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  <p:sldId id="265" r:id="rId11"/>
    <p:sldId id="266" r:id="rId12"/>
    <p:sldId id="267" r:id="rId13"/>
    <p:sldId id="268" r:id="rId14"/>
    <p:sldId id="269" r:id="rId15"/>
    <p:sldId id="275" r:id="rId16"/>
    <p:sldId id="270" r:id="rId17"/>
    <p:sldId id="271" r:id="rId18"/>
    <p:sldId id="272" r:id="rId19"/>
    <p:sldId id="273" r:id="rId20"/>
    <p:sldId id="274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B82B7B-7A70-8F4C-820B-7B5EBCACD75F}" v="230" dt="2022-03-25T23:53:38.3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7"/>
    <p:restoredTop sz="96327"/>
  </p:normalViewPr>
  <p:slideViewPr>
    <p:cSldViewPr snapToGrid="0" snapToObjects="1">
      <p:cViewPr varScale="1">
        <p:scale>
          <a:sx n="148" d="100"/>
          <a:sy n="148" d="100"/>
        </p:scale>
        <p:origin x="216" y="1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hyperlink" Target="https://tinyurl.com/3vddf5z7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hyperlink" Target="https://arxiv.org/pdf/0910.0827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tinyurl.com/yuuu6jc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27E54-B1E1-5C42-B4EE-07250D38D7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2208" y="1057970"/>
            <a:ext cx="10512287" cy="1825096"/>
          </a:xfrm>
        </p:spPr>
        <p:txBody>
          <a:bodyPr/>
          <a:lstStyle/>
          <a:p>
            <a:r>
              <a:rPr lang="en-US" dirty="0"/>
              <a:t>PCA in High Dimensions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A7674-6083-7149-AF59-9C929758A0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2883066"/>
            <a:ext cx="5201478" cy="685800"/>
          </a:xfrm>
        </p:spPr>
        <p:txBody>
          <a:bodyPr/>
          <a:lstStyle/>
          <a:p>
            <a:r>
              <a:rPr lang="en-US" dirty="0"/>
              <a:t>Iain M. Johnstone and </a:t>
            </a:r>
            <a:r>
              <a:rPr lang="en-US" dirty="0" err="1"/>
              <a:t>Debashis</a:t>
            </a:r>
            <a:r>
              <a:rPr lang="en-US" dirty="0"/>
              <a:t> Paul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07905C-5AF0-D74E-987A-A746AC5921CC}"/>
              </a:ext>
            </a:extLst>
          </p:cNvPr>
          <p:cNvSpPr txBox="1"/>
          <p:nvPr/>
        </p:nvSpPr>
        <p:spPr>
          <a:xfrm>
            <a:off x="6096000" y="34290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 </a:t>
            </a:r>
            <a:r>
              <a:rPr lang="en-US" dirty="0" err="1"/>
              <a:t>Souvik</a:t>
            </a:r>
            <a:r>
              <a:rPr lang="en-US" dirty="0"/>
              <a:t> Seal</a:t>
            </a:r>
          </a:p>
        </p:txBody>
      </p:sp>
    </p:spTree>
    <p:extLst>
      <p:ext uri="{BB962C8B-B14F-4D97-AF65-F5344CB8AC3E}">
        <p14:creationId xmlns:p14="http://schemas.microsoft.com/office/powerpoint/2010/main" val="2707230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A6D41-3737-3E49-A1B3-982BC8F0B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891899"/>
          </a:xfrm>
        </p:spPr>
        <p:txBody>
          <a:bodyPr/>
          <a:lstStyle/>
          <a:p>
            <a:r>
              <a:rPr lang="en-US"/>
              <a:t>Spreading of eigenvalues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052BA-76F3-FF42-A636-FBF777682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16658"/>
            <a:ext cx="10820400" cy="4502028"/>
          </a:xfrm>
        </p:spPr>
        <p:txBody>
          <a:bodyPr/>
          <a:lstStyle/>
          <a:p>
            <a:r>
              <a:rPr lang="en-US"/>
              <a:t>The sample eigenvalues are more spread out, or dispersed, than the population eigenvalues.</a:t>
            </a:r>
            <a:endParaRPr lang="en-US" dirty="0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061533E2-2513-874F-B11D-D3B10DB56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402" y="2754467"/>
            <a:ext cx="8958512" cy="346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076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43C9C-6773-9A43-8491-FB16BF4E8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727997"/>
          </a:xfrm>
        </p:spPr>
        <p:txBody>
          <a:bodyPr/>
          <a:lstStyle/>
          <a:p>
            <a:r>
              <a:rPr lang="en-US" dirty="0"/>
              <a:t>Spreading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2D9BE-63B8-9340-AE9A-88B323A50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92370"/>
            <a:ext cx="10820400" cy="5141343"/>
          </a:xfrm>
        </p:spPr>
        <p:txBody>
          <a:bodyPr/>
          <a:lstStyle/>
          <a:p>
            <a:r>
              <a:rPr lang="en-US" dirty="0"/>
              <a:t>Marchenko and </a:t>
            </a:r>
            <a:r>
              <a:rPr lang="en-US" dirty="0" err="1"/>
              <a:t>Pastur</a:t>
            </a:r>
            <a:r>
              <a:rPr lang="en-US" dirty="0"/>
              <a:t> derived a celebrated approximation of the eigenvalue distribution when</a:t>
            </a:r>
          </a:p>
          <a:p>
            <a:r>
              <a:rPr lang="en-US" dirty="0"/>
              <a:t>When                                                       </a:t>
            </a:r>
          </a:p>
          <a:p>
            <a:r>
              <a:rPr lang="en-US" dirty="0"/>
              <a:t>Let the empirical distribution function  of the p sample eigenvalues of</a:t>
            </a:r>
          </a:p>
          <a:p>
            <a:pPr marL="0" indent="0">
              <a:buNone/>
            </a:pPr>
            <a:r>
              <a:rPr lang="en-US" dirty="0"/>
              <a:t>                       be, </a:t>
            </a:r>
          </a:p>
          <a:p>
            <a:r>
              <a:rPr lang="en-US" dirty="0"/>
              <a:t>If                                                with the limit distribution having a density </a:t>
            </a:r>
          </a:p>
          <a:p>
            <a:pPr marL="0" indent="0">
              <a:buNone/>
            </a:pPr>
            <a:r>
              <a:rPr lang="en-US" dirty="0"/>
              <a:t>   function of the  quarter-circle form,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where,</a:t>
            </a:r>
          </a:p>
          <a:p>
            <a:r>
              <a:rPr lang="en-US" dirty="0"/>
              <a:t>For </a:t>
            </a:r>
          </a:p>
          <a:p>
            <a:pPr marL="0" indent="0">
              <a:buNone/>
            </a:pPr>
            <a:r>
              <a:rPr lang="en-US" dirty="0"/>
              <a:t>                            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A2701B-B73F-584E-8EB8-BFA6DE097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228" y="1868218"/>
            <a:ext cx="3301401" cy="3521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FA9C8C-BFA7-2E41-B2F6-95B259989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195" y="2306614"/>
            <a:ext cx="767751" cy="2736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39A324-1BB8-6E41-8DB3-CE390EC4D4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2083" y="2271196"/>
            <a:ext cx="2580012" cy="3368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FBC03F-9709-3A42-BC63-926518B661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2038" y="3095986"/>
            <a:ext cx="1412640" cy="3378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EA2AF3-B173-9843-AF25-19914F913B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4493" y="3095986"/>
            <a:ext cx="2826589" cy="3542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D0BB95-4783-4D41-A549-406AD66061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6709" y="3538010"/>
            <a:ext cx="1690777" cy="3175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59CF43-44A9-7140-8581-5FF31A103F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45124" y="3518952"/>
            <a:ext cx="1759789" cy="3351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3E7280C-A45C-8D4D-9EBA-4341A9840B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09641" y="4412191"/>
            <a:ext cx="4572718" cy="6942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75F2279-1F9B-314E-BE74-655EA2B437A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22097" y="5262601"/>
            <a:ext cx="3815511" cy="36301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10B8E7D-A8CD-DC42-82CB-517A0140533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28785" y="5678427"/>
            <a:ext cx="4934429" cy="38333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48D25F3-0662-A042-BBF6-75E7933F7F9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08891" y="5679766"/>
            <a:ext cx="1933048" cy="36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852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714F7-34C4-044F-A048-6A264B156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702118"/>
          </a:xfrm>
        </p:spPr>
        <p:txBody>
          <a:bodyPr/>
          <a:lstStyle/>
          <a:p>
            <a:r>
              <a:rPr lang="en-US" dirty="0"/>
              <a:t>Spreading of eigenvalues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E72B0-2286-BD4E-8EAA-BE81DBEFC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66492"/>
            <a:ext cx="10820400" cy="4752194"/>
          </a:xfrm>
        </p:spPr>
        <p:txBody>
          <a:bodyPr/>
          <a:lstStyle/>
          <a:p>
            <a:r>
              <a:rPr lang="en-US" dirty="0"/>
              <a:t>Example: suppose             and</a:t>
            </a:r>
          </a:p>
          <a:p>
            <a:r>
              <a:rPr lang="en-US" dirty="0"/>
              <a:t>           </a:t>
            </a:r>
          </a:p>
          <a:p>
            <a:r>
              <a:rPr lang="en-US" dirty="0"/>
              <a:t> Out of 10 eigenvalues, only the values higher than 1.5 would be considered significant. </a:t>
            </a:r>
          </a:p>
          <a:p>
            <a:r>
              <a:rPr lang="en-US" dirty="0"/>
              <a:t>The larger the ratio       and hence    , the larger the interval, in other words, the larger is the spreading of sample eigenvalues.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866CB5-0C7C-3D4B-B181-EA99F5034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772" y="1526877"/>
            <a:ext cx="879894" cy="2932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123AB8-427D-9F47-B9F5-FF3748E17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6837" y="1506019"/>
            <a:ext cx="1158575" cy="3112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A4C7D4-4B6D-8549-9CBC-4918570C88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2933" y="1466491"/>
            <a:ext cx="3660235" cy="3469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3DCB9-4631-2145-954C-E1E3B4A494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2422" y="1870461"/>
            <a:ext cx="6456513" cy="3846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71C12A-C225-0F4F-BCC9-7E85453792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6861" y="3113949"/>
            <a:ext cx="363268" cy="2633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DD0B9E-B621-4649-965F-CB623F0F43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86124" y="3113949"/>
            <a:ext cx="236123" cy="263369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683304B6-FBA7-174C-A74A-9E943CEFC9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87352" y="3890286"/>
            <a:ext cx="3521583" cy="275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007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3">
            <a:extLst>
              <a:ext uri="{FF2B5EF4-FFF2-40B4-BE49-F238E27FC236}">
                <a16:creationId xmlns:a16="http://schemas.microsoft.com/office/drawing/2014/main" id="{AC6EBE12-9B3E-43CB-B552-2C7A13853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1" name="Picture 15">
            <a:extLst>
              <a:ext uri="{FF2B5EF4-FFF2-40B4-BE49-F238E27FC236}">
                <a16:creationId xmlns:a16="http://schemas.microsoft.com/office/drawing/2014/main" id="{137465C4-4FD6-41C0-9B8F-23FDEF424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6C00C7-5D4E-004F-8B72-7A7D6231A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4753466" cy="12930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Spreading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E686D-8B56-D944-96B7-C7A6A6C83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94560"/>
            <a:ext cx="4753466" cy="4024125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Tracy–</a:t>
            </a:r>
            <a:r>
              <a:rPr lang="en-US" sz="1800" dirty="0" err="1">
                <a:solidFill>
                  <a:schemeClr val="bg1"/>
                </a:solidFill>
              </a:rPr>
              <a:t>Widom</a:t>
            </a:r>
            <a:r>
              <a:rPr lang="en-US" sz="1800" dirty="0">
                <a:solidFill>
                  <a:schemeClr val="bg1"/>
                </a:solidFill>
              </a:rPr>
              <a:t> distribution: it is the probability distribution of the normalized largest eigenvalue of a random Hermitian matrix.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The largest sample eigenvalue in our context can be approximated as,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   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    https://</a:t>
            </a:r>
            <a:r>
              <a:rPr lang="en-US" sz="1800" dirty="0" err="1">
                <a:solidFill>
                  <a:schemeClr val="bg1"/>
                </a:solidFill>
              </a:rPr>
              <a:t>arxiv.org</a:t>
            </a:r>
            <a:r>
              <a:rPr lang="en-US" sz="1800" dirty="0">
                <a:solidFill>
                  <a:schemeClr val="bg1"/>
                </a:solidFill>
              </a:rPr>
              <a:t>/pdf/1712.07903.pdf</a:t>
            </a:r>
          </a:p>
          <a:p>
            <a:pPr marL="0" indent="0">
              <a:buNone/>
            </a:pPr>
            <a:br>
              <a:rPr lang="en-US" sz="1800" dirty="0">
                <a:solidFill>
                  <a:schemeClr val="bg1"/>
                </a:solidFill>
              </a:rPr>
            </a:br>
            <a:endParaRPr lang="en-US" sz="1800" dirty="0">
              <a:solidFill>
                <a:schemeClr val="bg1"/>
              </a:solidFill>
            </a:endParaRPr>
          </a:p>
        </p:txBody>
      </p:sp>
      <p:sp useBgFill="1">
        <p:nvSpPr>
          <p:cNvPr id="22" name="Rounded Rectangle 14">
            <a:extLst>
              <a:ext uri="{FF2B5EF4-FFF2-40B4-BE49-F238E27FC236}">
                <a16:creationId xmlns:a16="http://schemas.microsoft.com/office/drawing/2014/main" id="{AF2529C0-FA6B-474D-B1E5-73BA7011F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1066164"/>
            <a:ext cx="5305958" cy="5148371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5A3AF3B-8243-D04C-A17E-79D7429C70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07004" y="2435703"/>
            <a:ext cx="4683948" cy="24092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10DCC7A-9F97-1D4B-8403-7AD021B93B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8925" y="3234906"/>
            <a:ext cx="4408715" cy="3821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DE48B69-5696-B041-9985-081920D6B3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8926" y="4538124"/>
            <a:ext cx="2680818" cy="28898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79260D0-29B6-A348-B690-0100259D53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8925" y="4951574"/>
            <a:ext cx="4217031" cy="30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9430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04C39-6D4E-3E40-A28E-D1F856F36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35475"/>
            <a:ext cx="8610600" cy="846344"/>
          </a:xfrm>
        </p:spPr>
        <p:txBody>
          <a:bodyPr>
            <a:normAutofit/>
          </a:bodyPr>
          <a:lstStyle/>
          <a:p>
            <a:r>
              <a:rPr lang="en-US" dirty="0"/>
              <a:t>Spreading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A661F-43DF-0240-9537-716277B43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429" y="2150918"/>
            <a:ext cx="10820400" cy="4043053"/>
          </a:xfrm>
        </p:spPr>
        <p:txBody>
          <a:bodyPr/>
          <a:lstStyle/>
          <a:p>
            <a:r>
              <a:rPr lang="en-US" dirty="0"/>
              <a:t>  </a:t>
            </a:r>
          </a:p>
          <a:p>
            <a:r>
              <a:rPr lang="en-US" dirty="0"/>
              <a:t> For           the limiting bulk distribution of all sample eigenvalues is unchanged, essentially since it is unaffected by a single value.</a:t>
            </a:r>
          </a:p>
          <a:p>
            <a:r>
              <a:rPr lang="en-US" dirty="0"/>
              <a:t> For                      the largest sample eigenvalue has the same limiting Tracy-</a:t>
            </a:r>
            <a:r>
              <a:rPr lang="en-US" dirty="0" err="1"/>
              <a:t>Widom</a:t>
            </a:r>
            <a:r>
              <a:rPr lang="en-US" dirty="0"/>
              <a:t> distribution – the (small) spike in the top population eigenvalue has no limiting effect on the distribution of the sample top eigenvalue.</a:t>
            </a:r>
          </a:p>
          <a:p>
            <a:r>
              <a:rPr lang="en-US" dirty="0"/>
              <a:t>Asymptotically the largest sample eigenvalue is of no use in detecting a subcritical spike in the largest population eigenvalue.</a:t>
            </a:r>
          </a:p>
          <a:p>
            <a:r>
              <a:rPr lang="en-US" dirty="0"/>
              <a:t>A phase transition occurs at                      the largest sample eigenvalue   </a:t>
            </a:r>
            <a:r>
              <a:rPr lang="el-GR" dirty="0"/>
              <a:t> </a:t>
            </a:r>
            <a:r>
              <a:rPr lang="en-US" dirty="0"/>
              <a:t>now has a limiting Gaussian distribution, with scale on the usual order of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9E9B35-8EA3-1644-B495-F6D22A35D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733" y="2215566"/>
            <a:ext cx="4125224" cy="3416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246350-F246-D641-A847-5B92EDAF5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888" y="2644587"/>
            <a:ext cx="741512" cy="3075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EDCD86-DC33-5041-8F78-C86FF13112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114" y="3347007"/>
            <a:ext cx="1522203" cy="3075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2E2192-6035-8242-98D0-5A203501AC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4695" y="5097513"/>
            <a:ext cx="1514449" cy="3059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BD952D0-5B51-1E41-80EF-304AA62C24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14937" y="5099236"/>
            <a:ext cx="305949" cy="3059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9937A55-4F30-064A-BD35-6F51042368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64308" y="5340654"/>
            <a:ext cx="772521" cy="30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665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B2970-AD97-ED4C-B9C4-0F73A6298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848767"/>
          </a:xfrm>
        </p:spPr>
        <p:txBody>
          <a:bodyPr/>
          <a:lstStyle/>
          <a:p>
            <a:r>
              <a:rPr lang="en-US" dirty="0"/>
              <a:t>Spreading of eigenvalues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1EDC94D-49F6-7547-A7C2-40139FE82D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464" y="2800001"/>
            <a:ext cx="5846536" cy="1493569"/>
          </a:xfrm>
        </p:spPr>
      </p:pic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544C23CB-4912-2744-BAAE-FF3A46CE6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372" y="2449019"/>
            <a:ext cx="5486400" cy="244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209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DC0DA-B0D6-7146-92A6-3EFA454B4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736623"/>
          </a:xfrm>
        </p:spPr>
        <p:txBody>
          <a:bodyPr/>
          <a:lstStyle/>
          <a:p>
            <a:r>
              <a:rPr lang="en-US" dirty="0"/>
              <a:t>Spreading of eigenvalues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511AB857-2EC6-4D43-99FA-7AFD25794B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055535"/>
            <a:ext cx="4993983" cy="4239007"/>
          </a:xfr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BBF49726-5FF0-0D45-9D1D-8E8017986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50" y="2055535"/>
            <a:ext cx="5267350" cy="425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271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C53CD-BDC8-A24F-98AE-0EE5EEA5A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805635"/>
          </a:xfrm>
        </p:spPr>
        <p:txBody>
          <a:bodyPr/>
          <a:lstStyle/>
          <a:p>
            <a:r>
              <a:rPr lang="en-US" dirty="0"/>
              <a:t>Estimation in spiked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422E4-E3E0-3F4C-9411-1649FCF3C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70008"/>
            <a:ext cx="10820400" cy="4648677"/>
          </a:xfrm>
        </p:spPr>
        <p:txBody>
          <a:bodyPr/>
          <a:lstStyle/>
          <a:p>
            <a:r>
              <a:rPr lang="en-US" dirty="0"/>
              <a:t>Estimation of leading eigenvectors under sparsity: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Assume eigenvectors have only a few co-ordinates significantly different from 0. </a:t>
            </a:r>
          </a:p>
          <a:p>
            <a:r>
              <a:rPr lang="en-US" dirty="0"/>
              <a:t>A two-stage approach  is proposed in </a:t>
            </a:r>
            <a:r>
              <a:rPr lang="en-US" dirty="0">
                <a:hlinkClick r:id="rId2"/>
              </a:rPr>
              <a:t>https://tinyurl.com/3vddf5z7</a:t>
            </a:r>
            <a:r>
              <a:rPr lang="en-US" dirty="0"/>
              <a:t>.</a:t>
            </a:r>
          </a:p>
          <a:p>
            <a:r>
              <a:rPr lang="en-US" dirty="0"/>
              <a:t>The first stage involves selection of coordinates based on thresholding the sample variances, which is then followed by a PCA of the selected submatrix of the sample covariance matrix. </a:t>
            </a:r>
          </a:p>
          <a:p>
            <a:r>
              <a:rPr lang="en-US" dirty="0"/>
              <a:t>Under the assumed model, the eigenvector estimators can also be utilized to obtain consistent estimates of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C88437-927E-6B43-96D0-0D5A38C82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175" y="1957104"/>
            <a:ext cx="2533650" cy="8370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51D57B-3241-7245-B937-0B1BA7FF74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4090" y="5374256"/>
            <a:ext cx="1317805" cy="30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891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70302-5EC3-0E47-B786-BC9C83E79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469204"/>
          </a:xfrm>
        </p:spPr>
        <p:txBody>
          <a:bodyPr>
            <a:normAutofit fontScale="90000"/>
          </a:bodyPr>
          <a:lstStyle/>
          <a:p>
            <a:r>
              <a:rPr lang="en-US" dirty="0"/>
              <a:t>Estimation in spiked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499D4-4A30-ED4F-AE2D-2AE86340F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31986"/>
            <a:ext cx="10820400" cy="4786700"/>
          </a:xfrm>
        </p:spPr>
        <p:txBody>
          <a:bodyPr/>
          <a:lstStyle/>
          <a:p>
            <a:r>
              <a:rPr lang="en-US" dirty="0"/>
              <a:t>Estimation of the covariance matrix:</a:t>
            </a:r>
          </a:p>
          <a:p>
            <a:r>
              <a:rPr lang="en-US" dirty="0"/>
              <a:t>interesting covariance estimation procedures have been developed by making use of the eigenvalue and eigenvector phase transition phenomena in the “boundary case”                                            </a:t>
            </a:r>
          </a:p>
          <a:p>
            <a:r>
              <a:rPr lang="en-US" dirty="0"/>
              <a:t>The sample eigenvalues are </a:t>
            </a:r>
            <a:r>
              <a:rPr lang="en-US" dirty="0" err="1"/>
              <a:t>shrinked</a:t>
            </a:r>
            <a:r>
              <a:rPr lang="en-US" dirty="0"/>
              <a:t> through a single univariate function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7F01D7-59A1-5D4B-BE69-D67A5E66F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369" y="2467920"/>
            <a:ext cx="3301401" cy="3521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45C8D6-79D6-DF4E-A6CA-1A9A97084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6121" y="3326273"/>
            <a:ext cx="3424566" cy="443747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7CBFCAA1-103B-DA4A-ACE6-1BF9F3B5C8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0636" y="3866061"/>
            <a:ext cx="6370727" cy="25510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B228A3-A0FD-CF47-A407-0D39F9DFCB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24587" y="2967487"/>
            <a:ext cx="224286" cy="22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50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1C9674-9309-3749-B190-0BA186F12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771129"/>
          </a:xfrm>
        </p:spPr>
        <p:txBody>
          <a:bodyPr>
            <a:normAutofit fontScale="90000"/>
          </a:bodyPr>
          <a:lstStyle/>
          <a:p>
            <a:r>
              <a:rPr lang="en-US" dirty="0"/>
              <a:t>Inferential questions under the spiked model framework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30D14D-BBCA-FB4A-BED6-88FEC14D6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35502"/>
            <a:ext cx="10820400" cy="5064081"/>
          </a:xfrm>
        </p:spPr>
        <p:txBody>
          <a:bodyPr/>
          <a:lstStyle/>
          <a:p>
            <a:r>
              <a:rPr lang="en-US" dirty="0"/>
              <a:t> </a:t>
            </a:r>
          </a:p>
          <a:p>
            <a:r>
              <a:rPr lang="en-US" dirty="0"/>
              <a:t>John’s Likelihood ratio test: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Tracy-</a:t>
            </a:r>
            <a:r>
              <a:rPr lang="en-US" dirty="0" err="1"/>
              <a:t>Widom</a:t>
            </a:r>
            <a:r>
              <a:rPr lang="en-US" dirty="0"/>
              <a:t> law for the largest sample eigenvalue under the null Wishart case i.e.,           allows a precise determination of the cut-off value for the largest root test.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FB34A6-7139-2A45-A333-311304BB2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730" y="1535502"/>
            <a:ext cx="3194050" cy="313912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955C5C2E-6043-D848-84D1-29FE37047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904" y="2306631"/>
            <a:ext cx="6562586" cy="12520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D093A77-6878-7447-B7AF-C928A909BB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9791" y="4067542"/>
            <a:ext cx="788780" cy="281149"/>
          </a:xfrm>
          <a:prstGeom prst="rect">
            <a:avLst/>
          </a:prstGeom>
        </p:spPr>
      </p:pic>
      <p:pic>
        <p:nvPicPr>
          <p:cNvPr id="12" name="Picture 11" descr="Text, letter&#10;&#10;Description automatically generated">
            <a:extLst>
              <a:ext uri="{FF2B5EF4-FFF2-40B4-BE49-F238E27FC236}">
                <a16:creationId xmlns:a16="http://schemas.microsoft.com/office/drawing/2014/main" id="{F63CAEEC-3386-934E-956F-41EE80528A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1373" y="4697900"/>
            <a:ext cx="6661977" cy="16830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D3379F-7C26-D340-B4F1-7A210247D2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2142" y="2513805"/>
            <a:ext cx="2446916" cy="74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067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881F6-D8D1-9343-8FEE-65910B229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in High Dimensions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55DDD-7659-3949-A3DA-B3CEC898A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59"/>
            <a:ext cx="10820400" cy="3602391"/>
          </a:xfrm>
        </p:spPr>
        <p:txBody>
          <a:bodyPr>
            <a:normAutofit/>
          </a:bodyPr>
          <a:lstStyle/>
          <a:p>
            <a:r>
              <a:rPr lang="en-US" dirty="0"/>
              <a:t>Recap of simple PCA</a:t>
            </a:r>
          </a:p>
          <a:p>
            <a:r>
              <a:rPr lang="en-US" dirty="0"/>
              <a:t>Spiked Covariance Model</a:t>
            </a:r>
          </a:p>
          <a:p>
            <a:r>
              <a:rPr lang="en-US" dirty="0"/>
              <a:t>Matrix distributions</a:t>
            </a:r>
          </a:p>
          <a:p>
            <a:r>
              <a:rPr lang="en-US" dirty="0"/>
              <a:t>Spreading of eigenvalues</a:t>
            </a:r>
          </a:p>
          <a:p>
            <a:r>
              <a:rPr lang="en-US" dirty="0"/>
              <a:t>Estimation in spiked models</a:t>
            </a:r>
          </a:p>
          <a:p>
            <a:r>
              <a:rPr lang="en-US" dirty="0"/>
              <a:t>Inferential questions under the spiked model framework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822593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BDCA5-7AAE-5046-86E9-018791086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796070"/>
          </a:xfrm>
        </p:spPr>
        <p:txBody>
          <a:bodyPr>
            <a:normAutofit fontScale="90000"/>
          </a:bodyPr>
          <a:lstStyle/>
          <a:p>
            <a:r>
              <a:rPr lang="en-US" dirty="0"/>
              <a:t>Inferential questions under the spiked model framework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2EA8-3F96-C244-B483-08A4D25D6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60443"/>
            <a:ext cx="10820400" cy="5516217"/>
          </a:xfrm>
        </p:spPr>
        <p:txBody>
          <a:bodyPr/>
          <a:lstStyle/>
          <a:p>
            <a:r>
              <a:rPr lang="en-US" dirty="0"/>
              <a:t>In the context of spiked model,  Tracy-</a:t>
            </a:r>
            <a:r>
              <a:rPr lang="en-US" dirty="0" err="1"/>
              <a:t>Widom</a:t>
            </a:r>
            <a:r>
              <a:rPr lang="en-US" dirty="0"/>
              <a:t> law for the largest eigenvalue has been extensively used for signal detection. </a:t>
            </a:r>
          </a:p>
          <a:p>
            <a:r>
              <a:rPr lang="en-US" dirty="0"/>
              <a:t>Many of these approaches use a sequential hypothesis testing framework whereby the Tracy-</a:t>
            </a:r>
            <a:r>
              <a:rPr lang="en-US" dirty="0" err="1"/>
              <a:t>Widom</a:t>
            </a:r>
            <a:r>
              <a:rPr lang="en-US" dirty="0"/>
              <a:t> law is used to determine the null distribution for testing the presence of an additional signal direction.</a:t>
            </a:r>
          </a:p>
          <a:p>
            <a:r>
              <a:rPr lang="en-US" dirty="0"/>
              <a:t>Test,</a:t>
            </a:r>
          </a:p>
          <a:p>
            <a:pPr marL="0" indent="0">
              <a:buNone/>
            </a:pPr>
            <a:r>
              <a:rPr lang="en-US" dirty="0"/>
              <a:t>            1. </a:t>
            </a:r>
          </a:p>
          <a:p>
            <a:pPr marL="0" indent="0">
              <a:buNone/>
            </a:pPr>
            <a:r>
              <a:rPr lang="en-US" dirty="0"/>
              <a:t>            2.</a:t>
            </a:r>
          </a:p>
          <a:p>
            <a:pPr marL="0" indent="0">
              <a:buNone/>
            </a:pPr>
            <a:r>
              <a:rPr lang="en-US" dirty="0"/>
              <a:t>            3. </a:t>
            </a:r>
          </a:p>
          <a:p>
            <a:pPr marL="0" indent="0">
              <a:buNone/>
            </a:pPr>
            <a:r>
              <a:rPr lang="en-US" dirty="0"/>
              <a:t>            4. And so on.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hlinkClick r:id="rId2"/>
              </a:rPr>
              <a:t>https://arxiv.org/pdf/0910.0827.pdf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B12F7A-4D49-A546-AF1F-8C373380A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670" y="3756716"/>
            <a:ext cx="4571448" cy="4053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6293C1-D0F6-5643-9F2A-477A35C031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6670" y="4218169"/>
            <a:ext cx="6834262" cy="4053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513BB9-391A-F248-8C0B-0AE7C1ED3C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6670" y="4679622"/>
            <a:ext cx="9448800" cy="43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380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8433E-DF9B-3242-BFF1-2BFE589B2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736436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5D469-B44D-CC4E-ACBC-F03CF6A97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90262"/>
            <a:ext cx="10820400" cy="4628424"/>
          </a:xfrm>
        </p:spPr>
        <p:txBody>
          <a:bodyPr/>
          <a:lstStyle/>
          <a:p>
            <a:r>
              <a:rPr lang="en-US" dirty="0"/>
              <a:t>We learned about “Spiked Covariance” model.</a:t>
            </a:r>
          </a:p>
          <a:p>
            <a:r>
              <a:rPr lang="en-US" dirty="0"/>
              <a:t>Several matrix/eigenvalue distributional properties.</a:t>
            </a:r>
          </a:p>
          <a:p>
            <a:r>
              <a:rPr lang="en-US" dirty="0"/>
              <a:t>Difference between the population and sample eigenvalues.</a:t>
            </a:r>
          </a:p>
          <a:p>
            <a:r>
              <a:rPr lang="en-US" dirty="0"/>
              <a:t>How to infer about the population eigenvalues and spiked model from the sample ones.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328015-3439-A64C-8042-A6285E85E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4234610"/>
            <a:ext cx="5823857" cy="198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994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03FFE-8E2D-E045-BF96-A0BA77A17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503710"/>
          </a:xfrm>
        </p:spPr>
        <p:txBody>
          <a:bodyPr>
            <a:normAutofit fontScale="90000"/>
          </a:bodyPr>
          <a:lstStyle/>
          <a:p>
            <a:r>
              <a:rPr lang="en-US" dirty="0"/>
              <a:t>Recap of simple 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840E6-C61F-9446-9B51-AFD6512F3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35502"/>
            <a:ext cx="10820400" cy="4683183"/>
          </a:xfrm>
        </p:spPr>
        <p:txBody>
          <a:bodyPr/>
          <a:lstStyle/>
          <a:p>
            <a:r>
              <a:rPr lang="en-US" dirty="0"/>
              <a:t>Observed data,                                   </a:t>
            </a:r>
          </a:p>
          <a:p>
            <a:r>
              <a:rPr lang="en-US" dirty="0"/>
              <a:t>Assume that they are IID with</a:t>
            </a:r>
          </a:p>
          <a:p>
            <a:r>
              <a:rPr lang="en-US" dirty="0"/>
              <a:t>Denote the full                data matrix as,</a:t>
            </a:r>
          </a:p>
          <a:p>
            <a:r>
              <a:rPr lang="en-US" dirty="0"/>
              <a:t>Denote the              sample covariance matrix as,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matrix is symmetric and hence, can be diagonalized as,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and     are the matrices of eigen-vectors and eigen-values.</a:t>
            </a:r>
          </a:p>
          <a:p>
            <a:pPr marL="0" indent="0">
              <a:buNone/>
            </a:pPr>
            <a:r>
              <a:rPr lang="en-US" dirty="0"/>
              <a:t>        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1CF79C-7472-6E4F-9EE9-A78CBF130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411" y="1535502"/>
            <a:ext cx="2538802" cy="3652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A47E55-1AB0-104F-B7C0-86623703F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9585" y="1954177"/>
            <a:ext cx="3548570" cy="3990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BACD403-7F08-4C45-9722-BD7DD0EADF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3780" y="2877423"/>
            <a:ext cx="866976" cy="2889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22BAC40-BCC9-974C-BBF6-96D5C2E3A2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1128" y="3263870"/>
            <a:ext cx="5714169" cy="8632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30BA9C6-9C93-A540-BCA2-CE035A4436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7268" y="2435795"/>
            <a:ext cx="896872" cy="28899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1281F76-29F6-A74C-93B1-775F8B27DA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6679" y="2435795"/>
            <a:ext cx="2591961" cy="3599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9E27D34-51E1-DE44-8B50-59F867373C3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53463" y="4441606"/>
            <a:ext cx="3473216" cy="92180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118F86D-FAD8-C542-862C-644586849E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0318" y="5382961"/>
            <a:ext cx="283541" cy="28354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87379ED-347E-5145-87BC-33ECCD172AD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22745" y="5363407"/>
            <a:ext cx="283541" cy="32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365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03FFE-8E2D-E045-BF96-A0BA77A17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503710"/>
          </a:xfrm>
        </p:spPr>
        <p:txBody>
          <a:bodyPr>
            <a:normAutofit fontScale="90000"/>
          </a:bodyPr>
          <a:lstStyle/>
          <a:p>
            <a:r>
              <a:rPr lang="en-US" dirty="0"/>
              <a:t>Recap of simple 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840E6-C61F-9446-9B51-AFD6512F3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536" y="2174817"/>
            <a:ext cx="10820400" cy="4277741"/>
          </a:xfrm>
        </p:spPr>
        <p:txBody>
          <a:bodyPr/>
          <a:lstStyle/>
          <a:p>
            <a:r>
              <a:rPr lang="en-US" dirty="0"/>
              <a:t>Eigen-vectors,     ’s are called the principal directions of the data.</a:t>
            </a:r>
          </a:p>
          <a:p>
            <a:r>
              <a:rPr lang="en-US" dirty="0"/>
              <a:t>Projections of the data on the principal directions are called </a:t>
            </a:r>
            <a:r>
              <a:rPr lang="en-US" i="1" dirty="0"/>
              <a:t>principal components.</a:t>
            </a:r>
            <a:endParaRPr lang="en-US" dirty="0"/>
          </a:p>
          <a:p>
            <a:r>
              <a:rPr lang="en-US" dirty="0"/>
              <a:t>The j-</a:t>
            </a:r>
            <a:r>
              <a:rPr lang="en-US" dirty="0" err="1"/>
              <a:t>th</a:t>
            </a:r>
            <a:r>
              <a:rPr lang="en-US" dirty="0"/>
              <a:t> principal component is given by the j-</a:t>
            </a:r>
            <a:r>
              <a:rPr lang="en-US" dirty="0" err="1"/>
              <a:t>th</a:t>
            </a:r>
            <a:r>
              <a:rPr lang="en-US" dirty="0"/>
              <a:t> column of the matrix,</a:t>
            </a:r>
          </a:p>
          <a:p>
            <a:r>
              <a:rPr lang="en-US" dirty="0"/>
              <a:t>PCA and singular value decomposition (SVD) are related, </a:t>
            </a:r>
            <a:r>
              <a:rPr lang="en-US" dirty="0">
                <a:hlinkClick r:id="rId2"/>
              </a:rPr>
              <a:t>https://tinyurl.com/yuuu6jcn</a:t>
            </a:r>
            <a:r>
              <a:rPr lang="en-US" dirty="0"/>
              <a:t>.</a:t>
            </a:r>
          </a:p>
          <a:p>
            <a:r>
              <a:rPr lang="en-US" dirty="0"/>
              <a:t>A low-rank approximation,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8198EB-DBC8-3146-8BC2-B9C29910E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2242869"/>
            <a:ext cx="336429" cy="3364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EFDB7E-671A-B643-8578-6AA7259C87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8772" y="3374571"/>
            <a:ext cx="631372" cy="2692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EA7CD7-02CC-C744-86E5-B8D223CAFE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5019" y="4906514"/>
            <a:ext cx="4088969" cy="98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418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03FFE-8E2D-E045-BF96-A0BA77A17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503710"/>
          </a:xfrm>
        </p:spPr>
        <p:txBody>
          <a:bodyPr>
            <a:normAutofit fontScale="90000"/>
          </a:bodyPr>
          <a:lstStyle/>
          <a:p>
            <a:r>
              <a:rPr lang="en-US" dirty="0"/>
              <a:t>Recap of simple 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840E6-C61F-9446-9B51-AFD6512F3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536" y="1362975"/>
            <a:ext cx="10820400" cy="519310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For the population covariance matrix,</a:t>
            </a:r>
          </a:p>
          <a:p>
            <a:endParaRPr lang="en-US" dirty="0"/>
          </a:p>
          <a:p>
            <a:r>
              <a:rPr lang="en-US" dirty="0"/>
              <a:t>Using law of large numbers (LLN),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is traditionally taken as fixed and asymptotic behavior is evaluated for large     and it can be shown that,</a:t>
            </a:r>
          </a:p>
          <a:p>
            <a:pPr marL="0" indent="0">
              <a:buNone/>
            </a:pPr>
            <a:r>
              <a:rPr lang="en-US" dirty="0"/>
              <a:t>                                                 and                        for</a:t>
            </a:r>
          </a:p>
          <a:p>
            <a:r>
              <a:rPr lang="en-US" dirty="0"/>
              <a:t>The paper focuses on the “boundary” case, where    and     grow proportionately, i.e.,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CC3E373-9D0F-A44A-974E-4331C390F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194" y="1498601"/>
            <a:ext cx="3434177" cy="96157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3D8B9CF-B2D0-7A42-8958-B72504C25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828" y="3202214"/>
            <a:ext cx="2961013" cy="440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DA8BBC1-2874-344F-88D4-1ABEA8D35C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41" y="3984171"/>
            <a:ext cx="278289" cy="24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12C8BDD-F0E0-8D43-99ED-4043B5348F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0090" y="4256313"/>
            <a:ext cx="283029" cy="27214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2CBFEC7-C775-E84D-A252-CF529885BC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5600" y="4574445"/>
            <a:ext cx="1520370" cy="47011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DDD746F-7ECD-1548-A9C1-049458C484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44084" y="4574445"/>
            <a:ext cx="1590386" cy="47011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8399D55-4C9D-5D4C-9DC7-8E0F07F083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11742" y="4717471"/>
            <a:ext cx="1735384" cy="32708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51CCAD0-1EC6-0F44-B885-1ECAEB90EB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0174" y="5147997"/>
            <a:ext cx="282216" cy="25037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1340C6F-A536-204A-81CF-A49052ED2C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8950" y="5142554"/>
            <a:ext cx="283029" cy="26125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38892B0-7EE3-0144-B35C-322D4EE940C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12893" y="5849475"/>
            <a:ext cx="3301401" cy="35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261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6E06D-6643-F34C-BB5B-EAD90F4A7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098933"/>
          </a:xfrm>
        </p:spPr>
        <p:txBody>
          <a:bodyPr>
            <a:normAutofit fontScale="90000"/>
          </a:bodyPr>
          <a:lstStyle/>
          <a:p>
            <a:r>
              <a:rPr lang="en-US" dirty="0"/>
              <a:t>Spiked Covariance Model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A2229-8C6A-9C4F-B679-A505A330A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83744"/>
            <a:ext cx="10820400" cy="4734942"/>
          </a:xfrm>
        </p:spPr>
        <p:txBody>
          <a:bodyPr/>
          <a:lstStyle/>
          <a:p>
            <a:r>
              <a:rPr lang="en-US" dirty="0"/>
              <a:t>Focus on a population eigen-decomposition,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signal strengths, or spikes      as well the orthonormal eigenvectors    </a:t>
            </a:r>
          </a:p>
          <a:p>
            <a:pPr marL="0" indent="0">
              <a:buNone/>
            </a:pPr>
            <a:r>
              <a:rPr lang="en-US" dirty="0"/>
              <a:t>   are unknown. </a:t>
            </a:r>
          </a:p>
          <a:p>
            <a:r>
              <a:rPr lang="en-US" dirty="0"/>
              <a:t>It is usually assumed that                 . </a:t>
            </a:r>
          </a:p>
          <a:p>
            <a:r>
              <a:rPr lang="en-US" dirty="0"/>
              <a:t>Regarding eigenvectors, two assumptions are considered,</a:t>
            </a:r>
          </a:p>
          <a:p>
            <a:pPr marL="0" indent="0">
              <a:buNone/>
            </a:pPr>
            <a:r>
              <a:rPr lang="en-US" dirty="0"/>
              <a:t>   a) it makes no assumptions about them,</a:t>
            </a:r>
          </a:p>
          <a:p>
            <a:pPr marL="0" indent="0">
              <a:buNone/>
            </a:pPr>
            <a:r>
              <a:rPr lang="en-US" dirty="0"/>
              <a:t>   b) it assumes that they are sparse in some known orthonormal basis.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64622D-947C-6740-8330-CA5AD3BD4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1754" y="2829925"/>
            <a:ext cx="336823" cy="3087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1A2C9C-A628-E649-A81E-5FF8DEE59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3657" y="3657317"/>
            <a:ext cx="1183926" cy="3359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063486-01A3-8246-88F2-B3A10FD3E0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6806" y="1812160"/>
            <a:ext cx="2869850" cy="9481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C6D776-851B-7944-952D-B42705F5A3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0332" y="2847922"/>
            <a:ext cx="232947" cy="28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289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AE266-08C1-414D-B958-69BA0EEFC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047174"/>
          </a:xfrm>
        </p:spPr>
        <p:txBody>
          <a:bodyPr>
            <a:normAutofit fontScale="90000"/>
          </a:bodyPr>
          <a:lstStyle/>
          <a:p>
            <a:r>
              <a:rPr lang="en-US" dirty="0"/>
              <a:t>Spiked Covariance Model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693FB-67EB-474F-88CA-AE4D381CD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42536"/>
            <a:ext cx="10820400" cy="4476149"/>
          </a:xfrm>
        </p:spPr>
        <p:txBody>
          <a:bodyPr/>
          <a:lstStyle/>
          <a:p>
            <a:r>
              <a:rPr lang="en-US" dirty="0"/>
              <a:t>The signal measured in the </a:t>
            </a:r>
            <a:r>
              <a:rPr lang="en-US" dirty="0" err="1"/>
              <a:t>i-th</a:t>
            </a:r>
            <a:r>
              <a:rPr lang="en-US" dirty="0"/>
              <a:t> beat,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periodic beats vary about the mean beat according to a small number of modes       with random Gaussian amplitudes, the k-</a:t>
            </a:r>
            <a:r>
              <a:rPr lang="en-US" dirty="0" err="1"/>
              <a:t>th</a:t>
            </a:r>
            <a:r>
              <a:rPr lang="en-US" dirty="0"/>
              <a:t> mode having variance.   </a:t>
            </a:r>
          </a:p>
          <a:p>
            <a:r>
              <a:rPr lang="en-US" dirty="0"/>
              <a:t>     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42424F-DE0B-894D-BEC6-8E0DBB5DF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503" y="3420373"/>
            <a:ext cx="411414" cy="2674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05C0F7-9C4B-5043-AAE8-583E7AF57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1798" y="3368946"/>
            <a:ext cx="411413" cy="370272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F19557B0-6E4A-4B4D-9050-7C53D68D68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0943" y="4135703"/>
            <a:ext cx="8393502" cy="25325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054A9C-8D14-694C-810B-D4484402E3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3156" y="2112064"/>
            <a:ext cx="3821044" cy="89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121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E4FB9-8848-DE42-938D-BC3044D7D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814261"/>
          </a:xfrm>
        </p:spPr>
        <p:txBody>
          <a:bodyPr/>
          <a:lstStyle/>
          <a:p>
            <a:r>
              <a:rPr lang="en-US" dirty="0"/>
              <a:t>Matrix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7D724-5F06-AE43-A8BD-11CF6C34B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78634"/>
            <a:ext cx="10820400" cy="4640051"/>
          </a:xfrm>
        </p:spPr>
        <p:txBody>
          <a:bodyPr/>
          <a:lstStyle/>
          <a:p>
            <a:r>
              <a:rPr lang="en-US" dirty="0"/>
              <a:t>Define,                    . Wishart showed that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Properties:  Suppose      is a            matrix of rank    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Suppose,     is a            constant vector,                          , </a:t>
            </a:r>
          </a:p>
          <a:p>
            <a:pPr marL="0" indent="0">
              <a:buNone/>
            </a:pPr>
            <a:r>
              <a:rPr lang="en-US" dirty="0"/>
              <a:t>   where,                        . </a:t>
            </a:r>
          </a:p>
          <a:p>
            <a:r>
              <a:rPr lang="en-US" dirty="0"/>
              <a:t>Wishart distribution will be singular if       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652574-6DCA-EF4E-9E87-37E7638FC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928" y="1578634"/>
            <a:ext cx="1507223" cy="3191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31DAB7-FD40-0645-A54A-D554443CC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672" y="1578634"/>
            <a:ext cx="1980006" cy="3723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B75020-39DF-B346-A634-0EC0D151A8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6422" y="2165298"/>
            <a:ext cx="7259966" cy="7787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5D9A7A-99B8-B844-8FBF-AF1BDA4EF1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2869" y="3364302"/>
            <a:ext cx="278438" cy="2415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C9F85-278A-AE4D-93F8-8D7289AA18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1069" y="3377116"/>
            <a:ext cx="727981" cy="2543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75321C-9111-1F46-8266-37AF5BC653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84276" y="3370507"/>
            <a:ext cx="202985" cy="26757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8C5EB77-B0C1-F642-85EB-8A8E8297BE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43104" y="3913923"/>
            <a:ext cx="4990841" cy="38517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5A901BD-37E1-2A4F-84AB-1FEB7E7E66B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97022" y="4641011"/>
            <a:ext cx="279400" cy="23890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0E9472B-7CCB-A040-B215-023C1D1E946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94309" y="4581546"/>
            <a:ext cx="802453" cy="34805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9018261-4556-A044-8949-FFA3D1359F4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73551" y="4452339"/>
            <a:ext cx="1721689" cy="86084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0877995-3076-274D-8F93-C014B19C094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27928" y="4978179"/>
            <a:ext cx="1721689" cy="46774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C60F423-F192-924D-9C0E-CB0A38E84C0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93157" y="5466429"/>
            <a:ext cx="866871" cy="28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432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E4FB9-8848-DE42-938D-BC3044D7D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814261"/>
          </a:xfrm>
        </p:spPr>
        <p:txBody>
          <a:bodyPr/>
          <a:lstStyle/>
          <a:p>
            <a:r>
              <a:rPr lang="en-US" dirty="0"/>
              <a:t>Matrix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7D724-5F06-AE43-A8BD-11CF6C34B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78634"/>
            <a:ext cx="10820400" cy="4640051"/>
          </a:xfrm>
        </p:spPr>
        <p:txBody>
          <a:bodyPr/>
          <a:lstStyle/>
          <a:p>
            <a:r>
              <a:rPr lang="en-US" dirty="0"/>
              <a:t>James derived the joint density of the eigen-values, </a:t>
            </a:r>
          </a:p>
          <a:p>
            <a:pPr marL="0" indent="0">
              <a:buNone/>
            </a:pPr>
            <a:r>
              <a:rPr lang="en-US" dirty="0"/>
              <a:t>   of the sample covariance matrix,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                     is a hypergeometric function with two symmetric</a:t>
            </a:r>
          </a:p>
          <a:p>
            <a:pPr marL="0" indent="0">
              <a:buNone/>
            </a:pPr>
            <a:r>
              <a:rPr lang="en-US" dirty="0"/>
              <a:t>                matrix arguments     and    , https://</a:t>
            </a:r>
            <a:r>
              <a:rPr lang="en-US" dirty="0" err="1"/>
              <a:t>tinyurl.com</a:t>
            </a:r>
            <a:r>
              <a:rPr lang="en-US" dirty="0"/>
              <a:t>/2xpd96uy.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A970B8-9DD0-B040-9AAF-1073A1E2C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0790" y="1654190"/>
            <a:ext cx="2032116" cy="2718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00AAD4-5306-D545-8FCC-8BF0AE484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265" y="2555071"/>
            <a:ext cx="7499470" cy="9109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BC732EC-B74D-B442-9886-0A19D58914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048" y="3688613"/>
            <a:ext cx="1519482" cy="42009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6F9835B-254B-964B-A72E-620AC641AA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1048" y="4229474"/>
            <a:ext cx="866381" cy="28879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6448D61-5C24-AD4C-B19B-2A0F7BAAAD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4566" y="4202836"/>
            <a:ext cx="299962" cy="24163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33E39DE-F1E9-AC49-95C0-9CCF1CC8CD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11230" y="4202836"/>
            <a:ext cx="274965" cy="24163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A7978E7-7206-7C41-8F19-0E60390730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99931" y="2018484"/>
            <a:ext cx="2970600" cy="33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74278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6058</TotalTime>
  <Words>984</Words>
  <Application>Microsoft Macintosh PowerPoint</Application>
  <PresentationFormat>Widescreen</PresentationFormat>
  <Paragraphs>168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Century Gothic</vt:lpstr>
      <vt:lpstr>Vapor Trail</vt:lpstr>
      <vt:lpstr>PCA in High Dimensions</vt:lpstr>
      <vt:lpstr>PCA in High Dimensions</vt:lpstr>
      <vt:lpstr>Recap of simple PCA</vt:lpstr>
      <vt:lpstr>Recap of simple PCA</vt:lpstr>
      <vt:lpstr>Recap of simple PCA</vt:lpstr>
      <vt:lpstr>Spiked Covariance Model </vt:lpstr>
      <vt:lpstr>Spiked Covariance Model </vt:lpstr>
      <vt:lpstr>Matrix Distributions</vt:lpstr>
      <vt:lpstr>Matrix Distributions</vt:lpstr>
      <vt:lpstr>Spreading of eigenvalues</vt:lpstr>
      <vt:lpstr>Spreading of eigenvalues</vt:lpstr>
      <vt:lpstr>Spreading of eigenvalues</vt:lpstr>
      <vt:lpstr>Spreading of eigenvalues</vt:lpstr>
      <vt:lpstr>Spreading of eigenvalues</vt:lpstr>
      <vt:lpstr>Spreading of eigenvalues</vt:lpstr>
      <vt:lpstr>Spreading of eigenvalues</vt:lpstr>
      <vt:lpstr>Estimation in spiked models</vt:lpstr>
      <vt:lpstr>Estimation in spiked models</vt:lpstr>
      <vt:lpstr>Inferential questions under the spiked model framework </vt:lpstr>
      <vt:lpstr>Inferential questions under the spiked model framework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PCA in High Dimensions</dc:title>
  <dc:creator>Seal, Souvik</dc:creator>
  <cp:lastModifiedBy>Seal, Souvik</cp:lastModifiedBy>
  <cp:revision>1</cp:revision>
  <dcterms:created xsi:type="dcterms:W3CDTF">2022-03-21T19:02:26Z</dcterms:created>
  <dcterms:modified xsi:type="dcterms:W3CDTF">2022-03-26T00:00:42Z</dcterms:modified>
</cp:coreProperties>
</file>