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56" r:id="rId3"/>
    <p:sldId id="268" r:id="rId4"/>
    <p:sldId id="278" r:id="rId5"/>
    <p:sldId id="257" r:id="rId6"/>
    <p:sldId id="258" r:id="rId7"/>
    <p:sldId id="265" r:id="rId8"/>
    <p:sldId id="259" r:id="rId9"/>
    <p:sldId id="269" r:id="rId10"/>
    <p:sldId id="260" r:id="rId11"/>
    <p:sldId id="261" r:id="rId12"/>
    <p:sldId id="282" r:id="rId13"/>
    <p:sldId id="283" r:id="rId14"/>
    <p:sldId id="262" r:id="rId15"/>
    <p:sldId id="263" r:id="rId16"/>
    <p:sldId id="266" r:id="rId17"/>
    <p:sldId id="267" r:id="rId18"/>
    <p:sldId id="264" r:id="rId19"/>
    <p:sldId id="279" r:id="rId20"/>
    <p:sldId id="270" r:id="rId21"/>
    <p:sldId id="271" r:id="rId22"/>
    <p:sldId id="280" r:id="rId23"/>
    <p:sldId id="273" r:id="rId24"/>
    <p:sldId id="272" r:id="rId25"/>
    <p:sldId id="281" r:id="rId26"/>
    <p:sldId id="274" r:id="rId27"/>
    <p:sldId id="275" r:id="rId28"/>
    <p:sldId id="27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47"/>
    <p:restoredTop sz="92519"/>
  </p:normalViewPr>
  <p:slideViewPr>
    <p:cSldViewPr snapToGrid="0" snapToObjects="1">
      <p:cViewPr varScale="1">
        <p:scale>
          <a:sx n="88" d="100"/>
          <a:sy n="88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8653-F7D3-A948-B638-AC19A7EB42A3}" type="datetimeFigureOut">
              <a:rPr kumimoji="1" lang="zh-CN" altLang="en-US" smtClean="0"/>
              <a:t>16/11/30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F659-9465-9540-A512-E329BB156C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8653-F7D3-A948-B638-AC19A7EB42A3}" type="datetimeFigureOut">
              <a:rPr kumimoji="1" lang="zh-CN" altLang="en-US" smtClean="0"/>
              <a:t>16/11/30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F659-9465-9540-A512-E329BB156C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8653-F7D3-A948-B638-AC19A7EB42A3}" type="datetimeFigureOut">
              <a:rPr kumimoji="1" lang="zh-CN" altLang="en-US" smtClean="0"/>
              <a:t>16/11/30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F659-9465-9540-A512-E329BB156C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8653-F7D3-A948-B638-AC19A7EB42A3}" type="datetimeFigureOut">
              <a:rPr kumimoji="1" lang="zh-CN" altLang="en-US" smtClean="0"/>
              <a:t>16/11/30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F659-9465-9540-A512-E329BB156C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8653-F7D3-A948-B638-AC19A7EB42A3}" type="datetimeFigureOut">
              <a:rPr kumimoji="1" lang="zh-CN" altLang="en-US" smtClean="0"/>
              <a:t>16/11/30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F659-9465-9540-A512-E329BB156C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8653-F7D3-A948-B638-AC19A7EB42A3}" type="datetimeFigureOut">
              <a:rPr kumimoji="1" lang="zh-CN" altLang="en-US" smtClean="0"/>
              <a:t>16/11/30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F659-9465-9540-A512-E329BB156C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8653-F7D3-A948-B638-AC19A7EB42A3}" type="datetimeFigureOut">
              <a:rPr kumimoji="1" lang="zh-CN" altLang="en-US" smtClean="0"/>
              <a:t>16/11/30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F659-9465-9540-A512-E329BB156C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8653-F7D3-A948-B638-AC19A7EB42A3}" type="datetimeFigureOut">
              <a:rPr kumimoji="1" lang="zh-CN" altLang="en-US" smtClean="0"/>
              <a:t>16/11/30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F659-9465-9540-A512-E329BB156C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8653-F7D3-A948-B638-AC19A7EB42A3}" type="datetimeFigureOut">
              <a:rPr kumimoji="1" lang="zh-CN" altLang="en-US" smtClean="0"/>
              <a:t>16/11/30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F659-9465-9540-A512-E329BB156C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8653-F7D3-A948-B638-AC19A7EB42A3}" type="datetimeFigureOut">
              <a:rPr kumimoji="1" lang="zh-CN" altLang="en-US" smtClean="0"/>
              <a:t>16/11/30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F659-9465-9540-A512-E329BB156C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8653-F7D3-A948-B638-AC19A7EB42A3}" type="datetimeFigureOut">
              <a:rPr kumimoji="1" lang="zh-CN" altLang="en-US" smtClean="0"/>
              <a:t>16/11/30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F659-9465-9540-A512-E329BB156C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A8653-F7D3-A948-B638-AC19A7EB42A3}" type="datetimeFigureOut">
              <a:rPr kumimoji="1" lang="zh-CN" altLang="en-US" smtClean="0"/>
              <a:t>16/11/30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BF659-9465-9540-A512-E329BB156C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900886" cy="825046"/>
          </a:xfrm>
        </p:spPr>
        <p:txBody>
          <a:bodyPr/>
          <a:lstStyle/>
          <a:p>
            <a:r>
              <a:rPr kumimoji="1" lang="zh-CN" altLang="en-US" smtClean="0"/>
              <a:t>目录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持续集成架构概览</a:t>
            </a:r>
          </a:p>
          <a:p>
            <a:r>
              <a:rPr kumimoji="1" lang="en-US" altLang="zh-CN" dirty="0" smtClean="0"/>
              <a:t>CI</a:t>
            </a:r>
            <a:r>
              <a:rPr kumimoji="1" lang="zh-CN" altLang="en-US" dirty="0" smtClean="0"/>
              <a:t>使用教程</a:t>
            </a:r>
          </a:p>
          <a:p>
            <a:r>
              <a:rPr kumimoji="1" lang="zh-CN" altLang="en-US" dirty="0" smtClean="0"/>
              <a:t>开发人员行为准则</a:t>
            </a:r>
          </a:p>
          <a:p>
            <a:r>
              <a:rPr kumimoji="1" lang="zh-CN" altLang="en-US" dirty="0" smtClean="0"/>
              <a:t>镜像交付</a:t>
            </a:r>
          </a:p>
          <a:p>
            <a:r>
              <a:rPr kumimoji="1" lang="en-US" altLang="zh-CN" dirty="0" smtClean="0"/>
              <a:t>compose</a:t>
            </a:r>
            <a:r>
              <a:rPr kumimoji="1" lang="zh-CN" altLang="en-US" dirty="0" smtClean="0"/>
              <a:t>文件交付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编写</a:t>
            </a:r>
            <a:r>
              <a:rPr kumimoji="1" lang="en-US" altLang="zh-CN" dirty="0" err="1" smtClean="0"/>
              <a:t>Dockerfile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814" y="1690688"/>
            <a:ext cx="5207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编写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drone.yml</a:t>
            </a:r>
            <a:r>
              <a:rPr kumimoji="1" lang="zh-CN" altLang="en-US" dirty="0" smtClean="0"/>
              <a:t>持续集成配置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9833" y="1404711"/>
            <a:ext cx="4126910" cy="52722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4715" y="2148114"/>
            <a:ext cx="56686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username/password:</a:t>
            </a:r>
            <a:r>
              <a:rPr kumimoji="1" lang="zh-CN" altLang="en-US" sz="2400" dirty="0" smtClean="0"/>
              <a:t> 仓库的账户名和地址</a:t>
            </a:r>
          </a:p>
          <a:p>
            <a:r>
              <a:rPr kumimoji="1" lang="en-US" altLang="zh-CN" sz="2400" dirty="0"/>
              <a:t>r</a:t>
            </a:r>
            <a:r>
              <a:rPr kumimoji="1" lang="en-US" altLang="zh-CN" sz="2400" dirty="0" smtClean="0"/>
              <a:t>egistry:</a:t>
            </a:r>
            <a:r>
              <a:rPr kumimoji="1" lang="zh-CN" altLang="en-US" sz="2400" dirty="0" smtClean="0"/>
              <a:t> 镜像仓库地址</a:t>
            </a:r>
          </a:p>
          <a:p>
            <a:r>
              <a:rPr kumimoji="1" lang="en-US" altLang="zh-CN" sz="2400" dirty="0"/>
              <a:t>r</a:t>
            </a:r>
            <a:r>
              <a:rPr kumimoji="1" lang="en-US" altLang="zh-CN" sz="2400" dirty="0" smtClean="0"/>
              <a:t>epo:</a:t>
            </a:r>
            <a:r>
              <a:rPr kumimoji="1" lang="zh-CN" altLang="en-US" sz="2400" dirty="0" smtClean="0"/>
              <a:t> 镜像仓库镜像名</a:t>
            </a:r>
          </a:p>
          <a:p>
            <a:r>
              <a:rPr kumimoji="1" lang="en-US" altLang="zh-CN" sz="2400" dirty="0"/>
              <a:t>t</a:t>
            </a:r>
            <a:r>
              <a:rPr kumimoji="1" lang="en-US" altLang="zh-CN" sz="2400" dirty="0" smtClean="0"/>
              <a:t>ag</a:t>
            </a:r>
            <a:r>
              <a:rPr kumimoji="1" lang="zh-CN" altLang="en-US" sz="2400" dirty="0" smtClean="0"/>
              <a:t>： 镜像的</a:t>
            </a:r>
            <a:r>
              <a:rPr kumimoji="1" lang="en-US" altLang="zh-CN" sz="2400" dirty="0" smtClean="0"/>
              <a:t>tag</a:t>
            </a:r>
            <a:endParaRPr kumimoji="1" lang="zh-CN" altLang="en-US" sz="2400" dirty="0" smtClean="0"/>
          </a:p>
          <a:p>
            <a:r>
              <a:rPr kumimoji="1" lang="en-US" altLang="zh-CN" sz="2400" dirty="0"/>
              <a:t>f</a:t>
            </a:r>
            <a:r>
              <a:rPr kumimoji="1" lang="en-US" altLang="zh-CN" sz="2400" dirty="0" smtClean="0"/>
              <a:t>ile</a:t>
            </a:r>
            <a:r>
              <a:rPr kumimoji="1" lang="zh-CN" altLang="en-US" sz="2400" dirty="0" smtClean="0"/>
              <a:t>： 构建镜像的</a:t>
            </a:r>
            <a:r>
              <a:rPr kumimoji="1" lang="en-US" altLang="zh-CN" sz="2400" dirty="0" err="1" smtClean="0"/>
              <a:t>Dockerfile</a:t>
            </a:r>
            <a:endParaRPr kumimoji="1" lang="zh-CN" altLang="en-US" sz="2400" dirty="0" smtClean="0"/>
          </a:p>
          <a:p>
            <a:r>
              <a:rPr kumimoji="1" lang="en-US" altLang="zh-CN" sz="2400" dirty="0"/>
              <a:t>i</a:t>
            </a:r>
            <a:r>
              <a:rPr kumimoji="1" lang="en-US" altLang="zh-CN" sz="2400" dirty="0" smtClean="0"/>
              <a:t>nsecure:</a:t>
            </a:r>
            <a:r>
              <a:rPr kumimoji="1" lang="zh-CN" altLang="en-US" sz="2400" dirty="0" smtClean="0"/>
              <a:t> 设置成</a:t>
            </a:r>
            <a:r>
              <a:rPr kumimoji="1" lang="en-US" altLang="zh-CN" sz="2400" dirty="0" smtClean="0"/>
              <a:t>true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757229" cy="839561"/>
          </a:xfrm>
        </p:spPr>
        <p:txBody>
          <a:bodyPr/>
          <a:lstStyle/>
          <a:p>
            <a:r>
              <a:rPr kumimoji="1" lang="zh-CN" altLang="en-US" dirty="0" smtClean="0"/>
              <a:t>构建镜像与发布镜像分离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8714"/>
            <a:ext cx="4940300" cy="4368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02400" y="2017486"/>
            <a:ext cx="3740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如构建时基础镜像需要</a:t>
            </a:r>
            <a:r>
              <a:rPr kumimoji="1" lang="en-US" altLang="zh-CN" dirty="0" err="1"/>
              <a:t>jdk</a:t>
            </a:r>
            <a:r>
              <a:rPr kumimoji="1" lang="en-US" altLang="zh-CN" dirty="0"/>
              <a:t>  maven</a:t>
            </a:r>
            <a:r>
              <a:rPr kumimoji="1" lang="zh-CN" altLang="en-US" dirty="0" smtClean="0"/>
              <a:t>等</a:t>
            </a:r>
          </a:p>
          <a:p>
            <a:r>
              <a:rPr kumimoji="1" lang="en-US" altLang="zh-CN" dirty="0" smtClean="0"/>
              <a:t> </a:t>
            </a:r>
            <a:r>
              <a:rPr kumimoji="1" lang="zh-CN" altLang="en-US" dirty="0"/>
              <a:t>而发布仅需要一个</a:t>
            </a:r>
            <a:r>
              <a:rPr kumimoji="1" lang="en-US" altLang="zh-CN" dirty="0" err="1"/>
              <a:t>jre</a:t>
            </a:r>
            <a:r>
              <a:rPr kumimoji="1" lang="zh-CN" altLang="en-US" dirty="0"/>
              <a:t>的基础镜像</a:t>
            </a:r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/>
          <a:lstStyle/>
          <a:p>
            <a:r>
              <a:rPr kumimoji="1" lang="zh-CN" altLang="en-US" dirty="0"/>
              <a:t>编写</a:t>
            </a:r>
            <a:r>
              <a:rPr kumimoji="1" lang="en-US" altLang="zh-CN" dirty="0"/>
              <a:t>.</a:t>
            </a:r>
            <a:r>
              <a:rPr kumimoji="1" lang="en-US" altLang="zh-CN" dirty="0" err="1" smtClean="0"/>
              <a:t>drone.yml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镜像增加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信息等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3378200"/>
            <a:ext cx="8420100" cy="3479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6343" y="1857829"/>
            <a:ext cx="572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 </a:t>
            </a:r>
            <a:r>
              <a:rPr kumimoji="1" lang="zh-CN" altLang="en-US" dirty="0" smtClean="0"/>
              <a:t>为了根据镜像可以寻找到对应的代码，设置如下标签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43" y="2677229"/>
            <a:ext cx="5232400" cy="660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300" y="2686816"/>
            <a:ext cx="6235700" cy="6223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56343" y="4049485"/>
            <a:ext cx="27221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所以测试人员测试出</a:t>
            </a:r>
          </a:p>
          <a:p>
            <a:r>
              <a:rPr kumimoji="1" lang="zh-CN" altLang="en-US" dirty="0" smtClean="0"/>
              <a:t>哪个镜像有问题就可以</a:t>
            </a:r>
          </a:p>
          <a:p>
            <a:r>
              <a:rPr kumimoji="1" lang="zh-CN" altLang="en-US" dirty="0" smtClean="0"/>
              <a:t>根据容器的</a:t>
            </a:r>
            <a:r>
              <a:rPr kumimoji="1" lang="en-US" altLang="zh-CN" dirty="0" smtClean="0"/>
              <a:t>Labels</a:t>
            </a:r>
            <a:r>
              <a:rPr kumimoji="1" lang="zh-CN" altLang="en-US" dirty="0" smtClean="0"/>
              <a:t>信息</a:t>
            </a:r>
          </a:p>
          <a:p>
            <a:r>
              <a:rPr kumimoji="1" lang="zh-CN" altLang="en-US" dirty="0" smtClean="0"/>
              <a:t>找到对应代码的</a:t>
            </a:r>
            <a:r>
              <a:rPr kumimoji="1" lang="en-US" altLang="zh-CN" dirty="0" smtClean="0"/>
              <a:t>commit</a:t>
            </a:r>
            <a:endParaRPr kumimoji="1" lang="zh-CN" altLang="en-US" dirty="0" smtClean="0"/>
          </a:p>
          <a:p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回溯到对应的代码中去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43429" y="2394857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容器</a:t>
            </a:r>
            <a:r>
              <a:rPr kumimoji="1" lang="en-US" altLang="zh-CN" dirty="0" smtClean="0"/>
              <a:t>label</a:t>
            </a:r>
            <a:r>
              <a:rPr kumimoji="1" lang="zh-CN" altLang="en-US" dirty="0" smtClean="0"/>
              <a:t>信息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444343" y="2438400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Gogs</a:t>
            </a:r>
            <a:r>
              <a:rPr kumimoji="1" lang="zh-CN" altLang="en-US" dirty="0" smtClean="0"/>
              <a:t> 提交历史</a:t>
            </a:r>
            <a:r>
              <a:rPr kumimoji="1" lang="en-US" altLang="zh-CN" dirty="0" smtClean="0"/>
              <a:t>id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编写</a:t>
            </a:r>
            <a:r>
              <a:rPr kumimoji="1" lang="en-US" altLang="zh-CN" dirty="0" err="1" smtClean="0"/>
              <a:t>docker-compose.yml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717" y="1690688"/>
            <a:ext cx="8001283" cy="419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02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代码触发构建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3029"/>
            <a:ext cx="6896100" cy="279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128" y="3155043"/>
            <a:ext cx="6375400" cy="3479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03771" y="1320800"/>
            <a:ext cx="373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结束就可以看到</a:t>
            </a:r>
            <a:r>
              <a:rPr kumimoji="1" lang="en-US" altLang="zh-CN" dirty="0" smtClean="0"/>
              <a:t>drone</a:t>
            </a:r>
            <a:r>
              <a:rPr kumimoji="1" lang="zh-CN" altLang="en-US" dirty="0" smtClean="0"/>
              <a:t>在构建了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13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触发构建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6" y="1690688"/>
            <a:ext cx="11901367" cy="406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04771" cy="1325563"/>
          </a:xfrm>
        </p:spPr>
        <p:txBody>
          <a:bodyPr/>
          <a:lstStyle/>
          <a:p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触发构建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2" y="1690688"/>
            <a:ext cx="11727542" cy="14133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2" y="3365500"/>
            <a:ext cx="11607800" cy="3492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05714" y="704740"/>
            <a:ext cx="5352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可以看到</a:t>
            </a:r>
            <a:r>
              <a:rPr kumimoji="1" lang="en-US" altLang="zh-CN" dirty="0" smtClean="0"/>
              <a:t>drone</a:t>
            </a:r>
            <a:r>
              <a:rPr kumimoji="1" lang="zh-CN" altLang="en-US" dirty="0" smtClean="0"/>
              <a:t>构建成功后就自动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到了镜像仓库</a:t>
            </a:r>
          </a:p>
          <a:p>
            <a:r>
              <a:rPr kumimoji="1" lang="zh-CN" altLang="en-US" dirty="0" smtClean="0"/>
              <a:t>仓库的地址用户什么的都在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drone.yml</a:t>
            </a:r>
            <a:r>
              <a:rPr kumimoji="1" lang="zh-CN" altLang="en-US" dirty="0" smtClean="0"/>
              <a:t>里面配置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141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代码但不构建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9642"/>
            <a:ext cx="10078190" cy="34090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96571" y="6008914"/>
            <a:ext cx="524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可以看到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时加上 </a:t>
            </a:r>
            <a:r>
              <a:rPr kumimoji="1" lang="en-US" altLang="zh-CN" dirty="0" smtClean="0"/>
              <a:t>[CI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SKIP]</a:t>
            </a:r>
            <a:r>
              <a:rPr kumimoji="1" lang="zh-CN" altLang="en-US" dirty="0" smtClean="0"/>
              <a:t> 就不会构建镜像了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713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持续集成架构概览</a:t>
            </a:r>
          </a:p>
          <a:p>
            <a:r>
              <a:rPr kumimoji="1" lang="en-US" altLang="zh-CN" dirty="0" smtClean="0"/>
              <a:t>CI</a:t>
            </a:r>
            <a:r>
              <a:rPr kumimoji="1" lang="zh-CN" altLang="en-US" dirty="0" smtClean="0"/>
              <a:t>使用</a:t>
            </a:r>
            <a:r>
              <a:rPr kumimoji="1" lang="zh-CN" altLang="en-US" dirty="0"/>
              <a:t>教程</a:t>
            </a:r>
          </a:p>
          <a:p>
            <a:r>
              <a:rPr kumimoji="1" lang="zh-CN" altLang="en-US" dirty="0">
                <a:solidFill>
                  <a:srgbClr val="FF0000"/>
                </a:solidFill>
              </a:rPr>
              <a:t>开发人员行为准则</a:t>
            </a:r>
          </a:p>
          <a:p>
            <a:r>
              <a:rPr kumimoji="1" lang="zh-CN" altLang="en-US" dirty="0"/>
              <a:t>镜像交付</a:t>
            </a:r>
          </a:p>
          <a:p>
            <a:r>
              <a:rPr kumimoji="1" lang="en-US" altLang="zh-CN" dirty="0"/>
              <a:t>compose</a:t>
            </a:r>
            <a:r>
              <a:rPr kumimoji="1" lang="zh-CN" altLang="en-US" dirty="0"/>
              <a:t>文件交付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5315" y="309563"/>
            <a:ext cx="9144000" cy="909637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持续集成架构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70" y="1454150"/>
            <a:ext cx="10063843" cy="493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40086" cy="970189"/>
          </a:xfrm>
        </p:spPr>
        <p:txBody>
          <a:bodyPr/>
          <a:lstStyle/>
          <a:p>
            <a:r>
              <a:rPr kumimoji="1" lang="zh-CN" altLang="en-US" dirty="0" smtClean="0"/>
              <a:t>开发</a:t>
            </a:r>
            <a:r>
              <a:rPr kumimoji="1" lang="zh-CN" altLang="en-US" smtClean="0"/>
              <a:t>人员行为准则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5314"/>
            <a:ext cx="10515600" cy="5297715"/>
          </a:xfrm>
        </p:spPr>
        <p:txBody>
          <a:bodyPr/>
          <a:lstStyle/>
          <a:p>
            <a:r>
              <a:rPr kumimoji="1" lang="zh-CN" altLang="en-US" dirty="0" smtClean="0"/>
              <a:t>开发人员需要提供三个文件</a:t>
            </a:r>
          </a:p>
          <a:p>
            <a:pPr lvl="1"/>
            <a:r>
              <a:rPr kumimoji="1" lang="en-US" altLang="zh-CN" dirty="0" err="1" smtClean="0"/>
              <a:t>Dockerfile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构建镜像规则</a:t>
            </a:r>
          </a:p>
          <a:p>
            <a:pPr lvl="1"/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drone.yml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持续集成配置</a:t>
            </a:r>
          </a:p>
          <a:p>
            <a:pPr lvl="1"/>
            <a:r>
              <a:rPr kumimoji="1" lang="en-US" altLang="zh-CN" dirty="0" err="1" smtClean="0"/>
              <a:t>docker-compose.yml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部署配置</a:t>
            </a:r>
          </a:p>
          <a:p>
            <a:r>
              <a:rPr kumimoji="1" lang="zh-CN" altLang="en-US" dirty="0" smtClean="0"/>
              <a:t>关于</a:t>
            </a:r>
            <a:r>
              <a:rPr kumimoji="1" lang="en-US" altLang="zh-CN" dirty="0" err="1" smtClean="0"/>
              <a:t>docker-compose.yml</a:t>
            </a:r>
            <a:r>
              <a:rPr kumimoji="1" lang="zh-CN" altLang="en-US" dirty="0" smtClean="0"/>
              <a:t>文件</a:t>
            </a:r>
          </a:p>
          <a:p>
            <a:pPr lvl="1"/>
            <a:r>
              <a:rPr kumimoji="1" lang="zh-CN" altLang="en-US" dirty="0" smtClean="0"/>
              <a:t>有开发环境，测试环境，和线上部署环境，不同的环境</a:t>
            </a:r>
            <a:r>
              <a:rPr kumimoji="1" lang="en-US" altLang="zh-CN" dirty="0" smtClean="0"/>
              <a:t>compose</a:t>
            </a:r>
            <a:r>
              <a:rPr kumimoji="1" lang="zh-CN" altLang="en-US" dirty="0" smtClean="0"/>
              <a:t>文件可能不同，如果不同，开发人员提供多个</a:t>
            </a:r>
            <a:r>
              <a:rPr kumimoji="1" lang="en-US" altLang="zh-CN" dirty="0" smtClean="0"/>
              <a:t>compose</a:t>
            </a:r>
            <a:r>
              <a:rPr kumimoji="1" lang="zh-CN" altLang="en-US" dirty="0" smtClean="0"/>
              <a:t>文件</a:t>
            </a:r>
          </a:p>
          <a:p>
            <a:pPr lvl="1"/>
            <a:r>
              <a:rPr kumimoji="1" lang="zh-CN" altLang="en-US" dirty="0" smtClean="0"/>
              <a:t>保障测试人员和部署人员仅通过</a:t>
            </a:r>
            <a:r>
              <a:rPr kumimoji="1" lang="en-US" altLang="zh-CN" dirty="0" smtClean="0"/>
              <a:t>compose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</a:t>
            </a:r>
            <a:r>
              <a:rPr kumimoji="1" lang="zh-CN" altLang="en-US" dirty="0" smtClean="0"/>
              <a:t>命令即可部署完成，而不需要关注业务逻辑和配置。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833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开发人员行为准则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业务配置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746375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禁止使用配置文件</a:t>
            </a:r>
            <a:r>
              <a:rPr kumimoji="1" lang="zh-CN" altLang="en-US" dirty="0" smtClean="0"/>
              <a:t>，使用其它方式取代，取消配置外挂宿主机操作。</a:t>
            </a:r>
          </a:p>
          <a:p>
            <a:pPr lvl="1"/>
            <a:r>
              <a:rPr kumimoji="1" lang="zh-CN" altLang="en-US" dirty="0" smtClean="0"/>
              <a:t>命令行参数</a:t>
            </a:r>
          </a:p>
          <a:p>
            <a:pPr lvl="2"/>
            <a:r>
              <a:rPr kumimoji="1" lang="zh-CN" altLang="en-US" dirty="0" smtClean="0"/>
              <a:t>使用命令行参数的好处是直接在</a:t>
            </a:r>
            <a:r>
              <a:rPr kumimoji="1" lang="en-US" altLang="zh-CN" dirty="0" err="1" smtClean="0"/>
              <a:t>docker-compose.yml</a:t>
            </a:r>
            <a:r>
              <a:rPr kumimoji="1" lang="zh-CN" altLang="en-US" dirty="0" smtClean="0"/>
              <a:t>文件中即可配置业务</a:t>
            </a:r>
          </a:p>
          <a:p>
            <a:pPr lvl="1"/>
            <a:r>
              <a:rPr kumimoji="1" lang="en-US" altLang="zh-CN" dirty="0" err="1" smtClean="0"/>
              <a:t>confd</a:t>
            </a:r>
            <a:r>
              <a:rPr kumimoji="1" lang="zh-CN" altLang="en-US" dirty="0" smtClean="0"/>
              <a:t>管理</a:t>
            </a:r>
          </a:p>
          <a:p>
            <a:pPr lvl="2"/>
            <a:r>
              <a:rPr kumimoji="1" lang="zh-CN" altLang="en-US" dirty="0" smtClean="0"/>
              <a:t>业务配置比较复杂可以考虑使用</a:t>
            </a:r>
            <a:r>
              <a:rPr kumimoji="1" lang="en-US" altLang="zh-CN" dirty="0" err="1" smtClean="0"/>
              <a:t>confd</a:t>
            </a:r>
            <a:r>
              <a:rPr kumimoji="1" lang="zh-CN" altLang="en-US" dirty="0" smtClean="0"/>
              <a:t>管理，</a:t>
            </a:r>
            <a:r>
              <a:rPr kumimoji="1" lang="en-US" altLang="zh-CN" dirty="0" err="1" smtClean="0"/>
              <a:t>confd</a:t>
            </a:r>
            <a:r>
              <a:rPr kumimoji="1" lang="zh-CN" altLang="en-US" dirty="0" smtClean="0"/>
              <a:t>可以设置一个配置模板，数据写在</a:t>
            </a:r>
            <a:r>
              <a:rPr kumimoji="1" lang="en-US" altLang="zh-CN" dirty="0" err="1" smtClean="0"/>
              <a:t>etcd</a:t>
            </a:r>
            <a:r>
              <a:rPr kumimoji="1" lang="zh-CN" altLang="en-US" dirty="0" smtClean="0"/>
              <a:t>中，容器启动时在</a:t>
            </a:r>
            <a:r>
              <a:rPr kumimoji="1" lang="en-US" altLang="zh-CN" dirty="0" err="1" smtClean="0"/>
              <a:t>etcd</a:t>
            </a:r>
            <a:r>
              <a:rPr kumimoji="1" lang="zh-CN" altLang="en-US" dirty="0" smtClean="0"/>
              <a:t>中获取数据填充模板，这样即可不用外挂配置文件，这也是云计算系统中最为推荐的配置管理方式。</a:t>
            </a:r>
          </a:p>
          <a:p>
            <a:pPr lvl="2"/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confd</a:t>
            </a:r>
            <a:r>
              <a:rPr kumimoji="1" lang="zh-CN" altLang="en-US" dirty="0" smtClean="0"/>
              <a:t>管理时，开发人员需要提供初始化配置数据的脚本</a:t>
            </a:r>
          </a:p>
          <a:p>
            <a:pPr lvl="2"/>
            <a:endParaRPr kumimoji="1"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67656" y="5457371"/>
            <a:ext cx="11264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原因：首先，配置文件依赖环境，所以放在镜像里显然不合适，因为启动容器后需要修改容器里的内容。</a:t>
            </a:r>
          </a:p>
          <a:p>
            <a:r>
              <a:rPr kumimoji="1" lang="zh-CN" altLang="en-US" dirty="0" smtClean="0"/>
              <a:t>那么只能通过挂载到宿主机上，这样增加了宿主机与容器的耦合，也不利于容器的移植，增加了部署的复杂性</a:t>
            </a:r>
          </a:p>
          <a:p>
            <a:r>
              <a:rPr kumimoji="1" lang="zh-CN" altLang="en-US" dirty="0" smtClean="0"/>
              <a:t>一但实例多了更是如此。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72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持续集成架构概览</a:t>
            </a:r>
          </a:p>
          <a:p>
            <a:r>
              <a:rPr kumimoji="1" lang="en-US" altLang="zh-CN" dirty="0" smtClean="0"/>
              <a:t>CI</a:t>
            </a:r>
            <a:r>
              <a:rPr kumimoji="1" lang="zh-CN" altLang="en-US" dirty="0" smtClean="0"/>
              <a:t>使用</a:t>
            </a:r>
            <a:r>
              <a:rPr kumimoji="1" lang="zh-CN" altLang="en-US" dirty="0"/>
              <a:t>教程</a:t>
            </a:r>
          </a:p>
          <a:p>
            <a:r>
              <a:rPr kumimoji="1" lang="zh-CN" altLang="en-US" dirty="0"/>
              <a:t>开发人员行为准则</a:t>
            </a:r>
          </a:p>
          <a:p>
            <a:r>
              <a:rPr kumimoji="1" lang="zh-CN" altLang="en-US" dirty="0">
                <a:solidFill>
                  <a:srgbClr val="FF0000"/>
                </a:solidFill>
              </a:rPr>
              <a:t>镜像交付</a:t>
            </a:r>
          </a:p>
          <a:p>
            <a:r>
              <a:rPr kumimoji="1" lang="en-US" altLang="zh-CN" dirty="0"/>
              <a:t>compose</a:t>
            </a:r>
            <a:r>
              <a:rPr kumimoji="1" lang="zh-CN" altLang="en-US" dirty="0"/>
              <a:t>文件交付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228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305800" cy="1028246"/>
          </a:xfrm>
        </p:spPr>
        <p:txBody>
          <a:bodyPr/>
          <a:lstStyle/>
          <a:p>
            <a:r>
              <a:rPr kumimoji="1" lang="zh-CN" altLang="en-US" dirty="0" smtClean="0"/>
              <a:t>镜像交付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手动同步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1958"/>
            <a:ext cx="12192000" cy="41860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03085" y="1393372"/>
            <a:ext cx="5378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 smtClean="0"/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测试人员将开发环境镜像同步到测试环境仓库中</a:t>
            </a:r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运维人员将测试环境镜像同步到生产环境中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58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镜像交付</a:t>
            </a:r>
            <a:r>
              <a:rPr kumimoji="1" lang="en-US" altLang="zh-CN" dirty="0" smtClean="0">
                <a:solidFill>
                  <a:srgbClr val="FF0000"/>
                </a:solidFill>
              </a:rPr>
              <a:t>-</a:t>
            </a:r>
            <a:r>
              <a:rPr kumimoji="1" lang="zh-CN" altLang="en-US" dirty="0" smtClean="0">
                <a:solidFill>
                  <a:srgbClr val="FF0000"/>
                </a:solidFill>
              </a:rPr>
              <a:t>仓库</a:t>
            </a:r>
            <a:r>
              <a:rPr kumimoji="1" lang="zh-CN" altLang="en-US" dirty="0" smtClean="0">
                <a:solidFill>
                  <a:srgbClr val="FF0000"/>
                </a:solidFill>
              </a:rPr>
              <a:t>同步 </a:t>
            </a:r>
            <a:r>
              <a:rPr kumimoji="1" lang="en-US" altLang="zh-CN" dirty="0" smtClean="0">
                <a:solidFill>
                  <a:srgbClr val="FF0000"/>
                </a:solidFill>
              </a:rPr>
              <a:t>–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</a:rPr>
              <a:t>废弃，忽略本页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74021"/>
            <a:ext cx="12192000" cy="26839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799772"/>
            <a:ext cx="81026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2400" strike="sngStrike" dirty="0" smtClean="0"/>
              <a:t>开发环境的仓库</a:t>
            </a:r>
            <a:r>
              <a:rPr kumimoji="1" lang="en-US" altLang="zh-CN" sz="2400" strike="sngStrike" dirty="0" err="1" smtClean="0"/>
              <a:t>dev</a:t>
            </a:r>
            <a:r>
              <a:rPr kumimoji="1" lang="zh-CN" altLang="en-US" sz="2400" strike="sngStrike" dirty="0" smtClean="0"/>
              <a:t>项目与测试环境的</a:t>
            </a:r>
            <a:r>
              <a:rPr kumimoji="1" lang="en-US" altLang="zh-CN" sz="2400" strike="sngStrike" dirty="0" err="1" smtClean="0"/>
              <a:t>dev</a:t>
            </a:r>
            <a:r>
              <a:rPr kumimoji="1" lang="zh-CN" altLang="en-US" sz="2400" strike="sngStrike" dirty="0" smtClean="0"/>
              <a:t>项目同步</a:t>
            </a:r>
          </a:p>
          <a:p>
            <a:pPr marL="342900" indent="-342900">
              <a:buAutoNum type="arabicPeriod"/>
            </a:pPr>
            <a:r>
              <a:rPr kumimoji="1" lang="zh-CN" altLang="en-US" sz="2400" strike="sngStrike" dirty="0" smtClean="0"/>
              <a:t>测试人员将需要测试的版本从</a:t>
            </a:r>
            <a:r>
              <a:rPr kumimoji="1" lang="en-US" altLang="zh-CN" sz="2400" strike="sngStrike" dirty="0" err="1" smtClean="0"/>
              <a:t>dev</a:t>
            </a:r>
            <a:r>
              <a:rPr kumimoji="1" lang="zh-CN" altLang="en-US" sz="2400" strike="sngStrike" dirty="0" smtClean="0"/>
              <a:t>项目中移到</a:t>
            </a:r>
            <a:r>
              <a:rPr kumimoji="1" lang="en-US" altLang="zh-CN" sz="2400" strike="sngStrike" dirty="0" smtClean="0"/>
              <a:t>test</a:t>
            </a:r>
            <a:r>
              <a:rPr kumimoji="1" lang="zh-CN" altLang="en-US" sz="2400" strike="sngStrike" dirty="0" smtClean="0"/>
              <a:t>项目中</a:t>
            </a:r>
          </a:p>
          <a:p>
            <a:pPr marL="342900" indent="-342900">
              <a:buAutoNum type="arabicPeriod"/>
            </a:pPr>
            <a:r>
              <a:rPr kumimoji="1" lang="zh-CN" altLang="en-US" sz="2400" strike="sngStrike" dirty="0" smtClean="0"/>
              <a:t>测试环境的</a:t>
            </a:r>
            <a:r>
              <a:rPr kumimoji="1" lang="en-US" altLang="zh-CN" sz="2400" strike="sngStrike" dirty="0" smtClean="0"/>
              <a:t>test</a:t>
            </a:r>
            <a:r>
              <a:rPr kumimoji="1" lang="zh-CN" altLang="en-US" sz="2400" strike="sngStrike" dirty="0" smtClean="0"/>
              <a:t>项目与生产环境中的</a:t>
            </a:r>
            <a:r>
              <a:rPr kumimoji="1" lang="en-US" altLang="zh-CN" sz="2400" strike="sngStrike" dirty="0" smtClean="0"/>
              <a:t>test</a:t>
            </a:r>
            <a:r>
              <a:rPr kumimoji="1" lang="zh-CN" altLang="en-US" sz="2400" strike="sngStrike" dirty="0" smtClean="0"/>
              <a:t>项目自动同步</a:t>
            </a:r>
          </a:p>
          <a:p>
            <a:pPr marL="342900" indent="-342900">
              <a:buAutoNum type="arabicPeriod"/>
            </a:pPr>
            <a:r>
              <a:rPr kumimoji="1" lang="zh-CN" altLang="en-US" sz="2400" strike="sngStrike" dirty="0" smtClean="0"/>
              <a:t>线上运维人员将</a:t>
            </a:r>
            <a:r>
              <a:rPr kumimoji="1" lang="en-US" altLang="zh-CN" sz="2400" strike="sngStrike" dirty="0" smtClean="0"/>
              <a:t>test</a:t>
            </a:r>
            <a:r>
              <a:rPr kumimoji="1" lang="zh-CN" altLang="en-US" sz="2400" strike="sngStrike" dirty="0" smtClean="0"/>
              <a:t>项目中需要上线的版本移到</a:t>
            </a:r>
            <a:r>
              <a:rPr kumimoji="1" lang="en-US" altLang="zh-CN" sz="2400" strike="sngStrike" dirty="0" err="1" smtClean="0"/>
              <a:t>rel</a:t>
            </a:r>
            <a:r>
              <a:rPr kumimoji="1" lang="zh-CN" altLang="en-US" sz="2400" strike="sngStrike" dirty="0" smtClean="0"/>
              <a:t>目录中</a:t>
            </a:r>
          </a:p>
          <a:p>
            <a:pPr marL="342900" indent="-342900">
              <a:buAutoNum type="arabicPeriod"/>
            </a:pPr>
            <a:r>
              <a:rPr kumimoji="1" lang="zh-CN" altLang="en-US" sz="2400" strike="sngStrike" dirty="0" smtClean="0"/>
              <a:t>三个仓库需要使用不同的主机名，并能相互解析</a:t>
            </a:r>
            <a:endParaRPr kumimoji="1" lang="zh-CN" altLang="en-US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193047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持续集成架构概览</a:t>
            </a:r>
          </a:p>
          <a:p>
            <a:r>
              <a:rPr kumimoji="1" lang="en-US" altLang="zh-CN" dirty="0" smtClean="0"/>
              <a:t>CI</a:t>
            </a:r>
            <a:r>
              <a:rPr kumimoji="1" lang="zh-CN" altLang="en-US" dirty="0" smtClean="0"/>
              <a:t>使用</a:t>
            </a:r>
            <a:r>
              <a:rPr kumimoji="1" lang="zh-CN" altLang="en-US" dirty="0"/>
              <a:t>教程</a:t>
            </a:r>
          </a:p>
          <a:p>
            <a:r>
              <a:rPr kumimoji="1" lang="zh-CN" altLang="en-US" dirty="0"/>
              <a:t>开发人员行为准则</a:t>
            </a:r>
          </a:p>
          <a:p>
            <a:r>
              <a:rPr kumimoji="1" lang="zh-CN" altLang="en-US" dirty="0"/>
              <a:t>镜像交付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compose</a:t>
            </a:r>
            <a:r>
              <a:rPr kumimoji="1" lang="zh-CN" altLang="en-US" dirty="0">
                <a:solidFill>
                  <a:srgbClr val="FF0000"/>
                </a:solidFill>
              </a:rPr>
              <a:t>文件交付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887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compose</a:t>
            </a:r>
            <a:r>
              <a:rPr kumimoji="1" lang="zh-CN" altLang="en-US" dirty="0" smtClean="0"/>
              <a:t>文件交付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由于测试人员和线上部署人员只需要镜像与</a:t>
            </a:r>
            <a:r>
              <a:rPr kumimoji="1" lang="en-US" altLang="zh-CN" dirty="0" smtClean="0"/>
              <a:t>compose</a:t>
            </a:r>
            <a:r>
              <a:rPr kumimoji="1" lang="zh-CN" altLang="en-US" dirty="0" smtClean="0"/>
              <a:t>文件而不需要源代码。所以把所有项目的</a:t>
            </a:r>
            <a:r>
              <a:rPr kumimoji="1" lang="en-US" altLang="zh-CN" dirty="0" smtClean="0"/>
              <a:t>compose</a:t>
            </a:r>
            <a:r>
              <a:rPr kumimoji="1" lang="zh-CN" altLang="en-US" dirty="0" smtClean="0"/>
              <a:t>文件集合放在一个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项目里集中维护</a:t>
            </a:r>
          </a:p>
          <a:p>
            <a:r>
              <a:rPr kumimoji="1" lang="zh-CN" altLang="en-US" dirty="0" smtClean="0"/>
              <a:t>项目创建三个分支，</a:t>
            </a:r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rel</a:t>
            </a:r>
            <a:r>
              <a:rPr kumimoji="1" lang="zh-CN" altLang="en-US" dirty="0" smtClean="0"/>
              <a:t>，分别对应三个环境的</a:t>
            </a:r>
            <a:r>
              <a:rPr kumimoji="1" lang="en-US" altLang="zh-CN" dirty="0" smtClean="0"/>
              <a:t>compose</a:t>
            </a:r>
            <a:r>
              <a:rPr kumimoji="1" lang="zh-CN" altLang="en-US" dirty="0" smtClean="0"/>
              <a:t>文件，三个分支永不合并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开发人员仅提供开发环境的</a:t>
            </a:r>
            <a:r>
              <a:rPr kumimoji="1" lang="en-US" altLang="zh-CN" dirty="0" smtClean="0"/>
              <a:t>compose</a:t>
            </a:r>
            <a:r>
              <a:rPr kumimoji="1" lang="zh-CN" altLang="en-US" dirty="0" smtClean="0"/>
              <a:t>文件或者</a:t>
            </a:r>
            <a:r>
              <a:rPr kumimoji="1" lang="en-US" altLang="zh-CN" dirty="0" smtClean="0"/>
              <a:t>compose</a:t>
            </a:r>
            <a:r>
              <a:rPr kumimoji="1" lang="zh-CN" altLang="en-US" smtClean="0"/>
              <a:t>文件模板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659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compose</a:t>
            </a:r>
            <a:r>
              <a:rPr kumimoji="1" lang="zh-CN" altLang="en-US" dirty="0" smtClean="0"/>
              <a:t>文件交付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9614"/>
            <a:ext cx="3374662" cy="29191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481" y="1449614"/>
            <a:ext cx="5219700" cy="25527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72457" y="5239657"/>
            <a:ext cx="934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以提供生产环境的</a:t>
            </a:r>
            <a:r>
              <a:rPr kumimoji="1" lang="en-US" altLang="zh-CN" dirty="0" smtClean="0"/>
              <a:t>compose</a:t>
            </a:r>
            <a:r>
              <a:rPr kumimoji="1" lang="zh-CN" altLang="en-US" dirty="0" smtClean="0"/>
              <a:t>文件为例，</a:t>
            </a:r>
            <a:r>
              <a:rPr kumimoji="1" lang="en-US" altLang="zh-CN" dirty="0" smtClean="0"/>
              <a:t>clone</a:t>
            </a:r>
            <a:r>
              <a:rPr kumimoji="1" lang="zh-CN" altLang="en-US" dirty="0" smtClean="0"/>
              <a:t>下</a:t>
            </a:r>
            <a:r>
              <a:rPr kumimoji="1" lang="en-US" altLang="zh-CN" dirty="0" err="1" smtClean="0"/>
              <a:t>docker</a:t>
            </a:r>
            <a:r>
              <a:rPr kumimoji="1" lang="en-US" altLang="zh-CN" dirty="0" smtClean="0"/>
              <a:t>-compose</a:t>
            </a:r>
            <a:r>
              <a:rPr kumimoji="1" lang="zh-CN" altLang="en-US" dirty="0" smtClean="0"/>
              <a:t>项目，然后在</a:t>
            </a:r>
            <a:r>
              <a:rPr kumimoji="1" lang="en-US" altLang="zh-CN" dirty="0" err="1" smtClean="0"/>
              <a:t>rel</a:t>
            </a:r>
            <a:r>
              <a:rPr kumimoji="1" lang="zh-CN" altLang="en-US" dirty="0" smtClean="0"/>
              <a:t>分支上操作并</a:t>
            </a:r>
          </a:p>
          <a:p>
            <a:r>
              <a:rPr kumimoji="1" lang="zh-CN" altLang="en-US" dirty="0" smtClean="0"/>
              <a:t>提交到仓库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692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30029" cy="65087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Compose</a:t>
            </a:r>
            <a:r>
              <a:rPr kumimoji="1" lang="zh-CN" altLang="en-US" dirty="0" smtClean="0"/>
              <a:t>文件交付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分支操作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513569"/>
            <a:ext cx="4686300" cy="850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223" y="2124024"/>
            <a:ext cx="5283200" cy="647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0" y="2576060"/>
            <a:ext cx="4800600" cy="876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497" y="3512913"/>
            <a:ext cx="7429500" cy="3238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51450" y="13878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查看当前分支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187543" y="1754353"/>
            <a:ext cx="158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切换到</a:t>
            </a:r>
            <a:r>
              <a:rPr kumimoji="1" lang="en-US" altLang="zh-CN" dirty="0" err="1" smtClean="0"/>
              <a:t>rel</a:t>
            </a:r>
            <a:r>
              <a:rPr kumimoji="1" lang="zh-CN" altLang="en-US" dirty="0" smtClean="0"/>
              <a:t>分支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365750" y="298331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查看切换后所在的分支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843272" y="51321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修改当前分支</a:t>
            </a:r>
            <a:r>
              <a:rPr kumimoji="1" lang="zh-CN" altLang="en-US" smtClean="0"/>
              <a:t>内容并提交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749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开发者将代码</a:t>
            </a:r>
            <a:r>
              <a:rPr lang="en-US" altLang="zh-CN" dirty="0"/>
              <a:t>push</a:t>
            </a:r>
            <a:r>
              <a:rPr lang="zh-CN" altLang="en-US" dirty="0"/>
              <a:t>到</a:t>
            </a:r>
            <a:r>
              <a:rPr lang="en-US" altLang="zh-CN" dirty="0" err="1"/>
              <a:t>git</a:t>
            </a:r>
            <a:r>
              <a:rPr lang="zh-CN" altLang="en-US" dirty="0"/>
              <a:t>仓库，</a:t>
            </a:r>
            <a:r>
              <a:rPr lang="en-US" altLang="zh-CN" dirty="0" err="1"/>
              <a:t>git</a:t>
            </a:r>
            <a:r>
              <a:rPr lang="zh-CN" altLang="en-US" dirty="0"/>
              <a:t>上设置了一些钩子，通知持续继承组建</a:t>
            </a:r>
            <a:r>
              <a:rPr lang="en-US" altLang="zh-CN" dirty="0"/>
              <a:t>drone</a:t>
            </a:r>
          </a:p>
          <a:p>
            <a:r>
              <a:rPr lang="en-US" altLang="zh-CN" dirty="0"/>
              <a:t>drone </a:t>
            </a:r>
            <a:r>
              <a:rPr lang="zh-CN" altLang="en-US" dirty="0"/>
              <a:t>收到</a:t>
            </a:r>
            <a:r>
              <a:rPr lang="en-US" altLang="zh-CN" dirty="0" err="1"/>
              <a:t>git</a:t>
            </a:r>
            <a:r>
              <a:rPr lang="zh-CN" altLang="en-US" dirty="0"/>
              <a:t>事件自动将代码拉下来开始构建，构建完成打包成</a:t>
            </a:r>
            <a:r>
              <a:rPr lang="en-US" altLang="zh-CN" dirty="0" err="1"/>
              <a:t>docker</a:t>
            </a:r>
            <a:r>
              <a:rPr lang="zh-CN" altLang="en-US" dirty="0"/>
              <a:t>镜像并推送到</a:t>
            </a:r>
            <a:r>
              <a:rPr lang="en-US" altLang="zh-CN" dirty="0"/>
              <a:t>harbor</a:t>
            </a:r>
            <a:r>
              <a:rPr lang="zh-CN" altLang="en-US" dirty="0"/>
              <a:t>镜像仓库</a:t>
            </a:r>
          </a:p>
          <a:p>
            <a:r>
              <a:rPr lang="zh-CN" altLang="en-US" dirty="0"/>
              <a:t>管理员通过</a:t>
            </a:r>
            <a:r>
              <a:rPr lang="en-US" altLang="zh-CN" dirty="0"/>
              <a:t>shipyard(</a:t>
            </a:r>
            <a:r>
              <a:rPr lang="zh-CN" altLang="en-US" dirty="0"/>
              <a:t>或者</a:t>
            </a:r>
            <a:r>
              <a:rPr lang="en-US" altLang="zh-CN" dirty="0" err="1"/>
              <a:t>docker</a:t>
            </a:r>
            <a:r>
              <a:rPr lang="en-US" altLang="zh-CN" dirty="0"/>
              <a:t>-compose)</a:t>
            </a:r>
            <a:r>
              <a:rPr lang="zh-CN" altLang="en-US" dirty="0"/>
              <a:t>执行一个创建容器的指令</a:t>
            </a:r>
          </a:p>
          <a:p>
            <a:r>
              <a:rPr lang="en-US" altLang="zh-CN" dirty="0"/>
              <a:t>swarm manager</a:t>
            </a:r>
            <a:r>
              <a:rPr lang="zh-CN" altLang="en-US" dirty="0"/>
              <a:t>收到创建容器的指令，选择执行改容器合适的节点，并将执行指令发送给对应节点的</a:t>
            </a:r>
            <a:r>
              <a:rPr lang="en-US" altLang="zh-CN" dirty="0" err="1"/>
              <a:t>docker</a:t>
            </a:r>
            <a:r>
              <a:rPr lang="en-US" altLang="zh-CN" dirty="0"/>
              <a:t> engine</a:t>
            </a:r>
          </a:p>
          <a:p>
            <a:r>
              <a:rPr lang="zh-CN" altLang="en-US" dirty="0"/>
              <a:t>特定节点的</a:t>
            </a:r>
            <a:r>
              <a:rPr lang="en-US" altLang="zh-CN" dirty="0" err="1"/>
              <a:t>docker</a:t>
            </a:r>
            <a:r>
              <a:rPr lang="en-US" altLang="zh-CN" dirty="0"/>
              <a:t> engine</a:t>
            </a:r>
            <a:r>
              <a:rPr lang="zh-CN" altLang="en-US" dirty="0"/>
              <a:t>发现节点上没有对应容器的镜像，自动去</a:t>
            </a:r>
            <a:r>
              <a:rPr lang="en-US" altLang="zh-CN" dirty="0"/>
              <a:t>harbor</a:t>
            </a:r>
            <a:r>
              <a:rPr lang="zh-CN" altLang="en-US" dirty="0"/>
              <a:t>镜像仓库拉取，并启动</a:t>
            </a:r>
            <a:r>
              <a:rPr lang="zh-CN" altLang="en-US" dirty="0" smtClean="0"/>
              <a:t>容器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0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持续集成架构概览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CI</a:t>
            </a:r>
            <a:r>
              <a:rPr kumimoji="1" lang="zh-CN" altLang="en-US" dirty="0" smtClean="0">
                <a:solidFill>
                  <a:srgbClr val="FF0000"/>
                </a:solidFill>
              </a:rPr>
              <a:t>使用</a:t>
            </a:r>
            <a:r>
              <a:rPr kumimoji="1" lang="zh-CN" altLang="en-US" dirty="0">
                <a:solidFill>
                  <a:srgbClr val="FF0000"/>
                </a:solidFill>
              </a:rPr>
              <a:t>教程</a:t>
            </a:r>
          </a:p>
          <a:p>
            <a:r>
              <a:rPr kumimoji="1" lang="zh-CN" altLang="en-US" dirty="0"/>
              <a:t>开发人员行为准则</a:t>
            </a:r>
          </a:p>
          <a:p>
            <a:r>
              <a:rPr kumimoji="1" lang="zh-CN" altLang="en-US" dirty="0"/>
              <a:t>镜像交付</a:t>
            </a:r>
          </a:p>
          <a:p>
            <a:r>
              <a:rPr kumimoji="1" lang="en-US" altLang="zh-CN" dirty="0"/>
              <a:t>compose</a:t>
            </a:r>
            <a:r>
              <a:rPr kumimoji="1" lang="zh-CN" altLang="en-US" dirty="0"/>
              <a:t>文件交付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75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注册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账户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721" y="1690688"/>
            <a:ext cx="4822494" cy="45767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5657" y="2293257"/>
            <a:ext cx="3844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访问</a:t>
            </a:r>
            <a:r>
              <a:rPr kumimoji="1" lang="en-US" altLang="zh-CN" dirty="0" err="1" smtClean="0"/>
              <a:t>gogs</a:t>
            </a:r>
            <a:r>
              <a:rPr kumimoji="1" lang="zh-CN" altLang="en-US" dirty="0" smtClean="0"/>
              <a:t>地址，点击注册按钮。。。</a:t>
            </a:r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这个</a:t>
            </a:r>
            <a:r>
              <a:rPr kumimoji="1" lang="en-US" altLang="zh-CN" dirty="0" err="1" smtClean="0"/>
              <a:t>gogs</a:t>
            </a:r>
            <a:r>
              <a:rPr kumimoji="1" lang="zh-CN" altLang="en-US" dirty="0" smtClean="0"/>
              <a:t>账户也是登录</a:t>
            </a:r>
            <a:r>
              <a:rPr kumimoji="1" lang="en-US" altLang="zh-CN" dirty="0" smtClean="0"/>
              <a:t>drone</a:t>
            </a:r>
            <a:r>
              <a:rPr kumimoji="1" lang="zh-CN" altLang="en-US" dirty="0" smtClean="0"/>
              <a:t>的账户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新建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项目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99743" cy="18890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971" y="3959678"/>
            <a:ext cx="8026400" cy="2654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56632" y="3256530"/>
            <a:ext cx="427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上创建好了仓库后，在本地创建一个</a:t>
            </a:r>
          </a:p>
          <a:p>
            <a:r>
              <a:rPr kumimoji="1" lang="zh-CN" altLang="en-US" dirty="0" smtClean="0"/>
              <a:t>目录如 </a:t>
            </a:r>
            <a:r>
              <a:rPr kumimoji="1" lang="en-US" altLang="zh-CN" dirty="0" smtClean="0"/>
              <a:t>hello-world</a:t>
            </a:r>
            <a:r>
              <a:rPr kumimoji="1" lang="zh-CN" altLang="en-US" dirty="0" smtClean="0"/>
              <a:t>   进入目录执行：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新建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项目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1306284"/>
            <a:ext cx="5110934" cy="54455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57829" y="2322286"/>
            <a:ext cx="388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成功后</a:t>
            </a:r>
            <a:r>
              <a:rPr kumimoji="1" lang="en-US" altLang="zh-CN" dirty="0" err="1" smtClean="0"/>
              <a:t>gogs</a:t>
            </a:r>
            <a:r>
              <a:rPr kumimoji="1" lang="zh-CN" altLang="en-US" dirty="0" smtClean="0"/>
              <a:t>界面上可看到项目：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27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登陆</a:t>
            </a:r>
            <a:r>
              <a:rPr kumimoji="1" lang="en-US" altLang="zh-CN" dirty="0" smtClean="0"/>
              <a:t>drone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38700" cy="2006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57" y="3624031"/>
            <a:ext cx="11506912" cy="32339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65371" y="1973943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进入之后就能看到建立的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项目了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125029" y="297542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点击一下项目，激活一下即可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仓库需要的文件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11133451" cy="100896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8914" y="3222171"/>
            <a:ext cx="10143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Dockerfile</a:t>
            </a:r>
            <a:r>
              <a:rPr kumimoji="1" lang="en-US" altLang="zh-CN" dirty="0" smtClean="0"/>
              <a:t>:  </a:t>
            </a:r>
            <a:r>
              <a:rPr kumimoji="1" lang="zh-CN" altLang="en-US" dirty="0" smtClean="0"/>
              <a:t>如何构建镜像</a:t>
            </a:r>
          </a:p>
          <a:p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drone.yml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 如何集成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交付</a:t>
            </a:r>
          </a:p>
          <a:p>
            <a:r>
              <a:rPr kumimoji="1" lang="en-US" altLang="zh-CN" dirty="0" err="1" smtClean="0"/>
              <a:t>docker-compose.yml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如何启动镜像，可能有多个，如开发环境一个，测试环境一个，生产环境一个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63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1021</Words>
  <Application>Microsoft Macintosh PowerPoint</Application>
  <PresentationFormat>宽屏</PresentationFormat>
  <Paragraphs>119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宋体</vt:lpstr>
      <vt:lpstr>Arial</vt:lpstr>
      <vt:lpstr>Office 主题</vt:lpstr>
      <vt:lpstr>目录</vt:lpstr>
      <vt:lpstr>持续集成架构</vt:lpstr>
      <vt:lpstr>流程</vt:lpstr>
      <vt:lpstr>PowerPoint 演示文稿</vt:lpstr>
      <vt:lpstr>注册git账户</vt:lpstr>
      <vt:lpstr>新建git项目</vt:lpstr>
      <vt:lpstr>新建git项目</vt:lpstr>
      <vt:lpstr>登陆drone</vt:lpstr>
      <vt:lpstr>git仓库需要的文件</vt:lpstr>
      <vt:lpstr>编写Dockerfile</vt:lpstr>
      <vt:lpstr>编写.drone.yml持续集成配置</vt:lpstr>
      <vt:lpstr>构建镜像与发布镜像分离</vt:lpstr>
      <vt:lpstr>编写.drone.yml-镜像增加commit信息等</vt:lpstr>
      <vt:lpstr>编写docker-compose.yml文件</vt:lpstr>
      <vt:lpstr>push代码触发构建</vt:lpstr>
      <vt:lpstr>Push 触发构建</vt:lpstr>
      <vt:lpstr>Push触发构建</vt:lpstr>
      <vt:lpstr>push代码但不构建</vt:lpstr>
      <vt:lpstr>PowerPoint 演示文稿</vt:lpstr>
      <vt:lpstr>开发人员行为准则</vt:lpstr>
      <vt:lpstr>开发人员行为准则 – 业务配置</vt:lpstr>
      <vt:lpstr>PowerPoint 演示文稿</vt:lpstr>
      <vt:lpstr>镜像交付-手动同步</vt:lpstr>
      <vt:lpstr>镜像交付-仓库同步 – 废弃，忽略本页</vt:lpstr>
      <vt:lpstr>PowerPoint 演示文稿</vt:lpstr>
      <vt:lpstr>compose文件交付</vt:lpstr>
      <vt:lpstr>compose文件交付</vt:lpstr>
      <vt:lpstr>Compose文件交付 - git分支操作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方海涛</dc:creator>
  <cp:lastModifiedBy>方海涛</cp:lastModifiedBy>
  <cp:revision>61</cp:revision>
  <dcterms:created xsi:type="dcterms:W3CDTF">2016-11-28T11:10:52Z</dcterms:created>
  <dcterms:modified xsi:type="dcterms:W3CDTF">2016-11-30T09:14:01Z</dcterms:modified>
</cp:coreProperties>
</file>