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9349" y="2213801"/>
            <a:ext cx="554100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0" i="0">
                <a:solidFill>
                  <a:srgbClr val="FBF5F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BF5F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BF5F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BF5F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8097577" y="0"/>
                </a:lnTo>
                <a:lnTo>
                  <a:pt x="18097577" y="190500"/>
                </a:lnTo>
                <a:lnTo>
                  <a:pt x="18097577" y="10106139"/>
                </a:lnTo>
                <a:lnTo>
                  <a:pt x="190487" y="10106139"/>
                </a:lnTo>
                <a:lnTo>
                  <a:pt x="190487" y="190500"/>
                </a:lnTo>
                <a:lnTo>
                  <a:pt x="18097577" y="190500"/>
                </a:lnTo>
                <a:lnTo>
                  <a:pt x="18097577" y="0"/>
                </a:lnTo>
                <a:lnTo>
                  <a:pt x="190487" y="0"/>
                </a:lnTo>
                <a:lnTo>
                  <a:pt x="711" y="0"/>
                </a:ln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03206" y="3820705"/>
            <a:ext cx="11068050" cy="2676525"/>
          </a:xfrm>
          <a:custGeom>
            <a:avLst/>
            <a:gdLst/>
            <a:ahLst/>
            <a:cxnLst/>
            <a:rect l="l" t="t" r="r" b="b"/>
            <a:pathLst>
              <a:path w="11068050" h="2676525">
                <a:moveTo>
                  <a:pt x="11068050" y="0"/>
                </a:moveTo>
                <a:lnTo>
                  <a:pt x="8305800" y="0"/>
                </a:lnTo>
                <a:lnTo>
                  <a:pt x="5543550" y="0"/>
                </a:lnTo>
                <a:lnTo>
                  <a:pt x="2781300" y="0"/>
                </a:lnTo>
                <a:lnTo>
                  <a:pt x="0" y="0"/>
                </a:lnTo>
                <a:lnTo>
                  <a:pt x="0" y="895350"/>
                </a:lnTo>
                <a:lnTo>
                  <a:pt x="0" y="1790700"/>
                </a:lnTo>
                <a:lnTo>
                  <a:pt x="0" y="2676525"/>
                </a:lnTo>
                <a:lnTo>
                  <a:pt x="2781300" y="2676525"/>
                </a:lnTo>
                <a:lnTo>
                  <a:pt x="5543550" y="2676525"/>
                </a:lnTo>
                <a:lnTo>
                  <a:pt x="8305800" y="2676525"/>
                </a:lnTo>
                <a:lnTo>
                  <a:pt x="11068050" y="2676525"/>
                </a:lnTo>
                <a:lnTo>
                  <a:pt x="11068050" y="1790700"/>
                </a:lnTo>
                <a:lnTo>
                  <a:pt x="11068050" y="895350"/>
                </a:lnTo>
                <a:lnTo>
                  <a:pt x="11068050" y="0"/>
                </a:lnTo>
                <a:close/>
              </a:path>
            </a:pathLst>
          </a:custGeom>
          <a:solidFill>
            <a:srgbClr val="FB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190074"/>
            <a:ext cx="14568851" cy="1833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0" i="0">
                <a:solidFill>
                  <a:srgbClr val="FBF5F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3" y="2875739"/>
            <a:ext cx="8382000" cy="667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632412" y="9674834"/>
            <a:ext cx="354965" cy="219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F6E9F6"/>
                </a:solidFill>
                <a:latin typeface="Arial MT"/>
                <a:cs typeface="Arial MT"/>
              </a:defRPr>
            </a:lvl1pPr>
          </a:lstStyle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253983" cy="101127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499" y="190499"/>
              <a:ext cx="6063615" cy="9922510"/>
            </a:xfrm>
            <a:custGeom>
              <a:avLst/>
              <a:gdLst/>
              <a:ahLst/>
              <a:cxnLst/>
              <a:rect l="l" t="t" r="r" b="b"/>
              <a:pathLst>
                <a:path w="6063615" h="9922510">
                  <a:moveTo>
                    <a:pt x="0" y="9922289"/>
                  </a:moveTo>
                  <a:lnTo>
                    <a:pt x="6063483" y="9922289"/>
                  </a:lnTo>
                  <a:lnTo>
                    <a:pt x="6063483" y="0"/>
                  </a:lnTo>
                  <a:lnTo>
                    <a:pt x="0" y="0"/>
                  </a:lnTo>
                  <a:lnTo>
                    <a:pt x="0" y="9922289"/>
                  </a:lnTo>
                  <a:close/>
                </a:path>
              </a:pathLst>
            </a:custGeom>
            <a:solidFill>
              <a:srgbClr val="265342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190500"/>
                  </a:lnTo>
                  <a:lnTo>
                    <a:pt x="18097577" y="10106139"/>
                  </a:lnTo>
                  <a:lnTo>
                    <a:pt x="190487" y="10106139"/>
                  </a:lnTo>
                  <a:lnTo>
                    <a:pt x="190487" y="190500"/>
                  </a:lnTo>
                  <a:lnTo>
                    <a:pt x="18097577" y="19050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47342" y="7598120"/>
            <a:ext cx="9118600" cy="14236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080" indent="579120">
              <a:lnSpc>
                <a:spcPct val="77700"/>
              </a:lnSpc>
              <a:spcBef>
                <a:spcPts val="1500"/>
              </a:spcBef>
            </a:pPr>
            <a:r>
              <a:rPr sz="5150" spc="-170" dirty="0">
                <a:solidFill>
                  <a:srgbClr val="FBF5FB"/>
                </a:solidFill>
                <a:latin typeface="Arial MT"/>
                <a:cs typeface="Arial MT"/>
              </a:rPr>
              <a:t>Employee</a:t>
            </a:r>
            <a:r>
              <a:rPr sz="5150" spc="-24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70" dirty="0">
                <a:solidFill>
                  <a:srgbClr val="FBF5FB"/>
                </a:solidFill>
                <a:latin typeface="Arial MT"/>
                <a:cs typeface="Arial MT"/>
              </a:rPr>
              <a:t>Payment</a:t>
            </a:r>
            <a:r>
              <a:rPr sz="5150" spc="-24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65" dirty="0">
                <a:solidFill>
                  <a:srgbClr val="FBF5FB"/>
                </a:solidFill>
                <a:latin typeface="Arial MT"/>
                <a:cs typeface="Arial MT"/>
              </a:rPr>
              <a:t>and</a:t>
            </a:r>
            <a:r>
              <a:rPr sz="5150" spc="-23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720" dirty="0">
                <a:solidFill>
                  <a:srgbClr val="FBF5FB"/>
                </a:solidFill>
                <a:latin typeface="Arial MT"/>
                <a:cs typeface="Arial MT"/>
              </a:rPr>
              <a:t>T</a:t>
            </a:r>
            <a:r>
              <a:rPr sz="5150" spc="-210" dirty="0">
                <a:solidFill>
                  <a:srgbClr val="FBF5FB"/>
                </a:solidFill>
                <a:latin typeface="Arial MT"/>
                <a:cs typeface="Arial MT"/>
              </a:rPr>
              <a:t>ax</a:t>
            </a:r>
            <a:r>
              <a:rPr sz="5150" spc="-38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50" dirty="0">
                <a:solidFill>
                  <a:srgbClr val="FBF5FB"/>
                </a:solidFill>
                <a:latin typeface="Arial MT"/>
                <a:cs typeface="Arial MT"/>
              </a:rPr>
              <a:t>Calculation</a:t>
            </a:r>
            <a:r>
              <a:rPr sz="5150" spc="-28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100" dirty="0">
                <a:solidFill>
                  <a:srgbClr val="FBF5FB"/>
                </a:solidFill>
                <a:latin typeface="Arial MT"/>
                <a:cs typeface="Arial MT"/>
              </a:rPr>
              <a:t>for</a:t>
            </a:r>
            <a:r>
              <a:rPr sz="5150" spc="-27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185" dirty="0">
                <a:solidFill>
                  <a:srgbClr val="FBF5FB"/>
                </a:solidFill>
                <a:latin typeface="Arial MT"/>
                <a:cs typeface="Arial MT"/>
              </a:rPr>
              <a:t>'X</a:t>
            </a:r>
            <a:r>
              <a:rPr sz="5150" spc="-254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dirty="0">
                <a:solidFill>
                  <a:srgbClr val="FBF5FB"/>
                </a:solidFill>
                <a:latin typeface="Arial MT"/>
                <a:cs typeface="Arial MT"/>
              </a:rPr>
              <a:t>Industries</a:t>
            </a:r>
            <a:r>
              <a:rPr sz="5150" spc="-27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5150" spc="-135" dirty="0">
                <a:solidFill>
                  <a:srgbClr val="FBF5FB"/>
                </a:solidFill>
                <a:latin typeface="Arial MT"/>
                <a:cs typeface="Arial MT"/>
              </a:rPr>
              <a:t>L</a:t>
            </a:r>
            <a:r>
              <a:rPr sz="5150" spc="114" dirty="0">
                <a:solidFill>
                  <a:srgbClr val="FBF5FB"/>
                </a:solidFill>
                <a:latin typeface="Arial MT"/>
                <a:cs typeface="Arial MT"/>
              </a:rPr>
              <a:t>td</a:t>
            </a:r>
            <a:r>
              <a:rPr sz="5150" spc="-470" dirty="0">
                <a:solidFill>
                  <a:srgbClr val="FBF5FB"/>
                </a:solidFill>
                <a:latin typeface="Arial MT"/>
                <a:cs typeface="Arial MT"/>
              </a:rPr>
              <a:t>.</a:t>
            </a:r>
            <a:r>
              <a:rPr sz="5150" spc="114" dirty="0">
                <a:solidFill>
                  <a:srgbClr val="FBF5FB"/>
                </a:solidFill>
                <a:latin typeface="Arial MT"/>
                <a:cs typeface="Arial MT"/>
              </a:rPr>
              <a:t>'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1202" rIns="0" bIns="0" rtlCol="0">
            <a:spAutoFit/>
          </a:bodyPr>
          <a:lstStyle/>
          <a:p>
            <a:pPr marL="7024370">
              <a:lnSpc>
                <a:spcPct val="100000"/>
              </a:lnSpc>
              <a:spcBef>
                <a:spcPts val="105"/>
              </a:spcBef>
              <a:tabLst>
                <a:tab pos="9528175" algn="l"/>
                <a:tab pos="10321925" algn="l"/>
                <a:tab pos="11167110" algn="l"/>
              </a:tabLst>
            </a:pPr>
            <a:r>
              <a:rPr sz="3200" spc="215" dirty="0">
                <a:latin typeface="Lucida Sans Unicode"/>
                <a:cs typeface="Lucida Sans Unicode"/>
              </a:rPr>
              <a:t>W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40" dirty="0">
                <a:latin typeface="Lucida Sans Unicode"/>
                <a:cs typeface="Lucida Sans Unicode"/>
              </a:rPr>
              <a:t>E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70" dirty="0">
                <a:latin typeface="Lucida Sans Unicode"/>
                <a:cs typeface="Lucida Sans Unicode"/>
              </a:rPr>
              <a:t>LC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155" dirty="0">
                <a:latin typeface="Lucida Sans Unicode"/>
                <a:cs typeface="Lucida Sans Unicode"/>
              </a:rPr>
              <a:t>O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200" dirty="0">
                <a:latin typeface="Lucida Sans Unicode"/>
                <a:cs typeface="Lucida Sans Unicode"/>
              </a:rPr>
              <a:t>M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50" dirty="0">
                <a:latin typeface="Lucida Sans Unicode"/>
                <a:cs typeface="Lucida Sans Unicode"/>
              </a:rPr>
              <a:t>E</a:t>
            </a:r>
            <a:r>
              <a:rPr sz="3200" dirty="0">
                <a:latin typeface="Lucida Sans Unicode"/>
                <a:cs typeface="Lucida Sans Unicode"/>
              </a:rPr>
              <a:t>	</a:t>
            </a:r>
            <a:r>
              <a:rPr sz="3200" spc="-325" dirty="0">
                <a:latin typeface="Lucida Sans Unicode"/>
                <a:cs typeface="Lucida Sans Unicode"/>
              </a:rPr>
              <a:t>T</a:t>
            </a:r>
            <a:r>
              <a:rPr sz="3200" spc="-600" dirty="0">
                <a:latin typeface="Lucida Sans Unicode"/>
                <a:cs typeface="Lucida Sans Unicode"/>
              </a:rPr>
              <a:t> </a:t>
            </a:r>
            <a:r>
              <a:rPr sz="3200" spc="-50" dirty="0">
                <a:latin typeface="Lucida Sans Unicode"/>
                <a:cs typeface="Lucida Sans Unicode"/>
              </a:rPr>
              <a:t>O</a:t>
            </a:r>
            <a:r>
              <a:rPr sz="3200" dirty="0">
                <a:latin typeface="Lucida Sans Unicode"/>
                <a:cs typeface="Lucida Sans Unicode"/>
              </a:rPr>
              <a:t>	</a:t>
            </a:r>
            <a:r>
              <a:rPr sz="3200" spc="-200" dirty="0">
                <a:latin typeface="Lucida Sans Unicode"/>
                <a:cs typeface="Lucida Sans Unicode"/>
              </a:rPr>
              <a:t>M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50" dirty="0">
                <a:latin typeface="Lucida Sans Unicode"/>
                <a:cs typeface="Lucida Sans Unicode"/>
              </a:rPr>
              <a:t>Y</a:t>
            </a:r>
            <a:r>
              <a:rPr sz="3200" dirty="0">
                <a:latin typeface="Lucida Sans Unicode"/>
                <a:cs typeface="Lucida Sans Unicode"/>
              </a:rPr>
              <a:t>	</a:t>
            </a:r>
            <a:r>
              <a:rPr sz="3200" spc="-25" dirty="0">
                <a:latin typeface="Lucida Sans Unicode"/>
                <a:cs typeface="Lucida Sans Unicode"/>
              </a:rPr>
              <a:t>P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229" dirty="0">
                <a:latin typeface="Lucida Sans Unicode"/>
                <a:cs typeface="Lucida Sans Unicode"/>
              </a:rPr>
              <a:t>R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40" dirty="0">
                <a:latin typeface="Lucida Sans Unicode"/>
                <a:cs typeface="Lucida Sans Unicode"/>
              </a:rPr>
              <a:t>E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S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40" dirty="0">
                <a:latin typeface="Lucida Sans Unicode"/>
                <a:cs typeface="Lucida Sans Unicode"/>
              </a:rPr>
              <a:t>E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260" dirty="0">
                <a:latin typeface="Lucida Sans Unicode"/>
                <a:cs typeface="Lucida Sans Unicode"/>
              </a:rPr>
              <a:t>N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105" dirty="0">
                <a:latin typeface="Lucida Sans Unicode"/>
                <a:cs typeface="Lucida Sans Unicode"/>
              </a:rPr>
              <a:t>TAT</a:t>
            </a:r>
            <a:r>
              <a:rPr sz="3200" spc="-500" dirty="0">
                <a:latin typeface="Lucida Sans Unicode"/>
                <a:cs typeface="Lucida Sans Unicode"/>
              </a:rPr>
              <a:t> </a:t>
            </a:r>
            <a:r>
              <a:rPr sz="3200" spc="-185" dirty="0">
                <a:latin typeface="Lucida Sans Unicode"/>
                <a:cs typeface="Lucida Sans Unicode"/>
              </a:rPr>
              <a:t>I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155" dirty="0">
                <a:latin typeface="Lucida Sans Unicode"/>
                <a:cs typeface="Lucida Sans Unicode"/>
              </a:rPr>
              <a:t>O</a:t>
            </a:r>
            <a:r>
              <a:rPr sz="3200" spc="-495" dirty="0">
                <a:latin typeface="Lucida Sans Unicode"/>
                <a:cs typeface="Lucida Sans Unicode"/>
              </a:rPr>
              <a:t> </a:t>
            </a:r>
            <a:r>
              <a:rPr sz="3200" spc="-310" dirty="0">
                <a:latin typeface="Lucida Sans Unicode"/>
                <a:cs typeface="Lucida Sans Unicode"/>
              </a:rPr>
              <a:t>N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4602" y="3415336"/>
            <a:ext cx="11633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240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55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9240" y="3415336"/>
            <a:ext cx="606107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100" algn="l"/>
                <a:tab pos="2719070" algn="l"/>
                <a:tab pos="4949825" algn="l"/>
              </a:tabLst>
            </a:pPr>
            <a:r>
              <a:rPr sz="2850" spc="-365" dirty="0">
                <a:solidFill>
                  <a:srgbClr val="FBF5FB"/>
                </a:solidFill>
                <a:latin typeface="Lucida Sans Unicode"/>
                <a:cs typeface="Lucida Sans Unicode"/>
              </a:rPr>
              <a:t>: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</a:t>
            </a:r>
            <a:r>
              <a:rPr sz="2850" spc="-155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80" dirty="0">
                <a:solidFill>
                  <a:srgbClr val="FBF5FB"/>
                </a:solidFill>
                <a:latin typeface="Lucida Sans Unicode"/>
                <a:cs typeface="Lucida Sans Unicode"/>
              </a:rPr>
              <a:t>D</a:t>
            </a:r>
            <a:r>
              <a:rPr sz="2850" spc="-51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325" dirty="0">
                <a:solidFill>
                  <a:srgbClr val="FBF5FB"/>
                </a:solidFill>
                <a:latin typeface="Lucida Sans Unicode"/>
                <a:cs typeface="Lucida Sans Unicode"/>
              </a:rPr>
              <a:t>.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S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40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65" dirty="0">
                <a:solidFill>
                  <a:srgbClr val="FBF5FB"/>
                </a:solidFill>
                <a:latin typeface="Lucida Sans Unicode"/>
                <a:cs typeface="Lucida Sans Unicode"/>
              </a:rPr>
              <a:t>I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AT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</a:t>
            </a:r>
            <a:r>
              <a:rPr sz="2850" spc="-180" dirty="0">
                <a:solidFill>
                  <a:srgbClr val="FBF5FB"/>
                </a:solidFill>
                <a:latin typeface="Lucida Sans Unicode"/>
                <a:cs typeface="Lucida Sans Unicode"/>
              </a:rPr>
              <a:t>R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54" dirty="0">
                <a:solidFill>
                  <a:srgbClr val="FBF5FB"/>
                </a:solidFill>
                <a:latin typeface="Lucida Sans Unicode"/>
                <a:cs typeface="Lucida Sans Unicode"/>
              </a:rPr>
              <a:t>H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55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S</a:t>
            </a:r>
            <a:r>
              <a:rPr sz="2850" spc="-42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r>
              <a:rPr sz="2850" spc="-42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2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65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6278" y="4207704"/>
            <a:ext cx="142303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S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80" dirty="0">
                <a:solidFill>
                  <a:srgbClr val="FBF5FB"/>
                </a:solidFill>
                <a:latin typeface="Lucida Sans Unicode"/>
                <a:cs typeface="Lucida Sans Unicode"/>
              </a:rPr>
              <a:t>R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65" dirty="0">
                <a:solidFill>
                  <a:srgbClr val="FBF5FB"/>
                </a:solidFill>
                <a:latin typeface="Lucida Sans Unicode"/>
                <a:cs typeface="Lucida Sans Unicode"/>
              </a:rPr>
              <a:t>I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A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L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7964" y="4207704"/>
            <a:ext cx="84709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240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0" dirty="0">
                <a:solidFill>
                  <a:srgbClr val="FBF5FB"/>
                </a:solidFill>
                <a:latin typeface="Lucida Sans Unicode"/>
                <a:cs typeface="Lucida Sans Unicode"/>
              </a:rPr>
              <a:t>O</a:t>
            </a:r>
            <a:r>
              <a:rPr sz="2850" spc="-52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325" dirty="0">
                <a:solidFill>
                  <a:srgbClr val="FBF5FB"/>
                </a:solidFill>
                <a:latin typeface="Lucida Sans Unicode"/>
                <a:cs typeface="Lucida Sans Unicode"/>
              </a:rPr>
              <a:t>.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375" dirty="0">
                <a:solidFill>
                  <a:srgbClr val="FBF5FB"/>
                </a:solidFill>
                <a:latin typeface="Lucida Sans Unicode"/>
                <a:cs typeface="Lucida Sans Unicode"/>
              </a:rPr>
              <a:t>: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3578" y="4207704"/>
            <a:ext cx="221615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50" dirty="0">
                <a:solidFill>
                  <a:srgbClr val="FBF5FB"/>
                </a:solidFill>
                <a:latin typeface="Lucida Sans Unicode"/>
                <a:cs typeface="Lucida Sans Unicode"/>
              </a:rPr>
              <a:t>0</a:t>
            </a:r>
            <a:r>
              <a:rPr sz="2850" spc="-44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940" dirty="0">
                <a:solidFill>
                  <a:srgbClr val="FBF5FB"/>
                </a:solidFill>
                <a:latin typeface="Lucida Sans Unicode"/>
                <a:cs typeface="Lucida Sans Unicode"/>
              </a:rPr>
              <a:t>1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65" dirty="0">
                <a:solidFill>
                  <a:srgbClr val="FBF5FB"/>
                </a:solidFill>
                <a:latin typeface="Lucida Sans Unicode"/>
                <a:cs typeface="Lucida Sans Unicode"/>
              </a:rPr>
              <a:t>-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FBF5FB"/>
                </a:solidFill>
                <a:latin typeface="Lucida Sans Unicode"/>
                <a:cs typeface="Lucida Sans Unicode"/>
              </a:rPr>
              <a:t>0</a:t>
            </a:r>
            <a:r>
              <a:rPr sz="2850" spc="-44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25" dirty="0">
                <a:solidFill>
                  <a:srgbClr val="FBF5FB"/>
                </a:solidFill>
                <a:latin typeface="Lucida Sans Unicode"/>
                <a:cs typeface="Lucida Sans Unicode"/>
              </a:rPr>
              <a:t>3</a:t>
            </a:r>
            <a:r>
              <a:rPr sz="2850" spc="-48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940" dirty="0">
                <a:solidFill>
                  <a:srgbClr val="FBF5FB"/>
                </a:solidFill>
                <a:latin typeface="Lucida Sans Unicode"/>
                <a:cs typeface="Lucida Sans Unicode"/>
              </a:rPr>
              <a:t>1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65" dirty="0">
                <a:solidFill>
                  <a:srgbClr val="FBF5FB"/>
                </a:solidFill>
                <a:latin typeface="Lucida Sans Unicode"/>
                <a:cs typeface="Lucida Sans Unicode"/>
              </a:rPr>
              <a:t>-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FBF5FB"/>
                </a:solidFill>
                <a:latin typeface="Lucida Sans Unicode"/>
                <a:cs typeface="Lucida Sans Unicode"/>
              </a:rPr>
              <a:t>0</a:t>
            </a:r>
            <a:r>
              <a:rPr sz="2850" spc="-44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8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4602" y="5034522"/>
            <a:ext cx="133794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B</a:t>
            </a:r>
            <a:r>
              <a:rPr sz="2850" spc="-47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55" dirty="0">
                <a:solidFill>
                  <a:srgbClr val="FBF5FB"/>
                </a:solidFill>
                <a:latin typeface="Lucida Sans Unicode"/>
                <a:cs typeface="Lucida Sans Unicode"/>
              </a:rPr>
              <a:t>TAC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305" dirty="0">
                <a:solidFill>
                  <a:srgbClr val="FBF5FB"/>
                </a:solidFill>
                <a:latin typeface="Lucida Sans Unicode"/>
                <a:cs typeface="Lucida Sans Unicode"/>
              </a:rPr>
              <a:t>H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7626" y="5034522"/>
            <a:ext cx="97028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100" algn="l"/>
              </a:tabLst>
            </a:pPr>
            <a:r>
              <a:rPr sz="2850" spc="-365" dirty="0">
                <a:solidFill>
                  <a:srgbClr val="FBF5FB"/>
                </a:solidFill>
                <a:latin typeface="Lucida Sans Unicode"/>
                <a:cs typeface="Lucida Sans Unicode"/>
              </a:rPr>
              <a:t>: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</a:t>
            </a:r>
            <a:r>
              <a:rPr sz="2850" spc="50" dirty="0">
                <a:solidFill>
                  <a:srgbClr val="FBF5FB"/>
                </a:solidFill>
                <a:latin typeface="Lucida Sans Unicode"/>
                <a:cs typeface="Lucida Sans Unicode"/>
              </a:rPr>
              <a:t>0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25" dirty="0">
                <a:solidFill>
                  <a:srgbClr val="FBF5FB"/>
                </a:solidFill>
                <a:latin typeface="Lucida Sans Unicode"/>
                <a:cs typeface="Lucida Sans Unicode"/>
              </a:rPr>
              <a:t>3</a:t>
            </a:r>
            <a:r>
              <a:rPr sz="2850" spc="-48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990" dirty="0">
                <a:solidFill>
                  <a:srgbClr val="FBF5FB"/>
                </a:solidFill>
                <a:latin typeface="Lucida Sans Unicode"/>
                <a:cs typeface="Lucida Sans Unicode"/>
              </a:rPr>
              <a:t>1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4602" y="5826890"/>
            <a:ext cx="16967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C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20" dirty="0">
                <a:solidFill>
                  <a:srgbClr val="FBF5FB"/>
                </a:solidFill>
                <a:latin typeface="Lucida Sans Unicode"/>
                <a:cs typeface="Lucida Sans Unicode"/>
              </a:rPr>
              <a:t>O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U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14" dirty="0">
                <a:solidFill>
                  <a:srgbClr val="FBF5FB"/>
                </a:solidFill>
                <a:latin typeface="Lucida Sans Unicode"/>
                <a:cs typeface="Lucida Sans Unicode"/>
              </a:rPr>
              <a:t>R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90" dirty="0">
                <a:solidFill>
                  <a:srgbClr val="FBF5FB"/>
                </a:solidFill>
                <a:latin typeface="Lucida Sans Unicode"/>
                <a:cs typeface="Lucida Sans Unicode"/>
              </a:rPr>
              <a:t>S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0277" y="5826890"/>
            <a:ext cx="616140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7180" algn="l"/>
                <a:tab pos="2795270" algn="l"/>
              </a:tabLst>
            </a:pP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: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C</a:t>
            </a:r>
            <a:r>
              <a:rPr sz="2850" spc="-44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20" dirty="0">
                <a:solidFill>
                  <a:srgbClr val="FBF5FB"/>
                </a:solidFill>
                <a:latin typeface="Lucida Sans Unicode"/>
                <a:cs typeface="Lucida Sans Unicode"/>
              </a:rPr>
              <a:t>O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80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75" dirty="0">
                <a:solidFill>
                  <a:srgbClr val="FBF5FB"/>
                </a:solidFill>
                <a:latin typeface="Lucida Sans Unicode"/>
                <a:cs typeface="Lucida Sans Unicode"/>
              </a:rPr>
              <a:t>P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U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04" dirty="0">
                <a:solidFill>
                  <a:srgbClr val="FBF5FB"/>
                </a:solidFill>
                <a:latin typeface="Lucida Sans Unicode"/>
                <a:cs typeface="Lucida Sans Unicode"/>
              </a:rPr>
              <a:t>T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FBF5FB"/>
                </a:solidFill>
                <a:latin typeface="Lucida Sans Unicode"/>
                <a:cs typeface="Lucida Sans Unicode"/>
              </a:rPr>
              <a:t>R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	</a:t>
            </a:r>
            <a:r>
              <a:rPr sz="2850" spc="-40" dirty="0">
                <a:solidFill>
                  <a:srgbClr val="FBF5FB"/>
                </a:solidFill>
                <a:latin typeface="Lucida Sans Unicode"/>
                <a:cs typeface="Lucida Sans Unicode"/>
              </a:rPr>
              <a:t>F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45" dirty="0">
                <a:solidFill>
                  <a:srgbClr val="FBF5FB"/>
                </a:solidFill>
                <a:latin typeface="Lucida Sans Unicode"/>
                <a:cs typeface="Lucida Sans Unicode"/>
              </a:rPr>
              <a:t>U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55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DA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80" dirty="0">
                <a:solidFill>
                  <a:srgbClr val="FBF5FB"/>
                </a:solidFill>
                <a:latin typeface="Lucida Sans Unicode"/>
                <a:cs typeface="Lucida Sans Unicode"/>
              </a:rPr>
              <a:t>M</a:t>
            </a:r>
            <a:r>
              <a:rPr sz="2850" spc="-434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FBF5FB"/>
                </a:solidFill>
                <a:latin typeface="Lucida Sans Unicode"/>
                <a:cs typeface="Lucida Sans Unicode"/>
              </a:rPr>
              <a:t>E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55" dirty="0">
                <a:solidFill>
                  <a:srgbClr val="FBF5FB"/>
                </a:solidFill>
                <a:latin typeface="Lucida Sans Unicode"/>
                <a:cs typeface="Lucida Sans Unicode"/>
              </a:rPr>
              <a:t>N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10" dirty="0">
                <a:solidFill>
                  <a:srgbClr val="FBF5FB"/>
                </a:solidFill>
                <a:latin typeface="Lucida Sans Unicode"/>
                <a:cs typeface="Lucida Sans Unicode"/>
              </a:rPr>
              <a:t>TA</a:t>
            </a:r>
            <a:r>
              <a:rPr sz="2850" spc="-43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L</a:t>
            </a:r>
            <a:r>
              <a:rPr sz="2850" spc="-51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850" spc="40" dirty="0">
                <a:solidFill>
                  <a:srgbClr val="FBF5FB"/>
                </a:solidFill>
                <a:latin typeface="Lucida Sans Unicode"/>
                <a:cs typeface="Lucida Sans Unicode"/>
              </a:rPr>
              <a:t>S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87433"/>
            <a:chOff x="0" y="5"/>
            <a:chExt cx="18288000" cy="1028743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895350"/>
                  </a:lnTo>
                  <a:lnTo>
                    <a:pt x="18097577" y="10106127"/>
                  </a:lnTo>
                  <a:lnTo>
                    <a:pt x="190487" y="10106127"/>
                  </a:lnTo>
                  <a:lnTo>
                    <a:pt x="190487" y="895350"/>
                  </a:lnTo>
                  <a:lnTo>
                    <a:pt x="18097577" y="89535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802" y="8985053"/>
              <a:ext cx="19050" cy="1302385"/>
            </a:xfrm>
            <a:custGeom>
              <a:avLst/>
              <a:gdLst/>
              <a:ahLst/>
              <a:cxnLst/>
              <a:rect l="l" t="t" r="r" b="b"/>
              <a:pathLst>
                <a:path w="19050" h="1302384">
                  <a:moveTo>
                    <a:pt x="19049" y="0"/>
                  </a:moveTo>
                  <a:lnTo>
                    <a:pt x="19049" y="1301947"/>
                  </a:lnTo>
                  <a:lnTo>
                    <a:pt x="0" y="1301947"/>
                  </a:lnTo>
                  <a:lnTo>
                    <a:pt x="0" y="0"/>
                  </a:lnTo>
                  <a:lnTo>
                    <a:pt x="19049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1137" rIns="0" bIns="0" rtlCol="0">
            <a:spAutoFit/>
          </a:bodyPr>
          <a:lstStyle/>
          <a:p>
            <a:pPr marL="6334125">
              <a:lnSpc>
                <a:spcPct val="100000"/>
              </a:lnSpc>
              <a:spcBef>
                <a:spcPts val="120"/>
              </a:spcBef>
            </a:pPr>
            <a:r>
              <a:rPr spc="-204" dirty="0"/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4754" y="2493935"/>
            <a:ext cx="4248150" cy="116014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3150" spc="-145" dirty="0">
                <a:solidFill>
                  <a:srgbClr val="FBF5FB"/>
                </a:solidFill>
                <a:latin typeface="Arial MT"/>
                <a:cs typeface="Arial MT"/>
              </a:rPr>
              <a:t>Automated</a:t>
            </a:r>
            <a:r>
              <a:rPr sz="3150" spc="-16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215" dirty="0">
                <a:solidFill>
                  <a:srgbClr val="FBF5FB"/>
                </a:solidFill>
                <a:latin typeface="Arial MT"/>
                <a:cs typeface="Arial MT"/>
              </a:rPr>
              <a:t>Excel</a:t>
            </a:r>
            <a:r>
              <a:rPr sz="3150" spc="-16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90" dirty="0">
                <a:solidFill>
                  <a:srgbClr val="FBF5FB"/>
                </a:solidFill>
                <a:latin typeface="Arial MT"/>
                <a:cs typeface="Arial MT"/>
              </a:rPr>
              <a:t>formulas</a:t>
            </a:r>
            <a:endParaRPr sz="3150">
              <a:latin typeface="Arial MT"/>
              <a:cs typeface="Arial MT"/>
            </a:endParaRPr>
          </a:p>
          <a:p>
            <a:pPr marR="27940" algn="ctr">
              <a:lnSpc>
                <a:spcPct val="100000"/>
              </a:lnSpc>
              <a:spcBef>
                <a:spcPts val="1030"/>
              </a:spcBef>
            </a:pPr>
            <a:r>
              <a:rPr sz="2250" spc="-110" dirty="0">
                <a:solidFill>
                  <a:srgbClr val="FBF5FB"/>
                </a:solidFill>
                <a:latin typeface="Lucida Sans Unicode"/>
                <a:cs typeface="Lucida Sans Unicode"/>
              </a:rPr>
              <a:t>Simplify</a:t>
            </a:r>
            <a:r>
              <a:rPr sz="2250" spc="-15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140" dirty="0">
                <a:solidFill>
                  <a:srgbClr val="FBF5FB"/>
                </a:solidFill>
                <a:latin typeface="Lucida Sans Unicode"/>
                <a:cs typeface="Lucida Sans Unicode"/>
              </a:rPr>
              <a:t>payroll</a:t>
            </a:r>
            <a:r>
              <a:rPr sz="2250" spc="-15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30" dirty="0">
                <a:solidFill>
                  <a:srgbClr val="FBF5FB"/>
                </a:solidFill>
                <a:latin typeface="Lucida Sans Unicode"/>
                <a:cs typeface="Lucida Sans Unicode"/>
              </a:rPr>
              <a:t>management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5599" y="6490639"/>
            <a:ext cx="530098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60" dirty="0">
                <a:solidFill>
                  <a:srgbClr val="FBF5FB"/>
                </a:solidFill>
                <a:latin typeface="Arial MT"/>
                <a:cs typeface="Arial MT"/>
              </a:rPr>
              <a:t>Helps</a:t>
            </a:r>
            <a:r>
              <a:rPr sz="2550" spc="2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in</a:t>
            </a:r>
            <a:r>
              <a:rPr sz="2550" spc="2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identifying</a:t>
            </a:r>
            <a:r>
              <a:rPr sz="2550" spc="2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high</a:t>
            </a:r>
            <a:r>
              <a:rPr sz="2550" spc="2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contributors</a:t>
            </a:r>
            <a:endParaRPr sz="25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2556" y="3969326"/>
            <a:ext cx="5306060" cy="4586605"/>
            <a:chOff x="6792556" y="3969326"/>
            <a:chExt cx="5306060" cy="45866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556" y="6203329"/>
              <a:ext cx="5305982" cy="23521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04593" y="3969326"/>
              <a:ext cx="1114425" cy="1057275"/>
            </a:xfrm>
            <a:custGeom>
              <a:avLst/>
              <a:gdLst/>
              <a:ahLst/>
              <a:cxnLst/>
              <a:rect l="l" t="t" r="r" b="b"/>
              <a:pathLst>
                <a:path w="1114425" h="1057275">
                  <a:moveTo>
                    <a:pt x="557212" y="1057274"/>
                  </a:moveTo>
                  <a:lnTo>
                    <a:pt x="516225" y="1055843"/>
                  </a:lnTo>
                  <a:lnTo>
                    <a:pt x="475452" y="1051553"/>
                  </a:lnTo>
                  <a:lnTo>
                    <a:pt x="435122" y="1044429"/>
                  </a:lnTo>
                  <a:lnTo>
                    <a:pt x="395462" y="1034511"/>
                  </a:lnTo>
                  <a:lnTo>
                    <a:pt x="356678" y="1021853"/>
                  </a:lnTo>
                  <a:lnTo>
                    <a:pt x="318973" y="1006520"/>
                  </a:lnTo>
                  <a:lnTo>
                    <a:pt x="282559" y="988596"/>
                  </a:lnTo>
                  <a:lnTo>
                    <a:pt x="247641" y="968183"/>
                  </a:lnTo>
                  <a:lnTo>
                    <a:pt x="214400" y="945389"/>
                  </a:lnTo>
                  <a:lnTo>
                    <a:pt x="183011" y="920332"/>
                  </a:lnTo>
                  <a:lnTo>
                    <a:pt x="153649" y="893151"/>
                  </a:lnTo>
                  <a:lnTo>
                    <a:pt x="126481" y="864001"/>
                  </a:lnTo>
                  <a:lnTo>
                    <a:pt x="101646" y="833034"/>
                  </a:lnTo>
                  <a:lnTo>
                    <a:pt x="79275" y="800411"/>
                  </a:lnTo>
                  <a:lnTo>
                    <a:pt x="59494" y="766315"/>
                  </a:lnTo>
                  <a:lnTo>
                    <a:pt x="42415" y="730938"/>
                  </a:lnTo>
                  <a:lnTo>
                    <a:pt x="28124" y="694465"/>
                  </a:lnTo>
                  <a:lnTo>
                    <a:pt x="16698" y="657085"/>
                  </a:lnTo>
                  <a:lnTo>
                    <a:pt x="8202" y="619010"/>
                  </a:lnTo>
                  <a:lnTo>
                    <a:pt x="2683" y="580453"/>
                  </a:lnTo>
                  <a:lnTo>
                    <a:pt x="167" y="541614"/>
                  </a:lnTo>
                  <a:lnTo>
                    <a:pt x="0" y="528637"/>
                  </a:lnTo>
                  <a:lnTo>
                    <a:pt x="167" y="515660"/>
                  </a:lnTo>
                  <a:lnTo>
                    <a:pt x="2683" y="476821"/>
                  </a:lnTo>
                  <a:lnTo>
                    <a:pt x="8202" y="438264"/>
                  </a:lnTo>
                  <a:lnTo>
                    <a:pt x="16698" y="400188"/>
                  </a:lnTo>
                  <a:lnTo>
                    <a:pt x="28124" y="362809"/>
                  </a:lnTo>
                  <a:lnTo>
                    <a:pt x="42415" y="326336"/>
                  </a:lnTo>
                  <a:lnTo>
                    <a:pt x="59494" y="290959"/>
                  </a:lnTo>
                  <a:lnTo>
                    <a:pt x="79275" y="256863"/>
                  </a:lnTo>
                  <a:lnTo>
                    <a:pt x="101646" y="224240"/>
                  </a:lnTo>
                  <a:lnTo>
                    <a:pt x="126481" y="193273"/>
                  </a:lnTo>
                  <a:lnTo>
                    <a:pt x="153649" y="164123"/>
                  </a:lnTo>
                  <a:lnTo>
                    <a:pt x="183011" y="136942"/>
                  </a:lnTo>
                  <a:lnTo>
                    <a:pt x="214400" y="111885"/>
                  </a:lnTo>
                  <a:lnTo>
                    <a:pt x="247641" y="89091"/>
                  </a:lnTo>
                  <a:lnTo>
                    <a:pt x="282559" y="68678"/>
                  </a:lnTo>
                  <a:lnTo>
                    <a:pt x="318973" y="50754"/>
                  </a:lnTo>
                  <a:lnTo>
                    <a:pt x="356678" y="35420"/>
                  </a:lnTo>
                  <a:lnTo>
                    <a:pt x="395462" y="22762"/>
                  </a:lnTo>
                  <a:lnTo>
                    <a:pt x="435122" y="12845"/>
                  </a:lnTo>
                  <a:lnTo>
                    <a:pt x="475452" y="5721"/>
                  </a:lnTo>
                  <a:lnTo>
                    <a:pt x="516225" y="1431"/>
                  </a:lnTo>
                  <a:lnTo>
                    <a:pt x="557212" y="0"/>
                  </a:lnTo>
                  <a:lnTo>
                    <a:pt x="570891" y="159"/>
                  </a:lnTo>
                  <a:lnTo>
                    <a:pt x="611828" y="2545"/>
                  </a:lnTo>
                  <a:lnTo>
                    <a:pt x="652470" y="7781"/>
                  </a:lnTo>
                  <a:lnTo>
                    <a:pt x="692604" y="15842"/>
                  </a:lnTo>
                  <a:lnTo>
                    <a:pt x="732003" y="26682"/>
                  </a:lnTo>
                  <a:lnTo>
                    <a:pt x="770448" y="40240"/>
                  </a:lnTo>
                  <a:lnTo>
                    <a:pt x="807737" y="56443"/>
                  </a:lnTo>
                  <a:lnTo>
                    <a:pt x="843676" y="75209"/>
                  </a:lnTo>
                  <a:lnTo>
                    <a:pt x="878063" y="96433"/>
                  </a:lnTo>
                  <a:lnTo>
                    <a:pt x="910704" y="119995"/>
                  </a:lnTo>
                  <a:lnTo>
                    <a:pt x="941430" y="145770"/>
                  </a:lnTo>
                  <a:lnTo>
                    <a:pt x="970079" y="173625"/>
                  </a:lnTo>
                  <a:lnTo>
                    <a:pt x="996491" y="203405"/>
                  </a:lnTo>
                  <a:lnTo>
                    <a:pt x="1020517" y="234942"/>
                  </a:lnTo>
                  <a:lnTo>
                    <a:pt x="1042033" y="268069"/>
                  </a:lnTo>
                  <a:lnTo>
                    <a:pt x="1060926" y="302615"/>
                  </a:lnTo>
                  <a:lnTo>
                    <a:pt x="1077089" y="338387"/>
                  </a:lnTo>
                  <a:lnTo>
                    <a:pt x="1090431" y="375182"/>
                  </a:lnTo>
                  <a:lnTo>
                    <a:pt x="1100885" y="412808"/>
                  </a:lnTo>
                  <a:lnTo>
                    <a:pt x="1108394" y="451070"/>
                  </a:lnTo>
                  <a:lnTo>
                    <a:pt x="1112915" y="489752"/>
                  </a:lnTo>
                  <a:lnTo>
                    <a:pt x="1114424" y="528637"/>
                  </a:lnTo>
                  <a:lnTo>
                    <a:pt x="1114257" y="541614"/>
                  </a:lnTo>
                  <a:lnTo>
                    <a:pt x="1111741" y="580453"/>
                  </a:lnTo>
                  <a:lnTo>
                    <a:pt x="1106222" y="619010"/>
                  </a:lnTo>
                  <a:lnTo>
                    <a:pt x="1097726" y="657085"/>
                  </a:lnTo>
                  <a:lnTo>
                    <a:pt x="1086300" y="694465"/>
                  </a:lnTo>
                  <a:lnTo>
                    <a:pt x="1072009" y="730938"/>
                  </a:lnTo>
                  <a:lnTo>
                    <a:pt x="1054930" y="766315"/>
                  </a:lnTo>
                  <a:lnTo>
                    <a:pt x="1035149" y="800411"/>
                  </a:lnTo>
                  <a:lnTo>
                    <a:pt x="1012778" y="833034"/>
                  </a:lnTo>
                  <a:lnTo>
                    <a:pt x="987943" y="864001"/>
                  </a:lnTo>
                  <a:lnTo>
                    <a:pt x="960774" y="893151"/>
                  </a:lnTo>
                  <a:lnTo>
                    <a:pt x="931413" y="920332"/>
                  </a:lnTo>
                  <a:lnTo>
                    <a:pt x="900023" y="945389"/>
                  </a:lnTo>
                  <a:lnTo>
                    <a:pt x="866782" y="968183"/>
                  </a:lnTo>
                  <a:lnTo>
                    <a:pt x="831865" y="988596"/>
                  </a:lnTo>
                  <a:lnTo>
                    <a:pt x="795451" y="1006520"/>
                  </a:lnTo>
                  <a:lnTo>
                    <a:pt x="757746" y="1021853"/>
                  </a:lnTo>
                  <a:lnTo>
                    <a:pt x="718962" y="1034511"/>
                  </a:lnTo>
                  <a:lnTo>
                    <a:pt x="679302" y="1044429"/>
                  </a:lnTo>
                  <a:lnTo>
                    <a:pt x="638972" y="1051553"/>
                  </a:lnTo>
                  <a:lnTo>
                    <a:pt x="598199" y="1055843"/>
                  </a:lnTo>
                  <a:lnTo>
                    <a:pt x="557212" y="1057274"/>
                  </a:lnTo>
                  <a:close/>
                </a:path>
              </a:pathLst>
            </a:custGeom>
            <a:solidFill>
              <a:srgbClr val="532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1732" y="4096462"/>
              <a:ext cx="866775" cy="809625"/>
            </a:xfrm>
            <a:custGeom>
              <a:avLst/>
              <a:gdLst/>
              <a:ahLst/>
              <a:cxnLst/>
              <a:rect l="l" t="t" r="r" b="b"/>
              <a:pathLst>
                <a:path w="866775" h="809625">
                  <a:moveTo>
                    <a:pt x="433387" y="809624"/>
                  </a:moveTo>
                  <a:lnTo>
                    <a:pt x="390908" y="807675"/>
                  </a:lnTo>
                  <a:lnTo>
                    <a:pt x="348837" y="801846"/>
                  </a:lnTo>
                  <a:lnTo>
                    <a:pt x="307581" y="792193"/>
                  </a:lnTo>
                  <a:lnTo>
                    <a:pt x="267537" y="778810"/>
                  </a:lnTo>
                  <a:lnTo>
                    <a:pt x="229090" y="761825"/>
                  </a:lnTo>
                  <a:lnTo>
                    <a:pt x="192610" y="741401"/>
                  </a:lnTo>
                  <a:lnTo>
                    <a:pt x="158449" y="717736"/>
                  </a:lnTo>
                  <a:lnTo>
                    <a:pt x="126936" y="691058"/>
                  </a:lnTo>
                  <a:lnTo>
                    <a:pt x="98374" y="661622"/>
                  </a:lnTo>
                  <a:lnTo>
                    <a:pt x="73038" y="629714"/>
                  </a:lnTo>
                  <a:lnTo>
                    <a:pt x="51173" y="595639"/>
                  </a:lnTo>
                  <a:lnTo>
                    <a:pt x="32989" y="559727"/>
                  </a:lnTo>
                  <a:lnTo>
                    <a:pt x="18661" y="522323"/>
                  </a:lnTo>
                  <a:lnTo>
                    <a:pt x="8327" y="483787"/>
                  </a:lnTo>
                  <a:lnTo>
                    <a:pt x="2086" y="444491"/>
                  </a:lnTo>
                  <a:lnTo>
                    <a:pt x="0" y="404812"/>
                  </a:lnTo>
                  <a:lnTo>
                    <a:pt x="130" y="394874"/>
                  </a:lnTo>
                  <a:lnTo>
                    <a:pt x="3259" y="355256"/>
                  </a:lnTo>
                  <a:lnTo>
                    <a:pt x="10530" y="316114"/>
                  </a:lnTo>
                  <a:lnTo>
                    <a:pt x="21874" y="277827"/>
                  </a:lnTo>
                  <a:lnTo>
                    <a:pt x="37181" y="240762"/>
                  </a:lnTo>
                  <a:lnTo>
                    <a:pt x="56304" y="205278"/>
                  </a:lnTo>
                  <a:lnTo>
                    <a:pt x="79058" y="171715"/>
                  </a:lnTo>
                  <a:lnTo>
                    <a:pt x="105224" y="140397"/>
                  </a:lnTo>
                  <a:lnTo>
                    <a:pt x="134551" y="111626"/>
                  </a:lnTo>
                  <a:lnTo>
                    <a:pt x="166756" y="85678"/>
                  </a:lnTo>
                  <a:lnTo>
                    <a:pt x="201528" y="62803"/>
                  </a:lnTo>
                  <a:lnTo>
                    <a:pt x="238534" y="43222"/>
                  </a:lnTo>
                  <a:lnTo>
                    <a:pt x="277416" y="27124"/>
                  </a:lnTo>
                  <a:lnTo>
                    <a:pt x="317800" y="14662"/>
                  </a:lnTo>
                  <a:lnTo>
                    <a:pt x="359297" y="5959"/>
                  </a:lnTo>
                  <a:lnTo>
                    <a:pt x="401508" y="1096"/>
                  </a:lnTo>
                  <a:lnTo>
                    <a:pt x="433387" y="0"/>
                  </a:lnTo>
                  <a:lnTo>
                    <a:pt x="444026" y="121"/>
                  </a:lnTo>
                  <a:lnTo>
                    <a:pt x="486441" y="3044"/>
                  </a:lnTo>
                  <a:lnTo>
                    <a:pt x="528346" y="9836"/>
                  </a:lnTo>
                  <a:lnTo>
                    <a:pt x="569336" y="20432"/>
                  </a:lnTo>
                  <a:lnTo>
                    <a:pt x="609016" y="34730"/>
                  </a:lnTo>
                  <a:lnTo>
                    <a:pt x="647006" y="52591"/>
                  </a:lnTo>
                  <a:lnTo>
                    <a:pt x="682938" y="73845"/>
                  </a:lnTo>
                  <a:lnTo>
                    <a:pt x="716466" y="98286"/>
                  </a:lnTo>
                  <a:lnTo>
                    <a:pt x="747269" y="125679"/>
                  </a:lnTo>
                  <a:lnTo>
                    <a:pt x="775048" y="155761"/>
                  </a:lnTo>
                  <a:lnTo>
                    <a:pt x="799538" y="188241"/>
                  </a:lnTo>
                  <a:lnTo>
                    <a:pt x="820501" y="222806"/>
                  </a:lnTo>
                  <a:lnTo>
                    <a:pt x="837736" y="259125"/>
                  </a:lnTo>
                  <a:lnTo>
                    <a:pt x="851076" y="296846"/>
                  </a:lnTo>
                  <a:lnTo>
                    <a:pt x="860395" y="335607"/>
                  </a:lnTo>
                  <a:lnTo>
                    <a:pt x="865601" y="375035"/>
                  </a:lnTo>
                  <a:lnTo>
                    <a:pt x="866774" y="404812"/>
                  </a:lnTo>
                  <a:lnTo>
                    <a:pt x="866644" y="414750"/>
                  </a:lnTo>
                  <a:lnTo>
                    <a:pt x="863515" y="454368"/>
                  </a:lnTo>
                  <a:lnTo>
                    <a:pt x="856243" y="493510"/>
                  </a:lnTo>
                  <a:lnTo>
                    <a:pt x="844900" y="531797"/>
                  </a:lnTo>
                  <a:lnTo>
                    <a:pt x="829593" y="568861"/>
                  </a:lnTo>
                  <a:lnTo>
                    <a:pt x="810470" y="604346"/>
                  </a:lnTo>
                  <a:lnTo>
                    <a:pt x="787716" y="637909"/>
                  </a:lnTo>
                  <a:lnTo>
                    <a:pt x="761550" y="669227"/>
                  </a:lnTo>
                  <a:lnTo>
                    <a:pt x="732223" y="697998"/>
                  </a:lnTo>
                  <a:lnTo>
                    <a:pt x="700018" y="723946"/>
                  </a:lnTo>
                  <a:lnTo>
                    <a:pt x="665246" y="746821"/>
                  </a:lnTo>
                  <a:lnTo>
                    <a:pt x="628240" y="766402"/>
                  </a:lnTo>
                  <a:lnTo>
                    <a:pt x="589358" y="782500"/>
                  </a:lnTo>
                  <a:lnTo>
                    <a:pt x="548974" y="794961"/>
                  </a:lnTo>
                  <a:lnTo>
                    <a:pt x="507477" y="803665"/>
                  </a:lnTo>
                  <a:lnTo>
                    <a:pt x="465266" y="808528"/>
                  </a:lnTo>
                  <a:lnTo>
                    <a:pt x="433387" y="809624"/>
                  </a:lnTo>
                  <a:close/>
                </a:path>
              </a:pathLst>
            </a:custGeom>
            <a:solidFill>
              <a:srgbClr val="260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21897" y="4045662"/>
            <a:ext cx="28638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885" dirty="0">
                <a:solidFill>
                  <a:srgbClr val="FBF5FB"/>
                </a:solidFill>
                <a:latin typeface="Arial MT"/>
                <a:cs typeface="Arial MT"/>
              </a:rPr>
              <a:t>1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55296" y="6275052"/>
            <a:ext cx="383540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2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5957" y="6279070"/>
            <a:ext cx="39179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3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45170" y="6029266"/>
            <a:ext cx="4932045" cy="1074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2260" marR="5080" indent="-290195">
              <a:lnSpc>
                <a:spcPct val="135000"/>
              </a:lnSpc>
              <a:spcBef>
                <a:spcPts val="90"/>
              </a:spcBef>
            </a:pP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Accurate</a:t>
            </a:r>
            <a:r>
              <a:rPr sz="2550" spc="-11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and</a:t>
            </a:r>
            <a:r>
              <a:rPr sz="2550" spc="-11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e</a:t>
            </a:r>
            <a:r>
              <a:rPr sz="2550" spc="355" dirty="0">
                <a:solidFill>
                  <a:srgbClr val="FBF5FB"/>
                </a:solidFill>
                <a:latin typeface="Arial MT"/>
                <a:cs typeface="Arial MT"/>
              </a:rPr>
              <a:t> 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cient</a:t>
            </a:r>
            <a:r>
              <a:rPr sz="2550" spc="-10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calculations </a:t>
            </a:r>
            <a:r>
              <a:rPr sz="2550" spc="-170" dirty="0">
                <a:solidFill>
                  <a:srgbClr val="FBF5FB"/>
                </a:solidFill>
                <a:latin typeface="Arial MT"/>
                <a:cs typeface="Arial MT"/>
              </a:rPr>
              <a:t>Tax</a:t>
            </a:r>
            <a:r>
              <a:rPr sz="2550" spc="-11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and</a:t>
            </a:r>
            <a:r>
              <a:rPr sz="2550" spc="-10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BF5FB"/>
                </a:solidFill>
                <a:latin typeface="Arial MT"/>
                <a:cs typeface="Arial MT"/>
              </a:rPr>
              <a:t>payment</a:t>
            </a:r>
            <a:r>
              <a:rPr sz="2550" spc="-11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calculations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4478" y="5569463"/>
            <a:ext cx="3994785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335" dirty="0">
                <a:solidFill>
                  <a:srgbClr val="FBF5FB"/>
                </a:solidFill>
                <a:latin typeface="Lucida Sans Unicode"/>
                <a:cs typeface="Lucida Sans Unicode"/>
              </a:rPr>
              <a:t>Visual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40" dirty="0">
                <a:solidFill>
                  <a:srgbClr val="FBF5FB"/>
                </a:solidFill>
                <a:latin typeface="Lucida Sans Unicode"/>
                <a:cs typeface="Lucida Sans Unicode"/>
              </a:rPr>
              <a:t>representation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20"/>
              </a:lnSpc>
            </a:pPr>
            <a:fld id="{81D60167-4931-47E6-BA6A-407CBD079E47}" type="slidenum">
              <a:rPr spc="-625" dirty="0"/>
              <a:t>10</a:t>
            </a:fld>
            <a:endParaRPr spc="-6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895350"/>
                  </a:lnTo>
                  <a:lnTo>
                    <a:pt x="18097577" y="10106139"/>
                  </a:lnTo>
                  <a:lnTo>
                    <a:pt x="190487" y="10106139"/>
                  </a:lnTo>
                  <a:lnTo>
                    <a:pt x="190487" y="895350"/>
                  </a:lnTo>
                  <a:lnTo>
                    <a:pt x="18097577" y="89535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600" spc="-254" dirty="0">
                <a:latin typeface="Arial MT"/>
                <a:cs typeface="Arial MT"/>
              </a:rPr>
              <a:t>Thank</a:t>
            </a:r>
            <a:r>
              <a:rPr sz="9600" spc="-434" dirty="0">
                <a:latin typeface="Arial MT"/>
                <a:cs typeface="Arial MT"/>
              </a:rPr>
              <a:t> </a:t>
            </a:r>
            <a:r>
              <a:rPr sz="9600" spc="-1110" dirty="0">
                <a:latin typeface="Arial MT"/>
                <a:cs typeface="Arial MT"/>
              </a:rPr>
              <a:t>Y</a:t>
            </a:r>
            <a:r>
              <a:rPr sz="9600" spc="-265" dirty="0">
                <a:latin typeface="Arial MT"/>
                <a:cs typeface="Arial MT"/>
              </a:rPr>
              <a:t>ou</a:t>
            </a:r>
            <a:endParaRPr sz="9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9837" y="5496183"/>
            <a:ext cx="906589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2785" algn="l"/>
              </a:tabLst>
            </a:pPr>
            <a:r>
              <a:rPr sz="3150" spc="-70" dirty="0">
                <a:solidFill>
                  <a:srgbClr val="FBF5FB"/>
                </a:solidFill>
                <a:latin typeface="Arial MT"/>
                <a:cs typeface="Arial MT"/>
              </a:rPr>
              <a:t>Questions?</a:t>
            </a:r>
            <a:r>
              <a:rPr sz="3150" dirty="0">
                <a:solidFill>
                  <a:srgbClr val="FBF5FB"/>
                </a:solidFill>
                <a:latin typeface="Arial MT"/>
                <a:cs typeface="Arial MT"/>
              </a:rPr>
              <a:t>	</a:t>
            </a:r>
            <a:r>
              <a:rPr sz="3150" spc="-229" dirty="0">
                <a:solidFill>
                  <a:srgbClr val="FBF5FB"/>
                </a:solidFill>
                <a:latin typeface="Arial MT"/>
                <a:cs typeface="Arial MT"/>
              </a:rPr>
              <a:t>Thank</a:t>
            </a:r>
            <a:r>
              <a:rPr sz="3150" spc="-18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70" dirty="0">
                <a:solidFill>
                  <a:srgbClr val="FBF5FB"/>
                </a:solidFill>
                <a:latin typeface="Arial MT"/>
                <a:cs typeface="Arial MT"/>
              </a:rPr>
              <a:t>you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45" dirty="0">
                <a:solidFill>
                  <a:srgbClr val="FBF5FB"/>
                </a:solidFill>
                <a:latin typeface="Arial MT"/>
                <a:cs typeface="Arial MT"/>
              </a:rPr>
              <a:t>for</a:t>
            </a:r>
            <a:r>
              <a:rPr sz="3150" spc="-18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40" dirty="0">
                <a:solidFill>
                  <a:srgbClr val="FBF5FB"/>
                </a:solidFill>
                <a:latin typeface="Arial MT"/>
                <a:cs typeface="Arial MT"/>
              </a:rPr>
              <a:t>your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05" dirty="0">
                <a:solidFill>
                  <a:srgbClr val="FBF5FB"/>
                </a:solidFill>
                <a:latin typeface="Arial MT"/>
                <a:cs typeface="Arial MT"/>
              </a:rPr>
              <a:t>attention.Any</a:t>
            </a:r>
            <a:r>
              <a:rPr sz="3150" spc="-18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20" dirty="0">
                <a:solidFill>
                  <a:srgbClr val="FBF5FB"/>
                </a:solidFill>
                <a:latin typeface="Arial MT"/>
                <a:cs typeface="Arial MT"/>
              </a:rPr>
              <a:t>questions?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20"/>
              </a:lnSpc>
            </a:pPr>
            <a:fld id="{81D60167-4931-47E6-BA6A-407CBD079E47}" type="slidenum">
              <a:rPr spc="-625" dirty="0"/>
              <a:t>11</a:t>
            </a:fld>
            <a:endParaRPr spc="-6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8097577" y="0"/>
                </a:lnTo>
                <a:lnTo>
                  <a:pt x="18097577" y="895350"/>
                </a:lnTo>
                <a:lnTo>
                  <a:pt x="18097577" y="10106127"/>
                </a:lnTo>
                <a:lnTo>
                  <a:pt x="190487" y="10106127"/>
                </a:lnTo>
                <a:lnTo>
                  <a:pt x="190487" y="895350"/>
                </a:lnTo>
                <a:lnTo>
                  <a:pt x="18097577" y="895350"/>
                </a:lnTo>
                <a:lnTo>
                  <a:pt x="18097577" y="0"/>
                </a:lnTo>
                <a:lnTo>
                  <a:pt x="190487" y="0"/>
                </a:lnTo>
                <a:lnTo>
                  <a:pt x="711" y="0"/>
                </a:lnTo>
                <a:lnTo>
                  <a:pt x="0" y="0"/>
                </a:lnTo>
                <a:lnTo>
                  <a:pt x="0" y="10286987"/>
                </a:lnTo>
                <a:lnTo>
                  <a:pt x="18288000" y="10286987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9800" y="1825415"/>
            <a:ext cx="7219950" cy="1590675"/>
          </a:xfrm>
          <a:prstGeom prst="rect">
            <a:avLst/>
          </a:prstGeom>
          <a:solidFill>
            <a:srgbClr val="265342"/>
          </a:solidFill>
        </p:spPr>
        <p:txBody>
          <a:bodyPr vert="horz" wrap="square" lIns="0" tIns="238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5"/>
              </a:spcBef>
            </a:pPr>
            <a:r>
              <a:rPr sz="6450" spc="45" dirty="0">
                <a:latin typeface="Arial MT"/>
                <a:cs typeface="Arial MT"/>
              </a:rPr>
              <a:t>Introduction</a:t>
            </a:r>
            <a:endParaRPr sz="6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0853" y="5268493"/>
            <a:ext cx="15353030" cy="3100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37260" indent="-924560">
              <a:lnSpc>
                <a:spcPts val="6090"/>
              </a:lnSpc>
              <a:spcBef>
                <a:spcPts val="125"/>
              </a:spcBef>
              <a:buClr>
                <a:srgbClr val="2F3C36"/>
              </a:buClr>
              <a:buChar char="•"/>
              <a:tabLst>
                <a:tab pos="937260" algn="l"/>
              </a:tabLst>
            </a:pPr>
            <a:r>
              <a:rPr sz="5150" spc="-85" dirty="0">
                <a:solidFill>
                  <a:srgbClr val="0E1D13"/>
                </a:solidFill>
                <a:latin typeface="Arial MT"/>
                <a:cs typeface="Arial MT"/>
              </a:rPr>
              <a:t>Objective:</a:t>
            </a:r>
            <a:r>
              <a:rPr sz="5150" spc="-25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80" dirty="0">
                <a:solidFill>
                  <a:srgbClr val="0E1D13"/>
                </a:solidFill>
                <a:latin typeface="Arial MT"/>
                <a:cs typeface="Arial MT"/>
              </a:rPr>
              <a:t>Calculate</a:t>
            </a:r>
            <a:r>
              <a:rPr sz="5150" spc="-24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125" dirty="0">
                <a:solidFill>
                  <a:srgbClr val="0E1D13"/>
                </a:solidFill>
                <a:latin typeface="Arial MT"/>
                <a:cs typeface="Arial MT"/>
              </a:rPr>
              <a:t>employee</a:t>
            </a:r>
            <a:r>
              <a:rPr sz="5150" spc="-24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20" dirty="0">
                <a:solidFill>
                  <a:srgbClr val="0E1D13"/>
                </a:solidFill>
                <a:latin typeface="Arial MT"/>
                <a:cs typeface="Arial MT"/>
              </a:rPr>
              <a:t>payments</a:t>
            </a:r>
            <a:r>
              <a:rPr sz="5150" spc="-24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85" dirty="0">
                <a:solidFill>
                  <a:srgbClr val="0E1D13"/>
                </a:solidFill>
                <a:latin typeface="Arial MT"/>
                <a:cs typeface="Arial MT"/>
              </a:rPr>
              <a:t>and</a:t>
            </a:r>
            <a:r>
              <a:rPr sz="5150" spc="-24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20" dirty="0">
                <a:solidFill>
                  <a:srgbClr val="0E1D13"/>
                </a:solidFill>
                <a:latin typeface="Arial MT"/>
                <a:cs typeface="Arial MT"/>
              </a:rPr>
              <a:t>taxes</a:t>
            </a:r>
            <a:endParaRPr sz="5150">
              <a:latin typeface="Arial MT"/>
              <a:cs typeface="Arial MT"/>
            </a:endParaRPr>
          </a:p>
          <a:p>
            <a:pPr marL="2616200" indent="-2603500">
              <a:lnSpc>
                <a:spcPts val="6000"/>
              </a:lnSpc>
              <a:buClr>
                <a:srgbClr val="2F3C36"/>
              </a:buClr>
              <a:buChar char="•"/>
              <a:tabLst>
                <a:tab pos="2616200" algn="l"/>
              </a:tabLst>
            </a:pPr>
            <a:r>
              <a:rPr sz="5150" spc="-80" dirty="0">
                <a:solidFill>
                  <a:srgbClr val="0E1D13"/>
                </a:solidFill>
                <a:latin typeface="Arial MT"/>
                <a:cs typeface="Arial MT"/>
              </a:rPr>
              <a:t>Assign</a:t>
            </a:r>
            <a:r>
              <a:rPr sz="5150" spc="-27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65" dirty="0">
                <a:solidFill>
                  <a:srgbClr val="0E1D13"/>
                </a:solidFill>
                <a:latin typeface="Arial MT"/>
                <a:cs typeface="Arial MT"/>
              </a:rPr>
              <a:t>tax</a:t>
            </a:r>
            <a:r>
              <a:rPr sz="5150" spc="-26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55" dirty="0">
                <a:solidFill>
                  <a:srgbClr val="0E1D13"/>
                </a:solidFill>
                <a:latin typeface="Arial MT"/>
                <a:cs typeface="Arial MT"/>
              </a:rPr>
              <a:t>status</a:t>
            </a:r>
            <a:r>
              <a:rPr sz="5150" spc="-26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130" dirty="0">
                <a:solidFill>
                  <a:srgbClr val="0E1D13"/>
                </a:solidFill>
                <a:latin typeface="Arial MT"/>
                <a:cs typeface="Arial MT"/>
              </a:rPr>
              <a:t>based</a:t>
            </a:r>
            <a:r>
              <a:rPr sz="5150" spc="-254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20" dirty="0">
                <a:solidFill>
                  <a:srgbClr val="0E1D13"/>
                </a:solidFill>
                <a:latin typeface="Arial MT"/>
                <a:cs typeface="Arial MT"/>
              </a:rPr>
              <a:t>on</a:t>
            </a:r>
            <a:r>
              <a:rPr sz="5150" spc="-26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65" dirty="0">
                <a:solidFill>
                  <a:srgbClr val="0E1D13"/>
                </a:solidFill>
                <a:latin typeface="Arial MT"/>
                <a:cs typeface="Arial MT"/>
              </a:rPr>
              <a:t>tax</a:t>
            </a:r>
            <a:r>
              <a:rPr sz="5150" spc="-26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10" dirty="0">
                <a:solidFill>
                  <a:srgbClr val="0E1D13"/>
                </a:solidFill>
                <a:latin typeface="Arial MT"/>
                <a:cs typeface="Arial MT"/>
              </a:rPr>
              <a:t>amount</a:t>
            </a:r>
            <a:endParaRPr sz="5150">
              <a:latin typeface="Arial MT"/>
              <a:cs typeface="Arial MT"/>
            </a:endParaRPr>
          </a:p>
          <a:p>
            <a:pPr marL="1097280" indent="-1084580">
              <a:lnSpc>
                <a:spcPts val="6000"/>
              </a:lnSpc>
              <a:buClr>
                <a:srgbClr val="2F3C36"/>
              </a:buClr>
              <a:buChar char="•"/>
              <a:tabLst>
                <a:tab pos="1097280" algn="l"/>
              </a:tabLst>
            </a:pPr>
            <a:r>
              <a:rPr sz="5150" spc="-105" dirty="0">
                <a:solidFill>
                  <a:srgbClr val="0E1D13"/>
                </a:solidFill>
                <a:latin typeface="Arial MT"/>
                <a:cs typeface="Arial MT"/>
              </a:rPr>
              <a:t>Methods:</a:t>
            </a:r>
            <a:r>
              <a:rPr sz="5150" spc="-229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155" dirty="0">
                <a:solidFill>
                  <a:srgbClr val="0E1D13"/>
                </a:solidFill>
                <a:latin typeface="Arial MT"/>
                <a:cs typeface="Arial MT"/>
              </a:rPr>
              <a:t>Excel</a:t>
            </a:r>
            <a:r>
              <a:rPr sz="5150" spc="-22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130" dirty="0">
                <a:solidFill>
                  <a:srgbClr val="0E1D13"/>
                </a:solidFill>
                <a:latin typeface="Arial MT"/>
                <a:cs typeface="Arial MT"/>
              </a:rPr>
              <a:t>Formulas,</a:t>
            </a:r>
            <a:r>
              <a:rPr sz="5150" spc="-229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-45" dirty="0">
                <a:solidFill>
                  <a:srgbClr val="0E1D13"/>
                </a:solidFill>
                <a:latin typeface="Arial MT"/>
                <a:cs typeface="Arial MT"/>
              </a:rPr>
              <a:t>Conditional</a:t>
            </a:r>
            <a:r>
              <a:rPr sz="5150" spc="-22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5150" spc="45" dirty="0">
                <a:solidFill>
                  <a:srgbClr val="0E1D13"/>
                </a:solidFill>
                <a:latin typeface="Arial MT"/>
                <a:cs typeface="Arial MT"/>
              </a:rPr>
              <a:t>formatting,</a:t>
            </a:r>
            <a:endParaRPr sz="5150">
              <a:latin typeface="Arial MT"/>
              <a:cs typeface="Arial MT"/>
            </a:endParaRPr>
          </a:p>
          <a:p>
            <a:pPr marL="7191375">
              <a:lnSpc>
                <a:spcPts val="6090"/>
              </a:lnSpc>
            </a:pPr>
            <a:r>
              <a:rPr sz="5150" spc="-10" dirty="0">
                <a:solidFill>
                  <a:srgbClr val="0E1D13"/>
                </a:solidFill>
                <a:latin typeface="Arial MT"/>
                <a:cs typeface="Arial MT"/>
              </a:rPr>
              <a:t>Charts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07309" y="1769777"/>
            <a:ext cx="13968094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375" dirty="0">
                <a:solidFill>
                  <a:srgbClr val="FBF5FB"/>
                </a:solidFill>
                <a:latin typeface="Lucida Sans Unicode"/>
                <a:cs typeface="Lucida Sans Unicode"/>
              </a:rPr>
              <a:t>Employee</a:t>
            </a:r>
            <a:r>
              <a:rPr sz="3700" spc="-39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50" dirty="0">
                <a:solidFill>
                  <a:srgbClr val="FBF5FB"/>
                </a:solidFill>
                <a:latin typeface="Lucida Sans Unicode"/>
                <a:cs typeface="Lucida Sans Unicode"/>
              </a:rPr>
              <a:t>Data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30" dirty="0">
                <a:solidFill>
                  <a:srgbClr val="FBF5FB"/>
                </a:solidFill>
                <a:latin typeface="Lucida Sans Unicode"/>
                <a:cs typeface="Lucida Sans Unicode"/>
              </a:rPr>
              <a:t>(Sample):</a:t>
            </a:r>
            <a:r>
              <a:rPr sz="3700" spc="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620" dirty="0">
                <a:solidFill>
                  <a:srgbClr val="FBF5FB"/>
                </a:solidFill>
                <a:latin typeface="Lucida Sans Unicode"/>
                <a:cs typeface="Lucida Sans Unicode"/>
              </a:rPr>
              <a:t>-</a:t>
            </a:r>
            <a:r>
              <a:rPr sz="3700" spc="-39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75" dirty="0">
                <a:solidFill>
                  <a:srgbClr val="FBF5FB"/>
                </a:solidFill>
                <a:latin typeface="Lucida Sans Unicode"/>
                <a:cs typeface="Lucida Sans Unicode"/>
              </a:rPr>
              <a:t>Hourly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270" dirty="0">
                <a:solidFill>
                  <a:srgbClr val="FBF5FB"/>
                </a:solidFill>
                <a:latin typeface="Lucida Sans Unicode"/>
                <a:cs typeface="Lucida Sans Unicode"/>
              </a:rPr>
              <a:t>Rate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and </a:t>
            </a:r>
            <a:r>
              <a:rPr sz="3700" spc="-459" dirty="0">
                <a:solidFill>
                  <a:srgbClr val="FBF5FB"/>
                </a:solidFill>
                <a:latin typeface="Lucida Sans Unicode"/>
                <a:cs typeface="Lucida Sans Unicode"/>
              </a:rPr>
              <a:t>Working</a:t>
            </a:r>
            <a:r>
              <a:rPr sz="3700" spc="-39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400" dirty="0">
                <a:solidFill>
                  <a:srgbClr val="FBF5FB"/>
                </a:solidFill>
                <a:latin typeface="Lucida Sans Unicode"/>
                <a:cs typeface="Lucida Sans Unicode"/>
              </a:rPr>
              <a:t>Hours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35" dirty="0">
                <a:solidFill>
                  <a:srgbClr val="FBF5FB"/>
                </a:solidFill>
                <a:latin typeface="Lucida Sans Unicode"/>
                <a:cs typeface="Lucida Sans Unicode"/>
              </a:rPr>
              <a:t>for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445" dirty="0">
                <a:solidFill>
                  <a:srgbClr val="FBF5FB"/>
                </a:solidFill>
                <a:latin typeface="Lucida Sans Unicode"/>
                <a:cs typeface="Lucida Sans Unicode"/>
              </a:rPr>
              <a:t>6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95" dirty="0">
                <a:solidFill>
                  <a:srgbClr val="FBF5FB"/>
                </a:solidFill>
                <a:latin typeface="Lucida Sans Unicode"/>
                <a:cs typeface="Lucida Sans Unicode"/>
              </a:rPr>
              <a:t>employees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96430" y="190074"/>
            <a:ext cx="46856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70" dirty="0">
                <a:latin typeface="Lucida Sans Unicode"/>
                <a:cs typeface="Lucida Sans Unicode"/>
              </a:rPr>
              <a:t>Input</a:t>
            </a:r>
            <a:r>
              <a:rPr sz="8000" spc="-680" dirty="0">
                <a:latin typeface="Lucida Sans Unicode"/>
                <a:cs typeface="Lucida Sans Unicode"/>
              </a:rPr>
              <a:t> </a:t>
            </a:r>
            <a:r>
              <a:rPr sz="8000" spc="-409" dirty="0">
                <a:latin typeface="Lucida Sans Unicode"/>
                <a:cs typeface="Lucida Sans Unicode"/>
              </a:rPr>
              <a:t>Data</a:t>
            </a:r>
            <a:endParaRPr sz="80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91103" y="2875739"/>
          <a:ext cx="8286750" cy="667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3815">
                <a:tc>
                  <a:txBody>
                    <a:bodyPr/>
                    <a:lstStyle/>
                    <a:p>
                      <a:pPr marL="199390" marR="838200">
                        <a:lnSpc>
                          <a:spcPts val="3600"/>
                        </a:lnSpc>
                        <a:spcBef>
                          <a:spcPts val="1545"/>
                        </a:spcBef>
                      </a:pPr>
                      <a:r>
                        <a:rPr sz="3500" spc="-19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Employee </a:t>
                      </a:r>
                      <a:r>
                        <a:rPr sz="3500" spc="-2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9621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322F3C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8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Rate/Hour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322F3C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123315">
                        <a:lnSpc>
                          <a:spcPts val="3600"/>
                        </a:lnSpc>
                        <a:spcBef>
                          <a:spcPts val="1545"/>
                        </a:spcBef>
                      </a:pPr>
                      <a:r>
                        <a:rPr sz="3500" spc="-2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Working </a:t>
                      </a:r>
                      <a:r>
                        <a:rPr sz="3500" spc="-2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Hour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9621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322F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1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Hafsa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45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$15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40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Mony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45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$15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45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1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Habiba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$20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50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Khalid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5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$17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36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1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Mishu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45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$14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40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1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Maarif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430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$16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3500" spc="-25" dirty="0">
                          <a:solidFill>
                            <a:srgbClr val="FBF5FB"/>
                          </a:solidFill>
                          <a:latin typeface="Tahoma"/>
                          <a:cs typeface="Tahoma"/>
                        </a:rPr>
                        <a:t>35</a:t>
                      </a:r>
                      <a:endParaRPr sz="35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FBF5FB"/>
                      </a:solidFill>
                      <a:prstDash val="solid"/>
                    </a:lnL>
                    <a:lnR w="19050">
                      <a:solidFill>
                        <a:srgbClr val="FBF5FB"/>
                      </a:solidFill>
                      <a:prstDash val="solid"/>
                    </a:lnR>
                    <a:lnT w="19050">
                      <a:solidFill>
                        <a:srgbClr val="FBF5FB"/>
                      </a:solidFill>
                      <a:prstDash val="solid"/>
                    </a:lnT>
                    <a:lnB w="19050">
                      <a:solidFill>
                        <a:srgbClr val="FBF5FB"/>
                      </a:solidFill>
                      <a:prstDash val="solid"/>
                    </a:lnB>
                    <a:solidFill>
                      <a:srgbClr val="265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190500"/>
                  </a:lnTo>
                  <a:lnTo>
                    <a:pt x="18097577" y="10106139"/>
                  </a:lnTo>
                  <a:lnTo>
                    <a:pt x="190487" y="10106139"/>
                  </a:lnTo>
                  <a:lnTo>
                    <a:pt x="190487" y="190500"/>
                  </a:lnTo>
                  <a:lnTo>
                    <a:pt x="18097577" y="19050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174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114"/>
              </a:spcBef>
            </a:pPr>
            <a:r>
              <a:rPr sz="6450" spc="-720" dirty="0">
                <a:latin typeface="Arial MT"/>
                <a:cs typeface="Arial MT"/>
              </a:rPr>
              <a:t>T</a:t>
            </a:r>
            <a:r>
              <a:rPr sz="6450" spc="-100" dirty="0">
                <a:latin typeface="Arial MT"/>
                <a:cs typeface="Arial MT"/>
              </a:rPr>
              <a:t>o</a:t>
            </a:r>
            <a:r>
              <a:rPr sz="6450" spc="-65" dirty="0">
                <a:latin typeface="Arial MT"/>
                <a:cs typeface="Arial MT"/>
              </a:rPr>
              <a:t>tal</a:t>
            </a:r>
            <a:r>
              <a:rPr sz="6450" spc="-300" dirty="0">
                <a:latin typeface="Arial MT"/>
                <a:cs typeface="Arial MT"/>
              </a:rPr>
              <a:t> </a:t>
            </a:r>
            <a:r>
              <a:rPr sz="6450" spc="-85" dirty="0">
                <a:latin typeface="Arial MT"/>
                <a:cs typeface="Arial MT"/>
              </a:rPr>
              <a:t>Payment</a:t>
            </a:r>
            <a:r>
              <a:rPr sz="6450" spc="-305" dirty="0">
                <a:latin typeface="Arial MT"/>
                <a:cs typeface="Arial MT"/>
              </a:rPr>
              <a:t> </a:t>
            </a:r>
            <a:r>
              <a:rPr sz="6450" spc="-40" dirty="0">
                <a:latin typeface="Arial MT"/>
                <a:cs typeface="Arial MT"/>
              </a:rPr>
              <a:t>Calculation</a:t>
            </a:r>
            <a:endParaRPr sz="6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8334" y="2264750"/>
            <a:ext cx="1551305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395" dirty="0">
                <a:solidFill>
                  <a:srgbClr val="FBF5FB"/>
                </a:solidFill>
                <a:latin typeface="Lucida Sans Unicode"/>
                <a:cs typeface="Lucida Sans Unicode"/>
              </a:rPr>
              <a:t>Formula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8813" y="2829259"/>
            <a:ext cx="590931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3150" spc="-894" dirty="0">
                <a:solidFill>
                  <a:srgbClr val="777777"/>
                </a:solidFill>
                <a:latin typeface="Segoe UI Symbol"/>
                <a:cs typeface="Segoe UI Symbol"/>
              </a:rPr>
              <a:t>☑</a:t>
            </a:r>
            <a:r>
              <a:rPr sz="3150" dirty="0">
                <a:solidFill>
                  <a:srgbClr val="777777"/>
                </a:solidFill>
                <a:latin typeface="Segoe UI Symbol"/>
                <a:cs typeface="Segoe UI Symbol"/>
              </a:rPr>
              <a:t>	</a:t>
            </a:r>
            <a:r>
              <a:rPr sz="2250" spc="-185" dirty="0">
                <a:solidFill>
                  <a:srgbClr val="FBF5FB"/>
                </a:solidFill>
                <a:latin typeface="Lucida Sans Unicode"/>
                <a:cs typeface="Lucida Sans Unicode"/>
              </a:rPr>
              <a:t>Total</a:t>
            </a:r>
            <a:r>
              <a:rPr sz="2250" spc="-18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90" dirty="0">
                <a:solidFill>
                  <a:srgbClr val="FBF5FB"/>
                </a:solidFill>
                <a:latin typeface="Lucida Sans Unicode"/>
                <a:cs typeface="Lucida Sans Unicode"/>
              </a:rPr>
              <a:t>Payment</a:t>
            </a:r>
            <a:r>
              <a:rPr sz="2250" spc="-17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dirty="0">
                <a:solidFill>
                  <a:srgbClr val="FBF5FB"/>
                </a:solidFill>
                <a:latin typeface="Times New Roman"/>
                <a:cs typeface="Times New Roman"/>
              </a:rPr>
              <a:t>=</a:t>
            </a:r>
            <a:r>
              <a:rPr sz="2250" spc="-25" dirty="0">
                <a:solidFill>
                  <a:srgbClr val="FBF5FB"/>
                </a:solidFill>
                <a:latin typeface="Times New Roman"/>
                <a:cs typeface="Times New Roman"/>
              </a:rPr>
              <a:t> </a:t>
            </a:r>
            <a:r>
              <a:rPr sz="2250" spc="-120" dirty="0">
                <a:solidFill>
                  <a:srgbClr val="FBF5FB"/>
                </a:solidFill>
                <a:latin typeface="Lucida Sans Unicode"/>
                <a:cs typeface="Lucida Sans Unicode"/>
              </a:rPr>
              <a:t>Rate/hour</a:t>
            </a:r>
            <a:r>
              <a:rPr sz="2250" spc="-17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160" dirty="0">
                <a:solidFill>
                  <a:srgbClr val="FBF5FB"/>
                </a:solidFill>
                <a:latin typeface="Lucida Sans Unicode"/>
                <a:cs typeface="Lucida Sans Unicode"/>
              </a:rPr>
              <a:t>*</a:t>
            </a:r>
            <a:r>
              <a:rPr sz="2250" spc="-175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190" dirty="0">
                <a:solidFill>
                  <a:srgbClr val="FBF5FB"/>
                </a:solidFill>
                <a:latin typeface="Lucida Sans Unicode"/>
                <a:cs typeface="Lucida Sans Unicode"/>
              </a:rPr>
              <a:t>Working</a:t>
            </a:r>
            <a:r>
              <a:rPr sz="2250" spc="-18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2250" spc="-85" dirty="0">
                <a:solidFill>
                  <a:srgbClr val="FBF5FB"/>
                </a:solidFill>
                <a:latin typeface="Lucida Sans Unicode"/>
                <a:cs typeface="Lucida Sans Unicode"/>
              </a:rPr>
              <a:t>Hours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8342" y="5129868"/>
            <a:ext cx="139001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215" dirty="0">
                <a:solidFill>
                  <a:srgbClr val="FBF5FB"/>
                </a:solidFill>
                <a:latin typeface="Arial MT"/>
                <a:cs typeface="Arial MT"/>
              </a:rPr>
              <a:t>Example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2889" y="6047495"/>
            <a:ext cx="4770755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sz="3150" spc="-894" dirty="0">
                <a:solidFill>
                  <a:srgbClr val="777777"/>
                </a:solidFill>
                <a:latin typeface="Segoe UI Symbol"/>
                <a:cs typeface="Segoe UI Symbol"/>
              </a:rPr>
              <a:t>☑</a:t>
            </a:r>
            <a:r>
              <a:rPr sz="3150" dirty="0">
                <a:solidFill>
                  <a:srgbClr val="777777"/>
                </a:solidFill>
                <a:latin typeface="Segoe UI Symbol"/>
                <a:cs typeface="Segoe UI Symbol"/>
              </a:rPr>
              <a:t>	</a:t>
            </a:r>
            <a:r>
              <a:rPr sz="3700" spc="-325" dirty="0">
                <a:solidFill>
                  <a:srgbClr val="FBF5FB"/>
                </a:solidFill>
                <a:latin typeface="Lucida Sans Unicode"/>
                <a:cs typeface="Lucida Sans Unicode"/>
              </a:rPr>
              <a:t>Hafsa: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625" dirty="0">
                <a:solidFill>
                  <a:srgbClr val="FBF5FB"/>
                </a:solidFill>
                <a:latin typeface="Lucida Sans Unicode"/>
                <a:cs typeface="Lucida Sans Unicode"/>
              </a:rPr>
              <a:t>$15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80" dirty="0">
                <a:solidFill>
                  <a:srgbClr val="FBF5FB"/>
                </a:solidFill>
                <a:latin typeface="Lucida Sans Unicode"/>
                <a:cs typeface="Lucida Sans Unicode"/>
              </a:rPr>
              <a:t>*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700" spc="-375" dirty="0">
                <a:solidFill>
                  <a:srgbClr val="FBF5FB"/>
                </a:solidFill>
                <a:latin typeface="Lucida Sans Unicode"/>
                <a:cs typeface="Lucida Sans Unicode"/>
              </a:rPr>
              <a:t>40</a:t>
            </a:r>
            <a:r>
              <a:rPr sz="3700" spc="-390" dirty="0">
                <a:solidFill>
                  <a:srgbClr val="FBF5FB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BF5FB"/>
                </a:solidFill>
                <a:latin typeface="Trebuchet MS"/>
                <a:cs typeface="Trebuchet MS"/>
              </a:rPr>
              <a:t>=</a:t>
            </a:r>
            <a:r>
              <a:rPr sz="3350" spc="-229" dirty="0">
                <a:solidFill>
                  <a:srgbClr val="FBF5FB"/>
                </a:solidFill>
                <a:latin typeface="Trebuchet MS"/>
                <a:cs typeface="Trebuchet MS"/>
              </a:rPr>
              <a:t> </a:t>
            </a:r>
            <a:r>
              <a:rPr sz="3700" spc="-409" dirty="0">
                <a:solidFill>
                  <a:srgbClr val="FBF5FB"/>
                </a:solidFill>
                <a:latin typeface="Lucida Sans Unicode"/>
                <a:cs typeface="Lucida Sans Unicode"/>
              </a:rPr>
              <a:t>$600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4622" y="5352405"/>
            <a:ext cx="911225" cy="58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400" dirty="0">
                <a:solidFill>
                  <a:srgbClr val="FBF5FB"/>
                </a:solidFill>
                <a:latin typeface="Lucida Sans Unicode"/>
                <a:cs typeface="Lucida Sans Unicode"/>
              </a:rPr>
              <a:t>Note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034" y="6179339"/>
            <a:ext cx="616267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7675" algn="l"/>
              </a:tabLst>
            </a:pPr>
            <a:r>
              <a:rPr sz="2700" spc="-775" dirty="0">
                <a:solidFill>
                  <a:srgbClr val="777777"/>
                </a:solidFill>
                <a:latin typeface="Segoe UI Symbol"/>
                <a:cs typeface="Segoe UI Symbol"/>
              </a:rPr>
              <a:t>☑</a:t>
            </a:r>
            <a:r>
              <a:rPr sz="2700" dirty="0">
                <a:solidFill>
                  <a:srgbClr val="777777"/>
                </a:solidFill>
                <a:latin typeface="Segoe UI Symbol"/>
                <a:cs typeface="Segoe UI Symbol"/>
              </a:rPr>
              <a:t>	</a:t>
            </a:r>
            <a:r>
              <a:rPr sz="3150" spc="-165" dirty="0">
                <a:solidFill>
                  <a:srgbClr val="FBF5FB"/>
                </a:solidFill>
                <a:latin typeface="Arial MT"/>
                <a:cs typeface="Arial MT"/>
              </a:rPr>
              <a:t>Similar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14" dirty="0">
                <a:solidFill>
                  <a:srgbClr val="FBF5FB"/>
                </a:solidFill>
                <a:latin typeface="Arial MT"/>
                <a:cs typeface="Arial MT"/>
              </a:rPr>
              <a:t>calculation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45" dirty="0">
                <a:solidFill>
                  <a:srgbClr val="FBF5FB"/>
                </a:solidFill>
                <a:latin typeface="Arial MT"/>
                <a:cs typeface="Arial MT"/>
              </a:rPr>
              <a:t>for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25" dirty="0">
                <a:solidFill>
                  <a:srgbClr val="FBF5FB"/>
                </a:solidFill>
                <a:latin typeface="Arial MT"/>
                <a:cs typeface="Arial MT"/>
              </a:rPr>
              <a:t>all</a:t>
            </a:r>
            <a:r>
              <a:rPr sz="3150" spc="-17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3150" spc="-170" dirty="0">
                <a:solidFill>
                  <a:srgbClr val="FBF5FB"/>
                </a:solidFill>
                <a:latin typeface="Arial MT"/>
                <a:cs typeface="Arial MT"/>
              </a:rPr>
              <a:t>employees</a:t>
            </a:r>
            <a:endParaRPr sz="31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2556" y="3369243"/>
            <a:ext cx="5306060" cy="4586605"/>
            <a:chOff x="6792556" y="3369243"/>
            <a:chExt cx="5306060" cy="45866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556" y="5603252"/>
              <a:ext cx="5305982" cy="23521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04593" y="3369243"/>
              <a:ext cx="1114425" cy="1057275"/>
            </a:xfrm>
            <a:custGeom>
              <a:avLst/>
              <a:gdLst/>
              <a:ahLst/>
              <a:cxnLst/>
              <a:rect l="l" t="t" r="r" b="b"/>
              <a:pathLst>
                <a:path w="1114425" h="1057275">
                  <a:moveTo>
                    <a:pt x="557212" y="1057274"/>
                  </a:moveTo>
                  <a:lnTo>
                    <a:pt x="516225" y="1055843"/>
                  </a:lnTo>
                  <a:lnTo>
                    <a:pt x="475452" y="1051553"/>
                  </a:lnTo>
                  <a:lnTo>
                    <a:pt x="435122" y="1044429"/>
                  </a:lnTo>
                  <a:lnTo>
                    <a:pt x="395462" y="1034511"/>
                  </a:lnTo>
                  <a:lnTo>
                    <a:pt x="356678" y="1021853"/>
                  </a:lnTo>
                  <a:lnTo>
                    <a:pt x="318973" y="1006520"/>
                  </a:lnTo>
                  <a:lnTo>
                    <a:pt x="282559" y="988596"/>
                  </a:lnTo>
                  <a:lnTo>
                    <a:pt x="247641" y="968183"/>
                  </a:lnTo>
                  <a:lnTo>
                    <a:pt x="214400" y="945389"/>
                  </a:lnTo>
                  <a:lnTo>
                    <a:pt x="183011" y="920332"/>
                  </a:lnTo>
                  <a:lnTo>
                    <a:pt x="153649" y="893151"/>
                  </a:lnTo>
                  <a:lnTo>
                    <a:pt x="126481" y="864001"/>
                  </a:lnTo>
                  <a:lnTo>
                    <a:pt x="101646" y="833034"/>
                  </a:lnTo>
                  <a:lnTo>
                    <a:pt x="79275" y="800411"/>
                  </a:lnTo>
                  <a:lnTo>
                    <a:pt x="59494" y="766315"/>
                  </a:lnTo>
                  <a:lnTo>
                    <a:pt x="42415" y="730938"/>
                  </a:lnTo>
                  <a:lnTo>
                    <a:pt x="28124" y="694465"/>
                  </a:lnTo>
                  <a:lnTo>
                    <a:pt x="16698" y="657085"/>
                  </a:lnTo>
                  <a:lnTo>
                    <a:pt x="8202" y="619010"/>
                  </a:lnTo>
                  <a:lnTo>
                    <a:pt x="2683" y="580453"/>
                  </a:lnTo>
                  <a:lnTo>
                    <a:pt x="167" y="541614"/>
                  </a:lnTo>
                  <a:lnTo>
                    <a:pt x="0" y="528637"/>
                  </a:lnTo>
                  <a:lnTo>
                    <a:pt x="167" y="515660"/>
                  </a:lnTo>
                  <a:lnTo>
                    <a:pt x="2683" y="476821"/>
                  </a:lnTo>
                  <a:lnTo>
                    <a:pt x="8202" y="438264"/>
                  </a:lnTo>
                  <a:lnTo>
                    <a:pt x="16698" y="400188"/>
                  </a:lnTo>
                  <a:lnTo>
                    <a:pt x="28124" y="362809"/>
                  </a:lnTo>
                  <a:lnTo>
                    <a:pt x="42415" y="326336"/>
                  </a:lnTo>
                  <a:lnTo>
                    <a:pt x="59494" y="290959"/>
                  </a:lnTo>
                  <a:lnTo>
                    <a:pt x="79275" y="256863"/>
                  </a:lnTo>
                  <a:lnTo>
                    <a:pt x="101646" y="224240"/>
                  </a:lnTo>
                  <a:lnTo>
                    <a:pt x="126481" y="193273"/>
                  </a:lnTo>
                  <a:lnTo>
                    <a:pt x="153649" y="164123"/>
                  </a:lnTo>
                  <a:lnTo>
                    <a:pt x="183011" y="136942"/>
                  </a:lnTo>
                  <a:lnTo>
                    <a:pt x="214400" y="111885"/>
                  </a:lnTo>
                  <a:lnTo>
                    <a:pt x="247641" y="89091"/>
                  </a:lnTo>
                  <a:lnTo>
                    <a:pt x="282559" y="68678"/>
                  </a:lnTo>
                  <a:lnTo>
                    <a:pt x="318973" y="50754"/>
                  </a:lnTo>
                  <a:lnTo>
                    <a:pt x="356678" y="35420"/>
                  </a:lnTo>
                  <a:lnTo>
                    <a:pt x="395462" y="22762"/>
                  </a:lnTo>
                  <a:lnTo>
                    <a:pt x="435122" y="12845"/>
                  </a:lnTo>
                  <a:lnTo>
                    <a:pt x="475452" y="5721"/>
                  </a:lnTo>
                  <a:lnTo>
                    <a:pt x="516225" y="1431"/>
                  </a:lnTo>
                  <a:lnTo>
                    <a:pt x="557212" y="0"/>
                  </a:lnTo>
                  <a:lnTo>
                    <a:pt x="570891" y="159"/>
                  </a:lnTo>
                  <a:lnTo>
                    <a:pt x="611828" y="2545"/>
                  </a:lnTo>
                  <a:lnTo>
                    <a:pt x="652470" y="7781"/>
                  </a:lnTo>
                  <a:lnTo>
                    <a:pt x="692604" y="15842"/>
                  </a:lnTo>
                  <a:lnTo>
                    <a:pt x="732003" y="26682"/>
                  </a:lnTo>
                  <a:lnTo>
                    <a:pt x="770448" y="40240"/>
                  </a:lnTo>
                  <a:lnTo>
                    <a:pt x="807737" y="56443"/>
                  </a:lnTo>
                  <a:lnTo>
                    <a:pt x="843676" y="75209"/>
                  </a:lnTo>
                  <a:lnTo>
                    <a:pt x="878063" y="96433"/>
                  </a:lnTo>
                  <a:lnTo>
                    <a:pt x="910704" y="119995"/>
                  </a:lnTo>
                  <a:lnTo>
                    <a:pt x="941430" y="145770"/>
                  </a:lnTo>
                  <a:lnTo>
                    <a:pt x="970079" y="173625"/>
                  </a:lnTo>
                  <a:lnTo>
                    <a:pt x="996491" y="203405"/>
                  </a:lnTo>
                  <a:lnTo>
                    <a:pt x="1020517" y="234942"/>
                  </a:lnTo>
                  <a:lnTo>
                    <a:pt x="1042033" y="268069"/>
                  </a:lnTo>
                  <a:lnTo>
                    <a:pt x="1060926" y="302615"/>
                  </a:lnTo>
                  <a:lnTo>
                    <a:pt x="1077089" y="338387"/>
                  </a:lnTo>
                  <a:lnTo>
                    <a:pt x="1090431" y="375182"/>
                  </a:lnTo>
                  <a:lnTo>
                    <a:pt x="1100885" y="412808"/>
                  </a:lnTo>
                  <a:lnTo>
                    <a:pt x="1108394" y="451070"/>
                  </a:lnTo>
                  <a:lnTo>
                    <a:pt x="1112915" y="489752"/>
                  </a:lnTo>
                  <a:lnTo>
                    <a:pt x="1114424" y="528637"/>
                  </a:lnTo>
                  <a:lnTo>
                    <a:pt x="1114257" y="541614"/>
                  </a:lnTo>
                  <a:lnTo>
                    <a:pt x="1111741" y="580453"/>
                  </a:lnTo>
                  <a:lnTo>
                    <a:pt x="1106222" y="619010"/>
                  </a:lnTo>
                  <a:lnTo>
                    <a:pt x="1097726" y="657085"/>
                  </a:lnTo>
                  <a:lnTo>
                    <a:pt x="1086300" y="694465"/>
                  </a:lnTo>
                  <a:lnTo>
                    <a:pt x="1072009" y="730938"/>
                  </a:lnTo>
                  <a:lnTo>
                    <a:pt x="1054930" y="766315"/>
                  </a:lnTo>
                  <a:lnTo>
                    <a:pt x="1035149" y="800411"/>
                  </a:lnTo>
                  <a:lnTo>
                    <a:pt x="1012778" y="833034"/>
                  </a:lnTo>
                  <a:lnTo>
                    <a:pt x="987943" y="864001"/>
                  </a:lnTo>
                  <a:lnTo>
                    <a:pt x="960774" y="893151"/>
                  </a:lnTo>
                  <a:lnTo>
                    <a:pt x="931413" y="920332"/>
                  </a:lnTo>
                  <a:lnTo>
                    <a:pt x="900023" y="945389"/>
                  </a:lnTo>
                  <a:lnTo>
                    <a:pt x="866782" y="968183"/>
                  </a:lnTo>
                  <a:lnTo>
                    <a:pt x="831865" y="988596"/>
                  </a:lnTo>
                  <a:lnTo>
                    <a:pt x="795451" y="1006520"/>
                  </a:lnTo>
                  <a:lnTo>
                    <a:pt x="757746" y="1021853"/>
                  </a:lnTo>
                  <a:lnTo>
                    <a:pt x="718962" y="1034511"/>
                  </a:lnTo>
                  <a:lnTo>
                    <a:pt x="679302" y="1044429"/>
                  </a:lnTo>
                  <a:lnTo>
                    <a:pt x="638972" y="1051553"/>
                  </a:lnTo>
                  <a:lnTo>
                    <a:pt x="598199" y="1055843"/>
                  </a:lnTo>
                  <a:lnTo>
                    <a:pt x="557212" y="1057274"/>
                  </a:lnTo>
                  <a:close/>
                </a:path>
              </a:pathLst>
            </a:custGeom>
            <a:solidFill>
              <a:srgbClr val="2653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1732" y="3496381"/>
              <a:ext cx="866775" cy="809625"/>
            </a:xfrm>
            <a:custGeom>
              <a:avLst/>
              <a:gdLst/>
              <a:ahLst/>
              <a:cxnLst/>
              <a:rect l="l" t="t" r="r" b="b"/>
              <a:pathLst>
                <a:path w="866775" h="809625">
                  <a:moveTo>
                    <a:pt x="433387" y="809624"/>
                  </a:moveTo>
                  <a:lnTo>
                    <a:pt x="390908" y="807675"/>
                  </a:lnTo>
                  <a:lnTo>
                    <a:pt x="348837" y="801846"/>
                  </a:lnTo>
                  <a:lnTo>
                    <a:pt x="307581" y="792193"/>
                  </a:lnTo>
                  <a:lnTo>
                    <a:pt x="267537" y="778810"/>
                  </a:lnTo>
                  <a:lnTo>
                    <a:pt x="229090" y="761825"/>
                  </a:lnTo>
                  <a:lnTo>
                    <a:pt x="192610" y="741401"/>
                  </a:lnTo>
                  <a:lnTo>
                    <a:pt x="158449" y="717736"/>
                  </a:lnTo>
                  <a:lnTo>
                    <a:pt x="126936" y="691058"/>
                  </a:lnTo>
                  <a:lnTo>
                    <a:pt x="98374" y="661622"/>
                  </a:lnTo>
                  <a:lnTo>
                    <a:pt x="73038" y="629714"/>
                  </a:lnTo>
                  <a:lnTo>
                    <a:pt x="51173" y="595639"/>
                  </a:lnTo>
                  <a:lnTo>
                    <a:pt x="32989" y="559727"/>
                  </a:lnTo>
                  <a:lnTo>
                    <a:pt x="18661" y="522323"/>
                  </a:lnTo>
                  <a:lnTo>
                    <a:pt x="8327" y="483787"/>
                  </a:lnTo>
                  <a:lnTo>
                    <a:pt x="2086" y="444491"/>
                  </a:lnTo>
                  <a:lnTo>
                    <a:pt x="0" y="404812"/>
                  </a:lnTo>
                  <a:lnTo>
                    <a:pt x="130" y="394874"/>
                  </a:lnTo>
                  <a:lnTo>
                    <a:pt x="3259" y="355256"/>
                  </a:lnTo>
                  <a:lnTo>
                    <a:pt x="10530" y="316114"/>
                  </a:lnTo>
                  <a:lnTo>
                    <a:pt x="21874" y="277827"/>
                  </a:lnTo>
                  <a:lnTo>
                    <a:pt x="37181" y="240762"/>
                  </a:lnTo>
                  <a:lnTo>
                    <a:pt x="56304" y="205278"/>
                  </a:lnTo>
                  <a:lnTo>
                    <a:pt x="79058" y="171715"/>
                  </a:lnTo>
                  <a:lnTo>
                    <a:pt x="105224" y="140397"/>
                  </a:lnTo>
                  <a:lnTo>
                    <a:pt x="134551" y="111626"/>
                  </a:lnTo>
                  <a:lnTo>
                    <a:pt x="166756" y="85678"/>
                  </a:lnTo>
                  <a:lnTo>
                    <a:pt x="201528" y="62803"/>
                  </a:lnTo>
                  <a:lnTo>
                    <a:pt x="238534" y="43222"/>
                  </a:lnTo>
                  <a:lnTo>
                    <a:pt x="277416" y="27124"/>
                  </a:lnTo>
                  <a:lnTo>
                    <a:pt x="317800" y="14662"/>
                  </a:lnTo>
                  <a:lnTo>
                    <a:pt x="359297" y="5959"/>
                  </a:lnTo>
                  <a:lnTo>
                    <a:pt x="401508" y="1096"/>
                  </a:lnTo>
                  <a:lnTo>
                    <a:pt x="433387" y="0"/>
                  </a:lnTo>
                  <a:lnTo>
                    <a:pt x="444026" y="121"/>
                  </a:lnTo>
                  <a:lnTo>
                    <a:pt x="486441" y="3044"/>
                  </a:lnTo>
                  <a:lnTo>
                    <a:pt x="528346" y="9836"/>
                  </a:lnTo>
                  <a:lnTo>
                    <a:pt x="569336" y="20432"/>
                  </a:lnTo>
                  <a:lnTo>
                    <a:pt x="609016" y="34730"/>
                  </a:lnTo>
                  <a:lnTo>
                    <a:pt x="647006" y="52591"/>
                  </a:lnTo>
                  <a:lnTo>
                    <a:pt x="682938" y="73845"/>
                  </a:lnTo>
                  <a:lnTo>
                    <a:pt x="716466" y="98286"/>
                  </a:lnTo>
                  <a:lnTo>
                    <a:pt x="747269" y="125679"/>
                  </a:lnTo>
                  <a:lnTo>
                    <a:pt x="775048" y="155761"/>
                  </a:lnTo>
                  <a:lnTo>
                    <a:pt x="799538" y="188241"/>
                  </a:lnTo>
                  <a:lnTo>
                    <a:pt x="820501" y="222806"/>
                  </a:lnTo>
                  <a:lnTo>
                    <a:pt x="837736" y="259125"/>
                  </a:lnTo>
                  <a:lnTo>
                    <a:pt x="851076" y="296846"/>
                  </a:lnTo>
                  <a:lnTo>
                    <a:pt x="860395" y="335607"/>
                  </a:lnTo>
                  <a:lnTo>
                    <a:pt x="865601" y="375035"/>
                  </a:lnTo>
                  <a:lnTo>
                    <a:pt x="866774" y="404812"/>
                  </a:lnTo>
                  <a:lnTo>
                    <a:pt x="866644" y="414750"/>
                  </a:lnTo>
                  <a:lnTo>
                    <a:pt x="863515" y="454368"/>
                  </a:lnTo>
                  <a:lnTo>
                    <a:pt x="856243" y="493510"/>
                  </a:lnTo>
                  <a:lnTo>
                    <a:pt x="844900" y="531797"/>
                  </a:lnTo>
                  <a:lnTo>
                    <a:pt x="829593" y="568861"/>
                  </a:lnTo>
                  <a:lnTo>
                    <a:pt x="810470" y="604346"/>
                  </a:lnTo>
                  <a:lnTo>
                    <a:pt x="787716" y="637909"/>
                  </a:lnTo>
                  <a:lnTo>
                    <a:pt x="761550" y="669227"/>
                  </a:lnTo>
                  <a:lnTo>
                    <a:pt x="732223" y="697998"/>
                  </a:lnTo>
                  <a:lnTo>
                    <a:pt x="700018" y="723946"/>
                  </a:lnTo>
                  <a:lnTo>
                    <a:pt x="665246" y="746821"/>
                  </a:lnTo>
                  <a:lnTo>
                    <a:pt x="628240" y="766402"/>
                  </a:lnTo>
                  <a:lnTo>
                    <a:pt x="589358" y="782500"/>
                  </a:lnTo>
                  <a:lnTo>
                    <a:pt x="548974" y="794961"/>
                  </a:lnTo>
                  <a:lnTo>
                    <a:pt x="507477" y="803665"/>
                  </a:lnTo>
                  <a:lnTo>
                    <a:pt x="465266" y="808528"/>
                  </a:lnTo>
                  <a:lnTo>
                    <a:pt x="433387" y="809624"/>
                  </a:lnTo>
                  <a:close/>
                </a:path>
              </a:pathLst>
            </a:custGeom>
            <a:solidFill>
              <a:srgbClr val="260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21897" y="3445581"/>
            <a:ext cx="28638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885" dirty="0">
                <a:solidFill>
                  <a:srgbClr val="FBF5FB"/>
                </a:solidFill>
                <a:latin typeface="Arial MT"/>
                <a:cs typeface="Arial MT"/>
              </a:rPr>
              <a:t>1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55296" y="5674973"/>
            <a:ext cx="383540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2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5957" y="5678994"/>
            <a:ext cx="39179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3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47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15" dirty="0">
                <a:solidFill>
                  <a:srgbClr val="0E1D13"/>
                </a:solidFill>
              </a:rPr>
              <a:t>T</a:t>
            </a:r>
            <a:r>
              <a:rPr spc="-335" dirty="0">
                <a:solidFill>
                  <a:srgbClr val="0E1D13"/>
                </a:solidFill>
              </a:rPr>
              <a:t>ax</a:t>
            </a:r>
            <a:r>
              <a:rPr spc="-994" dirty="0">
                <a:solidFill>
                  <a:srgbClr val="0E1D13"/>
                </a:solidFill>
              </a:rPr>
              <a:t> </a:t>
            </a:r>
            <a:r>
              <a:rPr spc="-170" dirty="0">
                <a:solidFill>
                  <a:srgbClr val="0E1D13"/>
                </a:solidFill>
              </a:rPr>
              <a:t>Status</a:t>
            </a:r>
            <a:r>
              <a:rPr spc="-994" dirty="0">
                <a:solidFill>
                  <a:srgbClr val="0E1D13"/>
                </a:solidFill>
              </a:rPr>
              <a:t> </a:t>
            </a:r>
            <a:r>
              <a:rPr spc="-295" dirty="0">
                <a:solidFill>
                  <a:srgbClr val="0E1D13"/>
                </a:solidFill>
              </a:rPr>
              <a:t>Determination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8097577" y="0"/>
                </a:lnTo>
                <a:lnTo>
                  <a:pt x="18097577" y="190500"/>
                </a:lnTo>
                <a:lnTo>
                  <a:pt x="18097577" y="10106127"/>
                </a:lnTo>
                <a:lnTo>
                  <a:pt x="190487" y="10106127"/>
                </a:lnTo>
                <a:lnTo>
                  <a:pt x="190487" y="190500"/>
                </a:lnTo>
                <a:lnTo>
                  <a:pt x="18097577" y="190500"/>
                </a:lnTo>
                <a:lnTo>
                  <a:pt x="18097577" y="0"/>
                </a:lnTo>
                <a:lnTo>
                  <a:pt x="190487" y="0"/>
                </a:lnTo>
                <a:lnTo>
                  <a:pt x="711" y="0"/>
                </a:lnTo>
                <a:lnTo>
                  <a:pt x="0" y="0"/>
                </a:lnTo>
                <a:lnTo>
                  <a:pt x="0" y="10286987"/>
                </a:lnTo>
                <a:lnTo>
                  <a:pt x="18288000" y="10286987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7933" y="3414278"/>
            <a:ext cx="1030605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09725" algn="l"/>
                <a:tab pos="3611245" algn="l"/>
                <a:tab pos="4355465" algn="l"/>
                <a:tab pos="6744970" algn="l"/>
                <a:tab pos="7644765" algn="l"/>
                <a:tab pos="8630285" algn="l"/>
              </a:tabLst>
            </a:pPr>
            <a:r>
              <a:rPr sz="2400" spc="-200" dirty="0">
                <a:solidFill>
                  <a:srgbClr val="0E1D13"/>
                </a:solidFill>
                <a:latin typeface="Arial MT"/>
                <a:cs typeface="Arial MT"/>
              </a:rPr>
              <a:t>A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0E1D13"/>
                </a:solidFill>
                <a:latin typeface="Arial MT"/>
                <a:cs typeface="Arial MT"/>
              </a:rPr>
              <a:t>M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0" dirty="0">
                <a:solidFill>
                  <a:srgbClr val="0E1D13"/>
                </a:solidFill>
                <a:latin typeface="Arial MT"/>
                <a:cs typeface="Arial MT"/>
              </a:rPr>
              <a:t>U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0E1D13"/>
                </a:solidFill>
                <a:latin typeface="Arial MT"/>
                <a:cs typeface="Arial MT"/>
              </a:rPr>
              <a:t>N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E1D13"/>
                </a:solidFill>
                <a:latin typeface="Arial MT"/>
                <a:cs typeface="Arial MT"/>
              </a:rPr>
              <a:t>T,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0E1D13"/>
                </a:solidFill>
                <a:latin typeface="Arial MT"/>
                <a:cs typeface="Arial MT"/>
              </a:rPr>
              <a:t>M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P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0E1D13"/>
                </a:solidFill>
                <a:latin typeface="Arial MT"/>
                <a:cs typeface="Arial MT"/>
              </a:rPr>
              <a:t>L</a:t>
            </a:r>
            <a:r>
              <a:rPr sz="2400" spc="-44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409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0E1D13"/>
                </a:solidFill>
                <a:latin typeface="Arial MT"/>
                <a:cs typeface="Arial MT"/>
              </a:rPr>
              <a:t>Y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200" dirty="0">
                <a:solidFill>
                  <a:srgbClr val="0E1D13"/>
                </a:solidFill>
                <a:latin typeface="Arial MT"/>
                <a:cs typeface="Arial MT"/>
              </a:rPr>
              <a:t>A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R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235" dirty="0">
                <a:solidFill>
                  <a:srgbClr val="0E1D13"/>
                </a:solidFill>
                <a:latin typeface="Arial MT"/>
                <a:cs typeface="Arial MT"/>
              </a:rPr>
              <a:t>C</a:t>
            </a:r>
            <a:r>
              <a:rPr sz="2400" spc="-34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AT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80" dirty="0">
                <a:solidFill>
                  <a:srgbClr val="0E1D13"/>
                </a:solidFill>
                <a:latin typeface="Arial MT"/>
                <a:cs typeface="Arial MT"/>
              </a:rPr>
              <a:t>G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R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0E1D13"/>
                </a:solidFill>
                <a:latin typeface="Arial MT"/>
                <a:cs typeface="Arial MT"/>
              </a:rPr>
              <a:t>I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25" dirty="0">
                <a:solidFill>
                  <a:srgbClr val="0E1D13"/>
                </a:solidFill>
                <a:latin typeface="Arial MT"/>
                <a:cs typeface="Arial MT"/>
              </a:rPr>
              <a:t>Z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30" dirty="0">
                <a:solidFill>
                  <a:srgbClr val="0E1D13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65" dirty="0">
                <a:solidFill>
                  <a:srgbClr val="0E1D13"/>
                </a:solidFill>
                <a:latin typeface="Arial MT"/>
                <a:cs typeface="Arial MT"/>
              </a:rPr>
              <a:t>I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0E1D13"/>
                </a:solidFill>
                <a:latin typeface="Arial MT"/>
                <a:cs typeface="Arial MT"/>
              </a:rPr>
              <a:t>N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80" dirty="0">
                <a:solidFill>
                  <a:srgbClr val="0E1D13"/>
                </a:solidFill>
                <a:latin typeface="Arial MT"/>
                <a:cs typeface="Arial MT"/>
              </a:rPr>
              <a:t>T</a:t>
            </a:r>
            <a:r>
              <a:rPr sz="2400" spc="-37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340" dirty="0">
                <a:solidFill>
                  <a:srgbClr val="0E1D13"/>
                </a:solidFill>
                <a:latin typeface="Arial MT"/>
                <a:cs typeface="Arial MT"/>
              </a:rPr>
              <a:t>F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0" dirty="0">
                <a:solidFill>
                  <a:srgbClr val="0E1D13"/>
                </a:solidFill>
                <a:latin typeface="Arial MT"/>
                <a:cs typeface="Arial MT"/>
              </a:rPr>
              <a:t>U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20" dirty="0">
                <a:solidFill>
                  <a:srgbClr val="0E1D13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S</a:t>
            </a:r>
            <a:r>
              <a:rPr sz="2400" spc="-33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0E1D13"/>
                </a:solidFill>
                <a:latin typeface="Arial MT"/>
                <a:cs typeface="Arial MT"/>
              </a:rPr>
              <a:t>TAT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0" dirty="0">
                <a:solidFill>
                  <a:srgbClr val="0E1D13"/>
                </a:solidFill>
                <a:latin typeface="Arial MT"/>
                <a:cs typeface="Arial MT"/>
              </a:rPr>
              <a:t>U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S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S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2774621" y="3356857"/>
            <a:ext cx="3110230" cy="13112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1188720" algn="l"/>
                <a:tab pos="1788160" algn="l"/>
                <a:tab pos="2526665" algn="l"/>
              </a:tabLst>
            </a:pPr>
            <a:r>
              <a:rPr sz="2400" spc="-320" dirty="0">
                <a:solidFill>
                  <a:srgbClr val="0E1D13"/>
                </a:solidFill>
                <a:latin typeface="Arial MT"/>
                <a:cs typeface="Arial MT"/>
              </a:rPr>
              <a:t>B</a:t>
            </a:r>
            <a:r>
              <a:rPr sz="2400" spc="-33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00" dirty="0">
                <a:solidFill>
                  <a:srgbClr val="0E1D13"/>
                </a:solidFill>
                <a:latin typeface="Arial MT"/>
                <a:cs typeface="Arial MT"/>
              </a:rPr>
              <a:t>A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S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30" dirty="0">
                <a:solidFill>
                  <a:srgbClr val="0E1D13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15" dirty="0">
                <a:solidFill>
                  <a:srgbClr val="0E1D13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280" dirty="0">
                <a:solidFill>
                  <a:srgbClr val="0E1D13"/>
                </a:solidFill>
                <a:latin typeface="Arial MT"/>
                <a:cs typeface="Arial MT"/>
              </a:rPr>
              <a:t>T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H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TA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0E1D13"/>
                </a:solidFill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104139" marR="445770">
              <a:lnSpc>
                <a:spcPct val="117200"/>
              </a:lnSpc>
              <a:tabLst>
                <a:tab pos="862330" algn="l"/>
                <a:tab pos="1591310" algn="l"/>
                <a:tab pos="1896745" algn="l"/>
              </a:tabLst>
            </a:pPr>
            <a:r>
              <a:rPr sz="2400" spc="-235" dirty="0">
                <a:solidFill>
                  <a:srgbClr val="0E1D13"/>
                </a:solidFill>
                <a:latin typeface="Arial MT"/>
                <a:cs typeface="Arial MT"/>
              </a:rPr>
              <a:t>C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0E1D13"/>
                </a:solidFill>
                <a:latin typeface="Arial MT"/>
                <a:cs typeface="Arial MT"/>
              </a:rPr>
              <a:t>I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P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58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TA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58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E1D13"/>
                </a:solidFill>
                <a:latin typeface="Times New Roman"/>
                <a:cs typeface="Times New Roman"/>
              </a:rPr>
              <a:t>≥	</a:t>
            </a:r>
            <a:r>
              <a:rPr sz="2100" spc="-445" dirty="0">
                <a:solidFill>
                  <a:srgbClr val="0E1D13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E1D13"/>
                </a:solidFill>
                <a:latin typeface="Arial MT"/>
                <a:cs typeface="Arial MT"/>
              </a:rPr>
              <a:t>$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660" dirty="0">
                <a:solidFill>
                  <a:srgbClr val="0E1D13"/>
                </a:solidFill>
                <a:latin typeface="Arial MT"/>
                <a:cs typeface="Arial MT"/>
              </a:rPr>
              <a:t>1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0E1D13"/>
                </a:solidFill>
                <a:latin typeface="Arial MT"/>
                <a:cs typeface="Arial MT"/>
              </a:rPr>
              <a:t>0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0E1D13"/>
                </a:solidFill>
                <a:latin typeface="Arial MT"/>
                <a:cs typeface="Arial MT"/>
              </a:rPr>
              <a:t>0 </a:t>
            </a:r>
            <a:r>
              <a:rPr sz="2400" spc="-185" dirty="0">
                <a:solidFill>
                  <a:srgbClr val="0E1D13"/>
                </a:solidFill>
                <a:latin typeface="Arial MT"/>
                <a:cs typeface="Arial MT"/>
              </a:rPr>
              <a:t>V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0E1D13"/>
                </a:solidFill>
                <a:latin typeface="Arial MT"/>
                <a:cs typeface="Arial MT"/>
              </a:rPr>
              <a:t>I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70" dirty="0">
                <a:solidFill>
                  <a:srgbClr val="0E1D13"/>
                </a:solidFill>
                <a:latin typeface="Arial MT"/>
                <a:cs typeface="Arial MT"/>
              </a:rPr>
              <a:t>P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TA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0E1D13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100" spc="-50" dirty="0">
                <a:solidFill>
                  <a:srgbClr val="0E1D13"/>
                </a:solidFill>
                <a:latin typeface="Times New Roman"/>
                <a:cs typeface="Times New Roman"/>
              </a:rPr>
              <a:t>≥</a:t>
            </a:r>
            <a:r>
              <a:rPr sz="2100" dirty="0">
                <a:solidFill>
                  <a:srgbClr val="0E1D13"/>
                </a:solidFill>
                <a:latin typeface="Times New Roman"/>
                <a:cs typeface="Times New Roman"/>
              </a:rPr>
              <a:t>	</a:t>
            </a:r>
            <a:r>
              <a:rPr sz="2400" spc="-114" dirty="0">
                <a:solidFill>
                  <a:srgbClr val="0E1D13"/>
                </a:solidFill>
                <a:latin typeface="Arial MT"/>
                <a:cs typeface="Arial MT"/>
              </a:rPr>
              <a:t>$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E1D13"/>
                </a:solidFill>
                <a:latin typeface="Arial MT"/>
                <a:cs typeface="Arial MT"/>
              </a:rPr>
              <a:t>9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0E1D13"/>
                </a:solidFill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4796" y="4690628"/>
            <a:ext cx="92710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7500" algn="l"/>
              </a:tabLst>
            </a:pPr>
            <a:r>
              <a:rPr sz="2100" spc="-50" dirty="0">
                <a:solidFill>
                  <a:srgbClr val="0E1D13"/>
                </a:solidFill>
                <a:latin typeface="Times New Roman"/>
                <a:cs typeface="Times New Roman"/>
              </a:rPr>
              <a:t>≥</a:t>
            </a:r>
            <a:r>
              <a:rPr sz="2100" dirty="0">
                <a:solidFill>
                  <a:srgbClr val="0E1D13"/>
                </a:solidFill>
                <a:latin typeface="Times New Roman"/>
                <a:cs typeface="Times New Roman"/>
              </a:rPr>
              <a:t>	</a:t>
            </a:r>
            <a:r>
              <a:rPr sz="2400" spc="-114" dirty="0">
                <a:solidFill>
                  <a:srgbClr val="0E1D13"/>
                </a:solidFill>
                <a:latin typeface="Arial MT"/>
                <a:cs typeface="Arial MT"/>
              </a:rPr>
              <a:t>$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8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0E1D13"/>
                </a:solidFill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6367" y="4633206"/>
            <a:ext cx="3374390" cy="8826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1991995" algn="l"/>
              </a:tabLst>
            </a:pPr>
            <a:r>
              <a:rPr sz="2400" spc="-220" dirty="0">
                <a:solidFill>
                  <a:srgbClr val="0E1D13"/>
                </a:solidFill>
                <a:latin typeface="Arial MT"/>
                <a:cs typeface="Arial MT"/>
              </a:rPr>
              <a:t>M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5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80" dirty="0">
                <a:solidFill>
                  <a:srgbClr val="0E1D13"/>
                </a:solidFill>
                <a:latin typeface="Arial MT"/>
                <a:cs typeface="Arial MT"/>
              </a:rPr>
              <a:t>D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R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AT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TA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0E1D13"/>
                </a:solidFill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728470" algn="l"/>
                <a:tab pos="2456815" algn="l"/>
                <a:tab pos="2765425" algn="l"/>
              </a:tabLst>
            </a:pPr>
            <a:r>
              <a:rPr sz="2400" spc="-280" dirty="0">
                <a:solidFill>
                  <a:srgbClr val="0E1D13"/>
                </a:solidFill>
                <a:latin typeface="Arial MT"/>
                <a:cs typeface="Arial MT"/>
              </a:rPr>
              <a:t>G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0E1D13"/>
                </a:solidFill>
                <a:latin typeface="Arial MT"/>
                <a:cs typeface="Arial MT"/>
              </a:rPr>
              <a:t>N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20" dirty="0">
                <a:solidFill>
                  <a:srgbClr val="0E1D13"/>
                </a:solidFill>
                <a:latin typeface="Arial MT"/>
                <a:cs typeface="Arial MT"/>
              </a:rPr>
              <a:t>E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470" dirty="0">
                <a:solidFill>
                  <a:srgbClr val="0E1D13"/>
                </a:solidFill>
                <a:latin typeface="Arial MT"/>
                <a:cs typeface="Arial MT"/>
              </a:rPr>
              <a:t>R</a:t>
            </a:r>
            <a:r>
              <a:rPr sz="2400" spc="-31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00" dirty="0">
                <a:solidFill>
                  <a:srgbClr val="0E1D13"/>
                </a:solidFill>
                <a:latin typeface="Arial MT"/>
                <a:cs typeface="Arial MT"/>
              </a:rPr>
              <a:t>A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0E1D13"/>
                </a:solidFill>
                <a:latin typeface="Arial MT"/>
                <a:cs typeface="Arial MT"/>
              </a:rPr>
              <a:t>L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45" dirty="0">
                <a:solidFill>
                  <a:srgbClr val="0E1D13"/>
                </a:solidFill>
                <a:latin typeface="Arial MT"/>
                <a:cs typeface="Arial MT"/>
              </a:rPr>
              <a:t>TA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0E1D13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0E1D13"/>
                </a:solidFill>
                <a:latin typeface="Arial MT"/>
                <a:cs typeface="Arial MT"/>
              </a:rPr>
              <a:t>	</a:t>
            </a:r>
            <a:r>
              <a:rPr sz="2400" spc="-114" dirty="0">
                <a:solidFill>
                  <a:srgbClr val="0E1D13"/>
                </a:solidFill>
                <a:latin typeface="Arial MT"/>
                <a:cs typeface="Arial MT"/>
              </a:rPr>
              <a:t>$</a:t>
            </a:r>
            <a:r>
              <a:rPr sz="240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E1D13"/>
                </a:solidFill>
                <a:latin typeface="Arial MT"/>
                <a:cs typeface="Arial MT"/>
              </a:rPr>
              <a:t>8</a:t>
            </a:r>
            <a:r>
              <a:rPr sz="240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0E1D13"/>
                </a:solidFill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4862" y="2307361"/>
            <a:ext cx="109791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-50" dirty="0">
                <a:solidFill>
                  <a:srgbClr val="0E1D13"/>
                </a:solidFill>
                <a:latin typeface="Lucida Sans Unicode"/>
                <a:cs typeface="Lucida Sans Unicode"/>
              </a:rPr>
              <a:t>Note: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2421" y="6369662"/>
            <a:ext cx="14561819" cy="1591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50" dirty="0">
                <a:solidFill>
                  <a:srgbClr val="0E1D13"/>
                </a:solidFill>
                <a:latin typeface="Lucida Sans Unicode"/>
                <a:cs typeface="Lucida Sans Unicode"/>
              </a:rPr>
              <a:t>F</a:t>
            </a:r>
            <a:r>
              <a:rPr sz="2550" spc="-39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105" dirty="0">
                <a:solidFill>
                  <a:srgbClr val="0E1D13"/>
                </a:solidFill>
                <a:latin typeface="Lucida Sans Unicode"/>
                <a:cs typeface="Lucida Sans Unicode"/>
              </a:rPr>
              <a:t>O</a:t>
            </a:r>
            <a:r>
              <a:rPr sz="2550" spc="-390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105" dirty="0">
                <a:solidFill>
                  <a:srgbClr val="0E1D13"/>
                </a:solidFill>
                <a:latin typeface="Lucida Sans Unicode"/>
                <a:cs typeface="Lucida Sans Unicode"/>
              </a:rPr>
              <a:t>R</a:t>
            </a:r>
            <a:r>
              <a:rPr sz="2550" spc="-39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75" dirty="0">
                <a:solidFill>
                  <a:srgbClr val="0E1D13"/>
                </a:solidFill>
                <a:latin typeface="Lucida Sans Unicode"/>
                <a:cs typeface="Lucida Sans Unicode"/>
              </a:rPr>
              <a:t>M</a:t>
            </a:r>
            <a:r>
              <a:rPr sz="2550" spc="-390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130" dirty="0">
                <a:solidFill>
                  <a:srgbClr val="0E1D13"/>
                </a:solidFill>
                <a:latin typeface="Lucida Sans Unicode"/>
                <a:cs typeface="Lucida Sans Unicode"/>
              </a:rPr>
              <a:t>U</a:t>
            </a:r>
            <a:r>
              <a:rPr sz="2550" spc="-39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rgbClr val="0E1D13"/>
                </a:solidFill>
                <a:latin typeface="Lucida Sans Unicode"/>
                <a:cs typeface="Lucida Sans Unicode"/>
              </a:rPr>
              <a:t>L</a:t>
            </a:r>
            <a:r>
              <a:rPr sz="2550" spc="-390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60" dirty="0">
                <a:solidFill>
                  <a:srgbClr val="0E1D13"/>
                </a:solidFill>
                <a:latin typeface="Lucida Sans Unicode"/>
                <a:cs typeface="Lucida Sans Unicode"/>
              </a:rPr>
              <a:t>A</a:t>
            </a:r>
            <a:r>
              <a:rPr sz="2550" spc="-39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2550" spc="-50" dirty="0">
                <a:solidFill>
                  <a:srgbClr val="0E1D13"/>
                </a:solidFill>
                <a:latin typeface="Lucida Sans Unicode"/>
                <a:cs typeface="Lucida Sans Unicode"/>
              </a:rPr>
              <a:t>:</a:t>
            </a:r>
            <a:endParaRPr sz="2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40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</a:pPr>
            <a:r>
              <a:rPr sz="3350" spc="-320" dirty="0">
                <a:solidFill>
                  <a:srgbClr val="0E1D13"/>
                </a:solidFill>
                <a:latin typeface="Trebuchet MS"/>
                <a:cs typeface="Trebuchet MS"/>
              </a:rPr>
              <a:t>=</a:t>
            </a:r>
            <a:r>
              <a:rPr sz="3700" spc="-320" dirty="0">
                <a:solidFill>
                  <a:srgbClr val="0E1D13"/>
                </a:solidFill>
                <a:latin typeface="Lucida Sans Unicode"/>
                <a:cs typeface="Lucida Sans Unicode"/>
              </a:rPr>
              <a:t>IF(F4</a:t>
            </a:r>
            <a:r>
              <a:rPr sz="3350" spc="-320" dirty="0">
                <a:solidFill>
                  <a:srgbClr val="0E1D13"/>
                </a:solidFill>
                <a:latin typeface="Trebuchet MS"/>
                <a:cs typeface="Trebuchet MS"/>
              </a:rPr>
              <a:t>&gt;=</a:t>
            </a:r>
            <a:r>
              <a:rPr sz="3700" spc="-320" dirty="0">
                <a:solidFill>
                  <a:srgbClr val="0E1D13"/>
                </a:solidFill>
                <a:latin typeface="Lucida Sans Unicode"/>
                <a:cs typeface="Lucida Sans Unicode"/>
              </a:rPr>
              <a:t>100,"CIP",IF(F4</a:t>
            </a:r>
            <a:r>
              <a:rPr sz="3350" spc="-320" dirty="0">
                <a:solidFill>
                  <a:srgbClr val="0E1D13"/>
                </a:solidFill>
                <a:latin typeface="Trebuchet MS"/>
                <a:cs typeface="Trebuchet MS"/>
              </a:rPr>
              <a:t>&gt;=</a:t>
            </a:r>
            <a:r>
              <a:rPr sz="3700" spc="-320" dirty="0">
                <a:solidFill>
                  <a:srgbClr val="0E1D13"/>
                </a:solidFill>
                <a:latin typeface="Lucida Sans Unicode"/>
                <a:cs typeface="Lucida Sans Unicode"/>
              </a:rPr>
              <a:t>90,"VIP",IF(F4</a:t>
            </a:r>
            <a:r>
              <a:rPr sz="3350" spc="-320" dirty="0">
                <a:solidFill>
                  <a:srgbClr val="0E1D13"/>
                </a:solidFill>
                <a:latin typeface="Trebuchet MS"/>
                <a:cs typeface="Trebuchet MS"/>
              </a:rPr>
              <a:t>&gt;=</a:t>
            </a:r>
            <a:r>
              <a:rPr sz="3700" spc="-320" dirty="0">
                <a:solidFill>
                  <a:srgbClr val="0E1D13"/>
                </a:solidFill>
                <a:latin typeface="Lucida Sans Unicode"/>
                <a:cs typeface="Lucida Sans Unicode"/>
              </a:rPr>
              <a:t>80,"Moderate",IF(F4</a:t>
            </a:r>
            <a:r>
              <a:rPr sz="3350" spc="-320" dirty="0">
                <a:solidFill>
                  <a:srgbClr val="0E1D13"/>
                </a:solidFill>
                <a:latin typeface="Trebuchet MS"/>
                <a:cs typeface="Trebuchet MS"/>
              </a:rPr>
              <a:t>&lt;</a:t>
            </a:r>
            <a:r>
              <a:rPr sz="3700" spc="-320" dirty="0">
                <a:solidFill>
                  <a:srgbClr val="0E1D13"/>
                </a:solidFill>
                <a:latin typeface="Lucida Sans Unicode"/>
                <a:cs typeface="Lucida Sans Unicode"/>
              </a:rPr>
              <a:t>80,"General"))))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4862" y="687340"/>
            <a:ext cx="7133590" cy="1011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450" spc="-45" dirty="0">
                <a:solidFill>
                  <a:srgbClr val="0E1D13"/>
                </a:solidFill>
                <a:latin typeface="Arial MT"/>
                <a:cs typeface="Arial MT"/>
              </a:rPr>
              <a:t>Chart</a:t>
            </a:r>
            <a:r>
              <a:rPr sz="6450" spc="-33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145" dirty="0">
                <a:solidFill>
                  <a:srgbClr val="0E1D13"/>
                </a:solidFill>
                <a:latin typeface="Arial MT"/>
                <a:cs typeface="Arial MT"/>
              </a:rPr>
              <a:t>of</a:t>
            </a:r>
            <a:r>
              <a:rPr sz="6450" spc="-32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-869" dirty="0">
                <a:solidFill>
                  <a:srgbClr val="0E1D13"/>
                </a:solidFill>
                <a:latin typeface="Arial MT"/>
                <a:cs typeface="Arial MT"/>
              </a:rPr>
              <a:t>T</a:t>
            </a:r>
            <a:r>
              <a:rPr sz="6450" spc="-235" dirty="0">
                <a:solidFill>
                  <a:srgbClr val="0E1D13"/>
                </a:solidFill>
                <a:latin typeface="Arial MT"/>
                <a:cs typeface="Arial MT"/>
              </a:rPr>
              <a:t>ax</a:t>
            </a:r>
            <a:r>
              <a:rPr sz="6450" spc="-32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-80" dirty="0">
                <a:solidFill>
                  <a:srgbClr val="0E1D13"/>
                </a:solidFill>
                <a:latin typeface="Arial MT"/>
                <a:cs typeface="Arial MT"/>
              </a:rPr>
              <a:t>Results</a:t>
            </a:r>
            <a:endParaRPr sz="64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190500"/>
                  </a:lnTo>
                  <a:lnTo>
                    <a:pt x="18097577" y="10106139"/>
                  </a:lnTo>
                  <a:lnTo>
                    <a:pt x="190487" y="10106139"/>
                  </a:lnTo>
                  <a:lnTo>
                    <a:pt x="190487" y="190500"/>
                  </a:lnTo>
                  <a:lnTo>
                    <a:pt x="18097577" y="19050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281" y="3703629"/>
              <a:ext cx="9820274" cy="56292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74862" y="2522773"/>
            <a:ext cx="894524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45" dirty="0">
                <a:solidFill>
                  <a:srgbClr val="0E1D13"/>
                </a:solidFill>
                <a:latin typeface="Arial MT"/>
                <a:cs typeface="Arial MT"/>
              </a:rPr>
              <a:t>Bar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50" dirty="0">
                <a:solidFill>
                  <a:srgbClr val="0E1D13"/>
                </a:solidFill>
                <a:latin typeface="Arial MT"/>
                <a:cs typeface="Arial MT"/>
              </a:rPr>
              <a:t>chart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0E1D13"/>
                </a:solidFill>
                <a:latin typeface="Arial MT"/>
                <a:cs typeface="Arial MT"/>
              </a:rPr>
              <a:t>showing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0E1D13"/>
                </a:solidFill>
                <a:latin typeface="Arial MT"/>
                <a:cs typeface="Arial MT"/>
              </a:rPr>
              <a:t>tax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0E1D13"/>
                </a:solidFill>
                <a:latin typeface="Arial MT"/>
                <a:cs typeface="Arial MT"/>
              </a:rPr>
              <a:t>amounts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65" dirty="0">
                <a:solidFill>
                  <a:srgbClr val="0E1D13"/>
                </a:solidFill>
                <a:latin typeface="Arial MT"/>
                <a:cs typeface="Arial MT"/>
              </a:rPr>
              <a:t>for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-25" dirty="0">
                <a:solidFill>
                  <a:srgbClr val="0E1D13"/>
                </a:solidFill>
                <a:latin typeface="Arial MT"/>
                <a:cs typeface="Arial MT"/>
              </a:rPr>
              <a:t>each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-45" dirty="0">
                <a:solidFill>
                  <a:srgbClr val="0E1D13"/>
                </a:solidFill>
                <a:latin typeface="Arial MT"/>
                <a:cs typeface="Arial MT"/>
              </a:rPr>
              <a:t>employee</a:t>
            </a:r>
            <a:r>
              <a:rPr sz="2550" spc="-9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0E1D13"/>
                </a:solidFill>
                <a:latin typeface="Arial MT"/>
                <a:cs typeface="Arial MT"/>
              </a:rPr>
              <a:t>(from</a:t>
            </a:r>
            <a:r>
              <a:rPr sz="2550" spc="-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0E1D13"/>
                </a:solidFill>
                <a:latin typeface="Arial MT"/>
                <a:cs typeface="Arial MT"/>
              </a:rPr>
              <a:t>Excel)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1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450" spc="-65" dirty="0">
                <a:solidFill>
                  <a:srgbClr val="0E1D13"/>
                </a:solidFill>
                <a:latin typeface="Arial MT"/>
                <a:cs typeface="Arial MT"/>
              </a:rPr>
              <a:t>Conditional</a:t>
            </a:r>
            <a:r>
              <a:rPr sz="6450" spc="-35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-10" dirty="0">
                <a:solidFill>
                  <a:srgbClr val="0E1D13"/>
                </a:solidFill>
                <a:latin typeface="Arial MT"/>
                <a:cs typeface="Arial MT"/>
              </a:rPr>
              <a:t>Formatting</a:t>
            </a:r>
            <a:endParaRPr sz="64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097577" y="0"/>
                  </a:lnTo>
                  <a:lnTo>
                    <a:pt x="18097577" y="190500"/>
                  </a:lnTo>
                  <a:lnTo>
                    <a:pt x="18097577" y="10106139"/>
                  </a:lnTo>
                  <a:lnTo>
                    <a:pt x="190487" y="10106139"/>
                  </a:lnTo>
                  <a:lnTo>
                    <a:pt x="190487" y="190500"/>
                  </a:lnTo>
                  <a:lnTo>
                    <a:pt x="18097577" y="190500"/>
                  </a:lnTo>
                  <a:lnTo>
                    <a:pt x="18097577" y="0"/>
                  </a:lnTo>
                  <a:lnTo>
                    <a:pt x="190487" y="0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7439" y="1863807"/>
              <a:ext cx="7181849" cy="6581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2917" y="3148355"/>
              <a:ext cx="9426575" cy="4827270"/>
            </a:xfrm>
            <a:custGeom>
              <a:avLst/>
              <a:gdLst/>
              <a:ahLst/>
              <a:cxnLst/>
              <a:rect l="l" t="t" r="r" b="b"/>
              <a:pathLst>
                <a:path w="9426575" h="4827270">
                  <a:moveTo>
                    <a:pt x="9420225" y="3076829"/>
                  </a:moveTo>
                  <a:lnTo>
                    <a:pt x="9413850" y="3028429"/>
                  </a:lnTo>
                  <a:lnTo>
                    <a:pt x="9398165" y="2982214"/>
                  </a:lnTo>
                  <a:lnTo>
                    <a:pt x="9373756" y="2939948"/>
                  </a:lnTo>
                  <a:lnTo>
                    <a:pt x="9341574" y="2903258"/>
                  </a:lnTo>
                  <a:lnTo>
                    <a:pt x="9302852" y="2873540"/>
                  </a:lnTo>
                  <a:lnTo>
                    <a:pt x="9259075" y="2851950"/>
                  </a:lnTo>
                  <a:lnTo>
                    <a:pt x="9211932" y="2839326"/>
                  </a:lnTo>
                  <a:lnTo>
                    <a:pt x="9179535" y="2836126"/>
                  </a:lnTo>
                  <a:lnTo>
                    <a:pt x="248843" y="2836126"/>
                  </a:lnTo>
                  <a:lnTo>
                    <a:pt x="240690" y="2836126"/>
                  </a:lnTo>
                  <a:lnTo>
                    <a:pt x="192303" y="2842501"/>
                  </a:lnTo>
                  <a:lnTo>
                    <a:pt x="146088" y="2858198"/>
                  </a:lnTo>
                  <a:lnTo>
                    <a:pt x="103809" y="2882595"/>
                  </a:lnTo>
                  <a:lnTo>
                    <a:pt x="67119" y="2914777"/>
                  </a:lnTo>
                  <a:lnTo>
                    <a:pt x="37414" y="2953499"/>
                  </a:lnTo>
                  <a:lnTo>
                    <a:pt x="15824" y="2997276"/>
                  </a:lnTo>
                  <a:lnTo>
                    <a:pt x="3187" y="3044418"/>
                  </a:lnTo>
                  <a:lnTo>
                    <a:pt x="0" y="3076829"/>
                  </a:lnTo>
                  <a:lnTo>
                    <a:pt x="0" y="4586160"/>
                  </a:lnTo>
                  <a:lnTo>
                    <a:pt x="6375" y="4634560"/>
                  </a:lnTo>
                  <a:lnTo>
                    <a:pt x="22059" y="4680775"/>
                  </a:lnTo>
                  <a:lnTo>
                    <a:pt x="46469" y="4723041"/>
                  </a:lnTo>
                  <a:lnTo>
                    <a:pt x="78651" y="4759731"/>
                  </a:lnTo>
                  <a:lnTo>
                    <a:pt x="117373" y="4789449"/>
                  </a:lnTo>
                  <a:lnTo>
                    <a:pt x="161137" y="4811039"/>
                  </a:lnTo>
                  <a:lnTo>
                    <a:pt x="208292" y="4823663"/>
                  </a:lnTo>
                  <a:lnTo>
                    <a:pt x="240690" y="4826851"/>
                  </a:lnTo>
                  <a:lnTo>
                    <a:pt x="9179535" y="4826851"/>
                  </a:lnTo>
                  <a:lnTo>
                    <a:pt x="9227922" y="4820488"/>
                  </a:lnTo>
                  <a:lnTo>
                    <a:pt x="9274137" y="4804791"/>
                  </a:lnTo>
                  <a:lnTo>
                    <a:pt x="9316402" y="4780394"/>
                  </a:lnTo>
                  <a:lnTo>
                    <a:pt x="9353105" y="4748212"/>
                  </a:lnTo>
                  <a:lnTo>
                    <a:pt x="9382811" y="4709490"/>
                  </a:lnTo>
                  <a:lnTo>
                    <a:pt x="9404401" y="4665713"/>
                  </a:lnTo>
                  <a:lnTo>
                    <a:pt x="9417037" y="4618571"/>
                  </a:lnTo>
                  <a:lnTo>
                    <a:pt x="9420225" y="4586160"/>
                  </a:lnTo>
                  <a:lnTo>
                    <a:pt x="9420225" y="3076829"/>
                  </a:lnTo>
                  <a:close/>
                </a:path>
                <a:path w="9426575" h="4827270">
                  <a:moveTo>
                    <a:pt x="9426283" y="240690"/>
                  </a:moveTo>
                  <a:lnTo>
                    <a:pt x="9419907" y="192303"/>
                  </a:lnTo>
                  <a:lnTo>
                    <a:pt x="9404223" y="146088"/>
                  </a:lnTo>
                  <a:lnTo>
                    <a:pt x="9379814" y="103822"/>
                  </a:lnTo>
                  <a:lnTo>
                    <a:pt x="9347632" y="67119"/>
                  </a:lnTo>
                  <a:lnTo>
                    <a:pt x="9308922" y="37414"/>
                  </a:lnTo>
                  <a:lnTo>
                    <a:pt x="9265145" y="15824"/>
                  </a:lnTo>
                  <a:lnTo>
                    <a:pt x="9218003" y="3200"/>
                  </a:lnTo>
                  <a:lnTo>
                    <a:pt x="9185592" y="0"/>
                  </a:lnTo>
                  <a:lnTo>
                    <a:pt x="254901" y="0"/>
                  </a:lnTo>
                  <a:lnTo>
                    <a:pt x="246748" y="0"/>
                  </a:lnTo>
                  <a:lnTo>
                    <a:pt x="198361" y="6375"/>
                  </a:lnTo>
                  <a:lnTo>
                    <a:pt x="152146" y="22059"/>
                  </a:lnTo>
                  <a:lnTo>
                    <a:pt x="109880" y="46469"/>
                  </a:lnTo>
                  <a:lnTo>
                    <a:pt x="73177" y="78651"/>
                  </a:lnTo>
                  <a:lnTo>
                    <a:pt x="43472" y="117373"/>
                  </a:lnTo>
                  <a:lnTo>
                    <a:pt x="21882" y="161150"/>
                  </a:lnTo>
                  <a:lnTo>
                    <a:pt x="9258" y="208292"/>
                  </a:lnTo>
                  <a:lnTo>
                    <a:pt x="6057" y="240690"/>
                  </a:lnTo>
                  <a:lnTo>
                    <a:pt x="6057" y="1750034"/>
                  </a:lnTo>
                  <a:lnTo>
                    <a:pt x="12433" y="1798421"/>
                  </a:lnTo>
                  <a:lnTo>
                    <a:pt x="28117" y="1844649"/>
                  </a:lnTo>
                  <a:lnTo>
                    <a:pt x="52527" y="1886915"/>
                  </a:lnTo>
                  <a:lnTo>
                    <a:pt x="84709" y="1923605"/>
                  </a:lnTo>
                  <a:lnTo>
                    <a:pt x="123431" y="1953323"/>
                  </a:lnTo>
                  <a:lnTo>
                    <a:pt x="167208" y="1974900"/>
                  </a:lnTo>
                  <a:lnTo>
                    <a:pt x="214350" y="1987537"/>
                  </a:lnTo>
                  <a:lnTo>
                    <a:pt x="246748" y="1990725"/>
                  </a:lnTo>
                  <a:lnTo>
                    <a:pt x="9185592" y="1990725"/>
                  </a:lnTo>
                  <a:lnTo>
                    <a:pt x="9233979" y="1984362"/>
                  </a:lnTo>
                  <a:lnTo>
                    <a:pt x="9280195" y="1968665"/>
                  </a:lnTo>
                  <a:lnTo>
                    <a:pt x="9322473" y="1944268"/>
                  </a:lnTo>
                  <a:lnTo>
                    <a:pt x="9359163" y="1912086"/>
                  </a:lnTo>
                  <a:lnTo>
                    <a:pt x="9388869" y="1873364"/>
                  </a:lnTo>
                  <a:lnTo>
                    <a:pt x="9410459" y="1829587"/>
                  </a:lnTo>
                  <a:lnTo>
                    <a:pt x="9423095" y="1782445"/>
                  </a:lnTo>
                  <a:lnTo>
                    <a:pt x="9426283" y="1750034"/>
                  </a:lnTo>
                  <a:lnTo>
                    <a:pt x="9426283" y="240690"/>
                  </a:lnTo>
                  <a:close/>
                </a:path>
              </a:pathLst>
            </a:custGeom>
            <a:solidFill>
              <a:srgbClr val="2F3C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0402" y="2195755"/>
            <a:ext cx="202946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25" dirty="0">
                <a:solidFill>
                  <a:srgbClr val="0E1D13"/>
                </a:solidFill>
                <a:latin typeface="Arial MT"/>
                <a:cs typeface="Arial MT"/>
              </a:rPr>
              <a:t>Applied</a:t>
            </a:r>
            <a:r>
              <a:rPr sz="2550" spc="-12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2550" spc="-55" dirty="0">
                <a:solidFill>
                  <a:srgbClr val="0E1D13"/>
                </a:solidFill>
                <a:latin typeface="Arial MT"/>
                <a:cs typeface="Arial MT"/>
              </a:rPr>
              <a:t>Rules: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522" y="3281290"/>
            <a:ext cx="1991360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CIP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45" dirty="0">
                <a:solidFill>
                  <a:srgbClr val="FBF5FB"/>
                </a:solidFill>
                <a:latin typeface="Arial MT"/>
                <a:cs typeface="Arial MT"/>
              </a:rPr>
              <a:t>Blue</a:t>
            </a:r>
            <a:r>
              <a:rPr sz="2550" spc="-110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highlight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522" y="6040401"/>
            <a:ext cx="2265045" cy="130048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700" spc="-25" dirty="0">
                <a:solidFill>
                  <a:srgbClr val="FBF5FB"/>
                </a:solidFill>
                <a:latin typeface="Lucida Sans Unicode"/>
                <a:cs typeface="Lucida Sans Unicode"/>
              </a:rPr>
              <a:t>VIP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550" spc="-80" dirty="0">
                <a:solidFill>
                  <a:srgbClr val="FBF5FB"/>
                </a:solidFill>
                <a:latin typeface="Arial MT"/>
                <a:cs typeface="Arial MT"/>
              </a:rPr>
              <a:t>Yellow</a:t>
            </a:r>
            <a:r>
              <a:rPr sz="2550" spc="-85" dirty="0">
                <a:solidFill>
                  <a:srgbClr val="FBF5FB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BF5FB"/>
                </a:solidFill>
                <a:latin typeface="Arial MT"/>
                <a:cs typeface="Arial MT"/>
              </a:rPr>
              <a:t>highlight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1815" y="3734018"/>
            <a:ext cx="600075" cy="542925"/>
          </a:xfrm>
          <a:prstGeom prst="rect">
            <a:avLst/>
          </a:prstGeom>
          <a:solidFill>
            <a:srgbClr val="260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90"/>
              </a:lnSpc>
            </a:pPr>
            <a:r>
              <a:rPr sz="3700" spc="-1060" dirty="0">
                <a:solidFill>
                  <a:srgbClr val="FBF5FB"/>
                </a:solidFill>
                <a:latin typeface="Lucida Sans Unicode"/>
                <a:cs typeface="Lucida Sans Unicode"/>
              </a:rPr>
              <a:t>1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755" y="6794073"/>
            <a:ext cx="600075" cy="542925"/>
          </a:xfrm>
          <a:prstGeom prst="rect">
            <a:avLst/>
          </a:prstGeom>
          <a:solidFill>
            <a:srgbClr val="ECEC0D"/>
          </a:solidFill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3890"/>
              </a:lnSpc>
            </a:pPr>
            <a:r>
              <a:rPr sz="3700" spc="-545" dirty="0">
                <a:solidFill>
                  <a:srgbClr val="FBF5FB"/>
                </a:solidFill>
                <a:latin typeface="Lucida Sans Unicode"/>
                <a:cs typeface="Lucida Sans Unicode"/>
              </a:rPr>
              <a:t>2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72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0499" y="190499"/>
          <a:ext cx="17906999" cy="997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5685">
                <a:tc gridSpan="6">
                  <a:txBody>
                    <a:bodyPr/>
                    <a:lstStyle/>
                    <a:p>
                      <a:pPr marL="4186554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6450" spc="-12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Summary</a:t>
                      </a:r>
                      <a:r>
                        <a:rPr sz="6450" spc="-30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450" spc="14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6450" spc="-30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45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Results</a:t>
                      </a:r>
                      <a:endParaRPr sz="6450">
                        <a:latin typeface="Arial MT"/>
                        <a:cs typeface="Arial MT"/>
                      </a:endParaRPr>
                    </a:p>
                  </a:txBody>
                  <a:tcPr marL="0" marR="0" marT="264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26534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9390" marR="824230">
                        <a:lnSpc>
                          <a:spcPts val="3600"/>
                        </a:lnSpc>
                        <a:spcBef>
                          <a:spcPts val="1470"/>
                        </a:spcBef>
                      </a:pPr>
                      <a:r>
                        <a:rPr sz="3200" spc="-8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Employee </a:t>
                      </a:r>
                      <a:r>
                        <a:rPr sz="3200" spc="-2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8669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978FBD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968375">
                        <a:lnSpc>
                          <a:spcPts val="3600"/>
                        </a:lnSpc>
                        <a:spcBef>
                          <a:spcPts val="1470"/>
                        </a:spcBef>
                      </a:pP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Total </a:t>
                      </a:r>
                      <a:r>
                        <a:rPr sz="3200" spc="-3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Payment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8669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978FBD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1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Tax</a:t>
                      </a:r>
                      <a:r>
                        <a:rPr sz="3200" spc="-13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(12</a:t>
                      </a:r>
                      <a:r>
                        <a:rPr sz="3150" spc="-10" dirty="0">
                          <a:solidFill>
                            <a:srgbClr val="0E1D13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978FBD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1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Tax</a:t>
                      </a:r>
                      <a:r>
                        <a:rPr sz="3200" spc="-13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Status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978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5342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Hafsa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6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600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72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General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20510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50" spc="-50" dirty="0">
                          <a:solidFill>
                            <a:srgbClr val="2F3C36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265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Mony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5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900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108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CIP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1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10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Habiba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750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3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3200" spc="-25" dirty="0">
                          <a:solidFill>
                            <a:srgbClr val="0E1D13"/>
                          </a:solidFill>
                          <a:latin typeface="Arial MT"/>
                          <a:cs typeface="Arial MT"/>
                        </a:rPr>
                        <a:t>VIP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265342"/>
                      </a:solidFill>
                      <a:prstDash val="solid"/>
                    </a:lnL>
                    <a:lnR w="19050">
                      <a:solidFill>
                        <a:srgbClr val="265342"/>
                      </a:solidFill>
                      <a:prstDash val="solid"/>
                    </a:lnR>
                    <a:lnT w="19050">
                      <a:solidFill>
                        <a:srgbClr val="265342"/>
                      </a:solidFill>
                      <a:prstDash val="solid"/>
                    </a:lnT>
                    <a:lnB w="19050">
                      <a:solidFill>
                        <a:srgbClr val="265342"/>
                      </a:solidFill>
                      <a:prstDash val="solid"/>
                    </a:lnB>
                    <a:solidFill>
                      <a:srgbClr val="FBF5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6534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8097577" y="0"/>
                </a:lnTo>
                <a:lnTo>
                  <a:pt x="18097577" y="895350"/>
                </a:lnTo>
                <a:lnTo>
                  <a:pt x="18097577" y="10106127"/>
                </a:lnTo>
                <a:lnTo>
                  <a:pt x="190487" y="10106127"/>
                </a:lnTo>
                <a:lnTo>
                  <a:pt x="190487" y="895350"/>
                </a:lnTo>
                <a:lnTo>
                  <a:pt x="18097577" y="895350"/>
                </a:lnTo>
                <a:lnTo>
                  <a:pt x="18097577" y="0"/>
                </a:lnTo>
                <a:lnTo>
                  <a:pt x="190487" y="0"/>
                </a:lnTo>
                <a:lnTo>
                  <a:pt x="711" y="0"/>
                </a:lnTo>
                <a:lnTo>
                  <a:pt x="0" y="0"/>
                </a:lnTo>
                <a:lnTo>
                  <a:pt x="0" y="10286987"/>
                </a:lnTo>
                <a:lnTo>
                  <a:pt x="18288000" y="10286987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299" y="276378"/>
            <a:ext cx="40620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39900" algn="l"/>
                <a:tab pos="2131695" algn="l"/>
              </a:tabLst>
            </a:pPr>
            <a:r>
              <a:rPr sz="1900" spc="-20" dirty="0">
                <a:solidFill>
                  <a:srgbClr val="2F3C36"/>
                </a:solidFill>
                <a:latin typeface="Lucida Sans Unicode"/>
                <a:cs typeface="Lucida Sans Unicode"/>
              </a:rPr>
              <a:t>E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2F3C36"/>
                </a:solidFill>
                <a:latin typeface="Lucida Sans Unicode"/>
                <a:cs typeface="Lucida Sans Unicode"/>
              </a:rPr>
              <a:t>F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2F3C36"/>
                </a:solidFill>
                <a:latin typeface="Lucida Sans Unicode"/>
                <a:cs typeface="Lucida Sans Unicode"/>
              </a:rPr>
              <a:t>F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10" dirty="0">
                <a:solidFill>
                  <a:srgbClr val="2F3C36"/>
                </a:solidFill>
                <a:latin typeface="Lucida Sans Unicode"/>
                <a:cs typeface="Lucida Sans Unicode"/>
              </a:rPr>
              <a:t>I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2F3C36"/>
                </a:solidFill>
                <a:latin typeface="Lucida Sans Unicode"/>
                <a:cs typeface="Lucida Sans Unicode"/>
              </a:rPr>
              <a:t>C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10" dirty="0">
                <a:solidFill>
                  <a:srgbClr val="2F3C36"/>
                </a:solidFill>
                <a:latin typeface="Lucida Sans Unicode"/>
                <a:cs typeface="Lucida Sans Unicode"/>
              </a:rPr>
              <a:t>I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2F3C36"/>
                </a:solidFill>
                <a:latin typeface="Lucida Sans Unicode"/>
                <a:cs typeface="Lucida Sans Unicode"/>
              </a:rPr>
              <a:t>E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40" dirty="0">
                <a:solidFill>
                  <a:srgbClr val="2F3C36"/>
                </a:solidFill>
                <a:latin typeface="Lucida Sans Unicode"/>
                <a:cs typeface="Lucida Sans Unicode"/>
              </a:rPr>
              <a:t>N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2F3C36"/>
                </a:solidFill>
                <a:latin typeface="Lucida Sans Unicode"/>
                <a:cs typeface="Lucida Sans Unicode"/>
              </a:rPr>
              <a:t>C</a:t>
            </a:r>
            <a:r>
              <a:rPr sz="1900" spc="-35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2F3C36"/>
                </a:solidFill>
                <a:latin typeface="Lucida Sans Unicode"/>
                <a:cs typeface="Lucida Sans Unicode"/>
              </a:rPr>
              <a:t>Y</a:t>
            </a:r>
            <a:r>
              <a:rPr sz="1900" dirty="0">
                <a:solidFill>
                  <a:srgbClr val="2F3C36"/>
                </a:solidFill>
                <a:latin typeface="Lucida Sans Unicode"/>
                <a:cs typeface="Lucida Sans Unicode"/>
              </a:rPr>
              <a:t>	</a:t>
            </a:r>
            <a:r>
              <a:rPr sz="1900" spc="-110" dirty="0">
                <a:solidFill>
                  <a:srgbClr val="2F3C36"/>
                </a:solidFill>
                <a:latin typeface="Lucida Sans Unicode"/>
                <a:cs typeface="Lucida Sans Unicode"/>
              </a:rPr>
              <a:t>I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2F3C36"/>
                </a:solidFill>
                <a:latin typeface="Lucida Sans Unicode"/>
                <a:cs typeface="Lucida Sans Unicode"/>
              </a:rPr>
              <a:t>N</a:t>
            </a:r>
            <a:r>
              <a:rPr sz="1900" dirty="0">
                <a:solidFill>
                  <a:srgbClr val="2F3C36"/>
                </a:solidFill>
                <a:latin typeface="Lucida Sans Unicode"/>
                <a:cs typeface="Lucida Sans Unicode"/>
              </a:rPr>
              <a:t>	</a:t>
            </a:r>
            <a:r>
              <a:rPr sz="1900" spc="-35" dirty="0">
                <a:solidFill>
                  <a:srgbClr val="2F3C36"/>
                </a:solidFill>
                <a:latin typeface="Lucida Sans Unicode"/>
                <a:cs typeface="Lucida Sans Unicode"/>
              </a:rPr>
              <a:t>C</a:t>
            </a:r>
            <a:r>
              <a:rPr sz="1900" spc="-32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00" dirty="0">
                <a:solidFill>
                  <a:srgbClr val="2F3C36"/>
                </a:solidFill>
                <a:latin typeface="Lucida Sans Unicode"/>
                <a:cs typeface="Lucida Sans Unicode"/>
              </a:rPr>
              <a:t>A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55" dirty="0">
                <a:solidFill>
                  <a:srgbClr val="2F3C36"/>
                </a:solidFill>
                <a:latin typeface="Lucida Sans Unicode"/>
                <a:cs typeface="Lucida Sans Unicode"/>
              </a:rPr>
              <a:t>LC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40" dirty="0">
                <a:solidFill>
                  <a:srgbClr val="2F3C36"/>
                </a:solidFill>
                <a:latin typeface="Lucida Sans Unicode"/>
                <a:cs typeface="Lucida Sans Unicode"/>
              </a:rPr>
              <a:t>U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60" dirty="0">
                <a:solidFill>
                  <a:srgbClr val="2F3C36"/>
                </a:solidFill>
                <a:latin typeface="Lucida Sans Unicode"/>
                <a:cs typeface="Lucida Sans Unicode"/>
              </a:rPr>
              <a:t>L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60" dirty="0">
                <a:solidFill>
                  <a:srgbClr val="2F3C36"/>
                </a:solidFill>
                <a:latin typeface="Lucida Sans Unicode"/>
                <a:cs typeface="Lucida Sans Unicode"/>
              </a:rPr>
              <a:t>AT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110" dirty="0">
                <a:solidFill>
                  <a:srgbClr val="2F3C36"/>
                </a:solidFill>
                <a:latin typeface="Lucida Sans Unicode"/>
                <a:cs typeface="Lucida Sans Unicode"/>
              </a:rPr>
              <a:t>I</a:t>
            </a:r>
            <a:r>
              <a:rPr sz="1900" spc="-290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95" dirty="0">
                <a:solidFill>
                  <a:srgbClr val="2F3C36"/>
                </a:solidFill>
                <a:latin typeface="Lucida Sans Unicode"/>
                <a:cs typeface="Lucida Sans Unicode"/>
              </a:rPr>
              <a:t>O</a:t>
            </a:r>
            <a:r>
              <a:rPr sz="1900" spc="-295" dirty="0">
                <a:solidFill>
                  <a:srgbClr val="2F3C36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2F3C36"/>
                </a:solidFill>
                <a:latin typeface="Lucida Sans Unicode"/>
                <a:cs typeface="Lucida Sans Unicode"/>
              </a:rPr>
              <a:t>N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7811" y="832649"/>
            <a:ext cx="9252585" cy="1011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450" spc="-720" dirty="0">
                <a:solidFill>
                  <a:srgbClr val="0E1D13"/>
                </a:solidFill>
                <a:latin typeface="Arial MT"/>
                <a:cs typeface="Arial MT"/>
              </a:rPr>
              <a:t>T</a:t>
            </a:r>
            <a:r>
              <a:rPr sz="6450" spc="-100" dirty="0">
                <a:solidFill>
                  <a:srgbClr val="0E1D13"/>
                </a:solidFill>
                <a:latin typeface="Arial MT"/>
                <a:cs typeface="Arial MT"/>
              </a:rPr>
              <a:t>o</a:t>
            </a:r>
            <a:r>
              <a:rPr sz="6450" spc="-65" dirty="0">
                <a:solidFill>
                  <a:srgbClr val="0E1D13"/>
                </a:solidFill>
                <a:latin typeface="Arial MT"/>
                <a:cs typeface="Arial MT"/>
              </a:rPr>
              <a:t>tal</a:t>
            </a:r>
            <a:r>
              <a:rPr sz="6450" spc="-3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-85" dirty="0">
                <a:solidFill>
                  <a:srgbClr val="0E1D13"/>
                </a:solidFill>
                <a:latin typeface="Arial MT"/>
                <a:cs typeface="Arial MT"/>
              </a:rPr>
              <a:t>Payment</a:t>
            </a:r>
            <a:r>
              <a:rPr sz="6450" spc="-30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6450" spc="-40" dirty="0">
                <a:solidFill>
                  <a:srgbClr val="0E1D13"/>
                </a:solidFill>
                <a:latin typeface="Arial MT"/>
                <a:cs typeface="Arial MT"/>
              </a:rPr>
              <a:t>Calculation</a:t>
            </a:r>
            <a:endParaRPr sz="64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2556" y="3369251"/>
            <a:ext cx="5306060" cy="4586605"/>
            <a:chOff x="6792556" y="3369251"/>
            <a:chExt cx="5306060" cy="4586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2556" y="5603254"/>
              <a:ext cx="5305982" cy="23521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04593" y="3369251"/>
              <a:ext cx="1114425" cy="1057275"/>
            </a:xfrm>
            <a:custGeom>
              <a:avLst/>
              <a:gdLst/>
              <a:ahLst/>
              <a:cxnLst/>
              <a:rect l="l" t="t" r="r" b="b"/>
              <a:pathLst>
                <a:path w="1114425" h="1057275">
                  <a:moveTo>
                    <a:pt x="557212" y="1057274"/>
                  </a:moveTo>
                  <a:lnTo>
                    <a:pt x="516225" y="1055843"/>
                  </a:lnTo>
                  <a:lnTo>
                    <a:pt x="475452" y="1051553"/>
                  </a:lnTo>
                  <a:lnTo>
                    <a:pt x="435122" y="1044429"/>
                  </a:lnTo>
                  <a:lnTo>
                    <a:pt x="395462" y="1034511"/>
                  </a:lnTo>
                  <a:lnTo>
                    <a:pt x="356678" y="1021853"/>
                  </a:lnTo>
                  <a:lnTo>
                    <a:pt x="318973" y="1006520"/>
                  </a:lnTo>
                  <a:lnTo>
                    <a:pt x="282559" y="988596"/>
                  </a:lnTo>
                  <a:lnTo>
                    <a:pt x="247641" y="968183"/>
                  </a:lnTo>
                  <a:lnTo>
                    <a:pt x="214400" y="945389"/>
                  </a:lnTo>
                  <a:lnTo>
                    <a:pt x="183011" y="920332"/>
                  </a:lnTo>
                  <a:lnTo>
                    <a:pt x="153649" y="893151"/>
                  </a:lnTo>
                  <a:lnTo>
                    <a:pt x="126481" y="864001"/>
                  </a:lnTo>
                  <a:lnTo>
                    <a:pt x="101646" y="833034"/>
                  </a:lnTo>
                  <a:lnTo>
                    <a:pt x="79275" y="800411"/>
                  </a:lnTo>
                  <a:lnTo>
                    <a:pt x="59494" y="766315"/>
                  </a:lnTo>
                  <a:lnTo>
                    <a:pt x="42415" y="730938"/>
                  </a:lnTo>
                  <a:lnTo>
                    <a:pt x="28124" y="694465"/>
                  </a:lnTo>
                  <a:lnTo>
                    <a:pt x="16698" y="657085"/>
                  </a:lnTo>
                  <a:lnTo>
                    <a:pt x="8202" y="619010"/>
                  </a:lnTo>
                  <a:lnTo>
                    <a:pt x="2683" y="580453"/>
                  </a:lnTo>
                  <a:lnTo>
                    <a:pt x="167" y="541614"/>
                  </a:lnTo>
                  <a:lnTo>
                    <a:pt x="0" y="528637"/>
                  </a:lnTo>
                  <a:lnTo>
                    <a:pt x="167" y="515660"/>
                  </a:lnTo>
                  <a:lnTo>
                    <a:pt x="2683" y="476821"/>
                  </a:lnTo>
                  <a:lnTo>
                    <a:pt x="8202" y="438264"/>
                  </a:lnTo>
                  <a:lnTo>
                    <a:pt x="16698" y="400188"/>
                  </a:lnTo>
                  <a:lnTo>
                    <a:pt x="28124" y="362809"/>
                  </a:lnTo>
                  <a:lnTo>
                    <a:pt x="42415" y="326336"/>
                  </a:lnTo>
                  <a:lnTo>
                    <a:pt x="59494" y="290959"/>
                  </a:lnTo>
                  <a:lnTo>
                    <a:pt x="79275" y="256863"/>
                  </a:lnTo>
                  <a:lnTo>
                    <a:pt x="101646" y="224240"/>
                  </a:lnTo>
                  <a:lnTo>
                    <a:pt x="126481" y="193273"/>
                  </a:lnTo>
                  <a:lnTo>
                    <a:pt x="153649" y="164123"/>
                  </a:lnTo>
                  <a:lnTo>
                    <a:pt x="183011" y="136942"/>
                  </a:lnTo>
                  <a:lnTo>
                    <a:pt x="214400" y="111885"/>
                  </a:lnTo>
                  <a:lnTo>
                    <a:pt x="247641" y="89091"/>
                  </a:lnTo>
                  <a:lnTo>
                    <a:pt x="282559" y="68678"/>
                  </a:lnTo>
                  <a:lnTo>
                    <a:pt x="318973" y="50754"/>
                  </a:lnTo>
                  <a:lnTo>
                    <a:pt x="356678" y="35420"/>
                  </a:lnTo>
                  <a:lnTo>
                    <a:pt x="395462" y="22762"/>
                  </a:lnTo>
                  <a:lnTo>
                    <a:pt x="435122" y="12845"/>
                  </a:lnTo>
                  <a:lnTo>
                    <a:pt x="475452" y="5721"/>
                  </a:lnTo>
                  <a:lnTo>
                    <a:pt x="516225" y="1431"/>
                  </a:lnTo>
                  <a:lnTo>
                    <a:pt x="557212" y="0"/>
                  </a:lnTo>
                  <a:lnTo>
                    <a:pt x="570891" y="159"/>
                  </a:lnTo>
                  <a:lnTo>
                    <a:pt x="611828" y="2545"/>
                  </a:lnTo>
                  <a:lnTo>
                    <a:pt x="652470" y="7781"/>
                  </a:lnTo>
                  <a:lnTo>
                    <a:pt x="692604" y="15842"/>
                  </a:lnTo>
                  <a:lnTo>
                    <a:pt x="732003" y="26682"/>
                  </a:lnTo>
                  <a:lnTo>
                    <a:pt x="770448" y="40240"/>
                  </a:lnTo>
                  <a:lnTo>
                    <a:pt x="807737" y="56443"/>
                  </a:lnTo>
                  <a:lnTo>
                    <a:pt x="843676" y="75209"/>
                  </a:lnTo>
                  <a:lnTo>
                    <a:pt x="878063" y="96433"/>
                  </a:lnTo>
                  <a:lnTo>
                    <a:pt x="910704" y="119995"/>
                  </a:lnTo>
                  <a:lnTo>
                    <a:pt x="941430" y="145770"/>
                  </a:lnTo>
                  <a:lnTo>
                    <a:pt x="970079" y="173625"/>
                  </a:lnTo>
                  <a:lnTo>
                    <a:pt x="996491" y="203405"/>
                  </a:lnTo>
                  <a:lnTo>
                    <a:pt x="1020517" y="234942"/>
                  </a:lnTo>
                  <a:lnTo>
                    <a:pt x="1042033" y="268069"/>
                  </a:lnTo>
                  <a:lnTo>
                    <a:pt x="1060926" y="302615"/>
                  </a:lnTo>
                  <a:lnTo>
                    <a:pt x="1077089" y="338387"/>
                  </a:lnTo>
                  <a:lnTo>
                    <a:pt x="1090431" y="375182"/>
                  </a:lnTo>
                  <a:lnTo>
                    <a:pt x="1100885" y="412808"/>
                  </a:lnTo>
                  <a:lnTo>
                    <a:pt x="1108394" y="451070"/>
                  </a:lnTo>
                  <a:lnTo>
                    <a:pt x="1112915" y="489752"/>
                  </a:lnTo>
                  <a:lnTo>
                    <a:pt x="1114424" y="528637"/>
                  </a:lnTo>
                  <a:lnTo>
                    <a:pt x="1114257" y="541614"/>
                  </a:lnTo>
                  <a:lnTo>
                    <a:pt x="1111741" y="580453"/>
                  </a:lnTo>
                  <a:lnTo>
                    <a:pt x="1106222" y="619010"/>
                  </a:lnTo>
                  <a:lnTo>
                    <a:pt x="1097726" y="657085"/>
                  </a:lnTo>
                  <a:lnTo>
                    <a:pt x="1086300" y="694465"/>
                  </a:lnTo>
                  <a:lnTo>
                    <a:pt x="1072009" y="730938"/>
                  </a:lnTo>
                  <a:lnTo>
                    <a:pt x="1054930" y="766315"/>
                  </a:lnTo>
                  <a:lnTo>
                    <a:pt x="1035149" y="800411"/>
                  </a:lnTo>
                  <a:lnTo>
                    <a:pt x="1012778" y="833034"/>
                  </a:lnTo>
                  <a:lnTo>
                    <a:pt x="987943" y="864001"/>
                  </a:lnTo>
                  <a:lnTo>
                    <a:pt x="960774" y="893151"/>
                  </a:lnTo>
                  <a:lnTo>
                    <a:pt x="931413" y="920332"/>
                  </a:lnTo>
                  <a:lnTo>
                    <a:pt x="900023" y="945389"/>
                  </a:lnTo>
                  <a:lnTo>
                    <a:pt x="866782" y="968183"/>
                  </a:lnTo>
                  <a:lnTo>
                    <a:pt x="831865" y="988596"/>
                  </a:lnTo>
                  <a:lnTo>
                    <a:pt x="795451" y="1006520"/>
                  </a:lnTo>
                  <a:lnTo>
                    <a:pt x="757746" y="1021853"/>
                  </a:lnTo>
                  <a:lnTo>
                    <a:pt x="718962" y="1034511"/>
                  </a:lnTo>
                  <a:lnTo>
                    <a:pt x="679302" y="1044429"/>
                  </a:lnTo>
                  <a:lnTo>
                    <a:pt x="638972" y="1051553"/>
                  </a:lnTo>
                  <a:lnTo>
                    <a:pt x="598199" y="1055843"/>
                  </a:lnTo>
                  <a:lnTo>
                    <a:pt x="557212" y="1057274"/>
                  </a:lnTo>
                  <a:close/>
                </a:path>
              </a:pathLst>
            </a:custGeom>
            <a:solidFill>
              <a:srgbClr val="F6E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1732" y="3496387"/>
              <a:ext cx="866775" cy="809625"/>
            </a:xfrm>
            <a:custGeom>
              <a:avLst/>
              <a:gdLst/>
              <a:ahLst/>
              <a:cxnLst/>
              <a:rect l="l" t="t" r="r" b="b"/>
              <a:pathLst>
                <a:path w="866775" h="809625">
                  <a:moveTo>
                    <a:pt x="433387" y="809624"/>
                  </a:moveTo>
                  <a:lnTo>
                    <a:pt x="390908" y="807675"/>
                  </a:lnTo>
                  <a:lnTo>
                    <a:pt x="348837" y="801846"/>
                  </a:lnTo>
                  <a:lnTo>
                    <a:pt x="307581" y="792193"/>
                  </a:lnTo>
                  <a:lnTo>
                    <a:pt x="267537" y="778810"/>
                  </a:lnTo>
                  <a:lnTo>
                    <a:pt x="229090" y="761825"/>
                  </a:lnTo>
                  <a:lnTo>
                    <a:pt x="192610" y="741401"/>
                  </a:lnTo>
                  <a:lnTo>
                    <a:pt x="158449" y="717736"/>
                  </a:lnTo>
                  <a:lnTo>
                    <a:pt x="126936" y="691058"/>
                  </a:lnTo>
                  <a:lnTo>
                    <a:pt x="98374" y="661622"/>
                  </a:lnTo>
                  <a:lnTo>
                    <a:pt x="73038" y="629714"/>
                  </a:lnTo>
                  <a:lnTo>
                    <a:pt x="51173" y="595639"/>
                  </a:lnTo>
                  <a:lnTo>
                    <a:pt x="32989" y="559727"/>
                  </a:lnTo>
                  <a:lnTo>
                    <a:pt x="18661" y="522323"/>
                  </a:lnTo>
                  <a:lnTo>
                    <a:pt x="8327" y="483787"/>
                  </a:lnTo>
                  <a:lnTo>
                    <a:pt x="2086" y="444491"/>
                  </a:lnTo>
                  <a:lnTo>
                    <a:pt x="0" y="404812"/>
                  </a:lnTo>
                  <a:lnTo>
                    <a:pt x="130" y="394874"/>
                  </a:lnTo>
                  <a:lnTo>
                    <a:pt x="3259" y="355256"/>
                  </a:lnTo>
                  <a:lnTo>
                    <a:pt x="10530" y="316114"/>
                  </a:lnTo>
                  <a:lnTo>
                    <a:pt x="21874" y="277827"/>
                  </a:lnTo>
                  <a:lnTo>
                    <a:pt x="37181" y="240762"/>
                  </a:lnTo>
                  <a:lnTo>
                    <a:pt x="56304" y="205278"/>
                  </a:lnTo>
                  <a:lnTo>
                    <a:pt x="79058" y="171715"/>
                  </a:lnTo>
                  <a:lnTo>
                    <a:pt x="105224" y="140397"/>
                  </a:lnTo>
                  <a:lnTo>
                    <a:pt x="134551" y="111626"/>
                  </a:lnTo>
                  <a:lnTo>
                    <a:pt x="166756" y="85678"/>
                  </a:lnTo>
                  <a:lnTo>
                    <a:pt x="201528" y="62803"/>
                  </a:lnTo>
                  <a:lnTo>
                    <a:pt x="238534" y="43222"/>
                  </a:lnTo>
                  <a:lnTo>
                    <a:pt x="277416" y="27124"/>
                  </a:lnTo>
                  <a:lnTo>
                    <a:pt x="317800" y="14662"/>
                  </a:lnTo>
                  <a:lnTo>
                    <a:pt x="359297" y="5959"/>
                  </a:lnTo>
                  <a:lnTo>
                    <a:pt x="401508" y="1096"/>
                  </a:lnTo>
                  <a:lnTo>
                    <a:pt x="433387" y="0"/>
                  </a:lnTo>
                  <a:lnTo>
                    <a:pt x="444026" y="121"/>
                  </a:lnTo>
                  <a:lnTo>
                    <a:pt x="486441" y="3044"/>
                  </a:lnTo>
                  <a:lnTo>
                    <a:pt x="528346" y="9836"/>
                  </a:lnTo>
                  <a:lnTo>
                    <a:pt x="569336" y="20432"/>
                  </a:lnTo>
                  <a:lnTo>
                    <a:pt x="609016" y="34730"/>
                  </a:lnTo>
                  <a:lnTo>
                    <a:pt x="647006" y="52591"/>
                  </a:lnTo>
                  <a:lnTo>
                    <a:pt x="682938" y="73845"/>
                  </a:lnTo>
                  <a:lnTo>
                    <a:pt x="716466" y="98286"/>
                  </a:lnTo>
                  <a:lnTo>
                    <a:pt x="747269" y="125679"/>
                  </a:lnTo>
                  <a:lnTo>
                    <a:pt x="775048" y="155761"/>
                  </a:lnTo>
                  <a:lnTo>
                    <a:pt x="799538" y="188241"/>
                  </a:lnTo>
                  <a:lnTo>
                    <a:pt x="820501" y="222806"/>
                  </a:lnTo>
                  <a:lnTo>
                    <a:pt x="837736" y="259125"/>
                  </a:lnTo>
                  <a:lnTo>
                    <a:pt x="851076" y="296846"/>
                  </a:lnTo>
                  <a:lnTo>
                    <a:pt x="860395" y="335607"/>
                  </a:lnTo>
                  <a:lnTo>
                    <a:pt x="865601" y="375035"/>
                  </a:lnTo>
                  <a:lnTo>
                    <a:pt x="866774" y="404812"/>
                  </a:lnTo>
                  <a:lnTo>
                    <a:pt x="866644" y="414750"/>
                  </a:lnTo>
                  <a:lnTo>
                    <a:pt x="863515" y="454368"/>
                  </a:lnTo>
                  <a:lnTo>
                    <a:pt x="856243" y="493510"/>
                  </a:lnTo>
                  <a:lnTo>
                    <a:pt x="844900" y="531797"/>
                  </a:lnTo>
                  <a:lnTo>
                    <a:pt x="829593" y="568861"/>
                  </a:lnTo>
                  <a:lnTo>
                    <a:pt x="810470" y="604346"/>
                  </a:lnTo>
                  <a:lnTo>
                    <a:pt x="787716" y="637909"/>
                  </a:lnTo>
                  <a:lnTo>
                    <a:pt x="761550" y="669227"/>
                  </a:lnTo>
                  <a:lnTo>
                    <a:pt x="732223" y="697998"/>
                  </a:lnTo>
                  <a:lnTo>
                    <a:pt x="700018" y="723946"/>
                  </a:lnTo>
                  <a:lnTo>
                    <a:pt x="665246" y="746821"/>
                  </a:lnTo>
                  <a:lnTo>
                    <a:pt x="628240" y="766402"/>
                  </a:lnTo>
                  <a:lnTo>
                    <a:pt x="589358" y="782500"/>
                  </a:lnTo>
                  <a:lnTo>
                    <a:pt x="548974" y="794961"/>
                  </a:lnTo>
                  <a:lnTo>
                    <a:pt x="507477" y="803665"/>
                  </a:lnTo>
                  <a:lnTo>
                    <a:pt x="465266" y="808528"/>
                  </a:lnTo>
                  <a:lnTo>
                    <a:pt x="433387" y="809624"/>
                  </a:lnTo>
                  <a:close/>
                </a:path>
              </a:pathLst>
            </a:custGeom>
            <a:solidFill>
              <a:srgbClr val="260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2507" y="2519050"/>
            <a:ext cx="2700020" cy="1741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algn="ctr">
              <a:lnSpc>
                <a:spcPts val="3254"/>
              </a:lnSpc>
              <a:spcBef>
                <a:spcPts val="105"/>
              </a:spcBef>
            </a:pPr>
            <a:r>
              <a:rPr sz="3150" spc="-335" dirty="0">
                <a:solidFill>
                  <a:srgbClr val="0E1D13"/>
                </a:solidFill>
                <a:latin typeface="Arial MT"/>
                <a:cs typeface="Arial MT"/>
              </a:rPr>
              <a:t>CIP</a:t>
            </a:r>
            <a:r>
              <a:rPr sz="3150" spc="-21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465" dirty="0">
                <a:solidFill>
                  <a:srgbClr val="0E1D13"/>
                </a:solidFill>
                <a:latin typeface="Arial MT"/>
                <a:cs typeface="Arial MT"/>
              </a:rPr>
              <a:t>STATUS</a:t>
            </a:r>
            <a:endParaRPr sz="3150">
              <a:latin typeface="Arial MT"/>
              <a:cs typeface="Arial MT"/>
            </a:endParaRPr>
          </a:p>
          <a:p>
            <a:pPr algn="ctr">
              <a:lnSpc>
                <a:spcPts val="3254"/>
              </a:lnSpc>
            </a:pPr>
            <a:r>
              <a:rPr sz="3150" spc="-250" dirty="0">
                <a:solidFill>
                  <a:srgbClr val="0E1D13"/>
                </a:solidFill>
                <a:latin typeface="Arial MT"/>
                <a:cs typeface="Arial MT"/>
              </a:rPr>
              <a:t>Mony</a:t>
            </a:r>
            <a:r>
              <a:rPr sz="3150" spc="-19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270" dirty="0">
                <a:solidFill>
                  <a:srgbClr val="0E1D13"/>
                </a:solidFill>
                <a:latin typeface="Arial MT"/>
                <a:cs typeface="Arial MT"/>
              </a:rPr>
              <a:t>(Tax:</a:t>
            </a:r>
            <a:r>
              <a:rPr sz="3150" spc="-20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150" dirty="0">
                <a:solidFill>
                  <a:srgbClr val="0E1D13"/>
                </a:solidFill>
                <a:latin typeface="Arial MT"/>
                <a:cs typeface="Arial MT"/>
              </a:rPr>
              <a:t>$108)</a:t>
            </a:r>
            <a:endParaRPr sz="3150">
              <a:latin typeface="Arial MT"/>
              <a:cs typeface="Arial MT"/>
            </a:endParaRPr>
          </a:p>
          <a:p>
            <a:pPr marR="266700" algn="ctr">
              <a:lnSpc>
                <a:spcPct val="100000"/>
              </a:lnSpc>
              <a:spcBef>
                <a:spcPts val="805"/>
              </a:spcBef>
            </a:pPr>
            <a:r>
              <a:rPr sz="5150" spc="-885" dirty="0">
                <a:solidFill>
                  <a:srgbClr val="FBF5FB"/>
                </a:solidFill>
                <a:latin typeface="Arial MT"/>
                <a:cs typeface="Arial MT"/>
              </a:rPr>
              <a:t>1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5296" y="5674977"/>
            <a:ext cx="383540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2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5957" y="5678995"/>
            <a:ext cx="39179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spc="-50" dirty="0">
                <a:solidFill>
                  <a:srgbClr val="265342"/>
                </a:solidFill>
                <a:latin typeface="Arial MT"/>
                <a:cs typeface="Arial MT"/>
              </a:rPr>
              <a:t>3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35086" y="4853628"/>
            <a:ext cx="3252470" cy="152336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555"/>
              </a:spcBef>
            </a:pPr>
            <a:r>
              <a:rPr sz="3700" spc="-204" dirty="0">
                <a:solidFill>
                  <a:srgbClr val="0E1D13"/>
                </a:solidFill>
                <a:latin typeface="Lucida Sans Unicode"/>
                <a:cs typeface="Lucida Sans Unicode"/>
              </a:rPr>
              <a:t>VIP</a:t>
            </a:r>
            <a:r>
              <a:rPr sz="3700" spc="-38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3700" spc="-420" dirty="0">
                <a:solidFill>
                  <a:srgbClr val="0E1D13"/>
                </a:solidFill>
                <a:latin typeface="Lucida Sans Unicode"/>
                <a:cs typeface="Lucida Sans Unicode"/>
              </a:rPr>
              <a:t>STATUS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3700" spc="-395" dirty="0">
                <a:solidFill>
                  <a:srgbClr val="0E1D13"/>
                </a:solidFill>
                <a:latin typeface="Lucida Sans Unicode"/>
                <a:cs typeface="Lucida Sans Unicode"/>
              </a:rPr>
              <a:t>Habiba</a:t>
            </a:r>
            <a:r>
              <a:rPr sz="3700" spc="-37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3700" spc="-450" dirty="0">
                <a:solidFill>
                  <a:srgbClr val="0E1D13"/>
                </a:solidFill>
                <a:latin typeface="Lucida Sans Unicode"/>
                <a:cs typeface="Lucida Sans Unicode"/>
              </a:rPr>
              <a:t>(Tax:</a:t>
            </a:r>
            <a:r>
              <a:rPr sz="3700" spc="-375" dirty="0">
                <a:solidFill>
                  <a:srgbClr val="0E1D13"/>
                </a:solidFill>
                <a:latin typeface="Lucida Sans Unicode"/>
                <a:cs typeface="Lucida Sans Unicode"/>
              </a:rPr>
              <a:t> </a:t>
            </a:r>
            <a:r>
              <a:rPr sz="3700" spc="-385" dirty="0">
                <a:solidFill>
                  <a:srgbClr val="0E1D13"/>
                </a:solidFill>
                <a:latin typeface="Lucida Sans Unicode"/>
                <a:cs typeface="Lucida Sans Unicode"/>
              </a:rPr>
              <a:t>$90)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7389" y="5254934"/>
            <a:ext cx="4622165" cy="11252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0"/>
              </a:spcBef>
            </a:pPr>
            <a:r>
              <a:rPr sz="3700" spc="-360" dirty="0">
                <a:solidFill>
                  <a:srgbClr val="0E1D13"/>
                </a:solidFill>
                <a:latin typeface="Lucida Sans Unicode"/>
                <a:cs typeface="Lucida Sans Unicode"/>
              </a:rPr>
              <a:t>Majority</a:t>
            </a:r>
            <a:endParaRPr sz="37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3150" spc="-235" dirty="0">
                <a:solidFill>
                  <a:srgbClr val="0E1D13"/>
                </a:solidFill>
                <a:latin typeface="Arial MT"/>
                <a:cs typeface="Arial MT"/>
              </a:rPr>
              <a:t>General</a:t>
            </a:r>
            <a:r>
              <a:rPr sz="3150" spc="-180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185" dirty="0">
                <a:solidFill>
                  <a:srgbClr val="0E1D13"/>
                </a:solidFill>
                <a:latin typeface="Arial MT"/>
                <a:cs typeface="Arial MT"/>
              </a:rPr>
              <a:t>and</a:t>
            </a:r>
            <a:r>
              <a:rPr sz="3150" spc="-17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195" dirty="0">
                <a:solidFill>
                  <a:srgbClr val="0E1D13"/>
                </a:solidFill>
                <a:latin typeface="Arial MT"/>
                <a:cs typeface="Arial MT"/>
              </a:rPr>
              <a:t>Moderate</a:t>
            </a:r>
            <a:r>
              <a:rPr sz="3150" spc="-185" dirty="0">
                <a:solidFill>
                  <a:srgbClr val="0E1D13"/>
                </a:solidFill>
                <a:latin typeface="Arial MT"/>
                <a:cs typeface="Arial MT"/>
              </a:rPr>
              <a:t> </a:t>
            </a:r>
            <a:r>
              <a:rPr sz="3150" spc="-30" dirty="0">
                <a:solidFill>
                  <a:srgbClr val="0E1D13"/>
                </a:solidFill>
                <a:latin typeface="Arial MT"/>
                <a:cs typeface="Arial MT"/>
              </a:rPr>
              <a:t>status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20"/>
              </a:lnSpc>
            </a:pPr>
            <a:fld id="{81D60167-4931-47E6-BA6A-407CBD079E47}" type="slidenum">
              <a:rPr spc="-625" dirty="0"/>
              <a:t>9</a:t>
            </a:fld>
            <a:endParaRPr spc="-6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552</Words>
  <Application>Microsoft Office PowerPoint</Application>
  <PresentationFormat>Custom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MT</vt:lpstr>
      <vt:lpstr>Calibri</vt:lpstr>
      <vt:lpstr>Lucida Sans Unicode</vt:lpstr>
      <vt:lpstr>Segoe UI Symbol</vt:lpstr>
      <vt:lpstr>Tahoma</vt:lpstr>
      <vt:lpstr>Times New Roman</vt:lpstr>
      <vt:lpstr>Trebuchet MS</vt:lpstr>
      <vt:lpstr>Verdana</vt:lpstr>
      <vt:lpstr>Office Theme</vt:lpstr>
      <vt:lpstr>W E LC O M E T O M Y P R E S E N TAT I O N</vt:lpstr>
      <vt:lpstr>Introduction</vt:lpstr>
      <vt:lpstr>Input Data</vt:lpstr>
      <vt:lpstr>Total Payment Calculation</vt:lpstr>
      <vt:lpstr>Tax Status Determination</vt:lpstr>
      <vt:lpstr>PowerPoint Presentation</vt:lpstr>
      <vt:lpstr>Conditional Formatting</vt:lpstr>
      <vt:lpstr>PowerPoint Presentation</vt:lpstr>
      <vt:lpstr>Total Payment Calculation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saniyat rahman</cp:lastModifiedBy>
  <cp:revision>1</cp:revision>
  <dcterms:created xsi:type="dcterms:W3CDTF">2024-10-05T21:55:59Z</dcterms:created>
  <dcterms:modified xsi:type="dcterms:W3CDTF">2024-10-05T21:58:34Z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2024-10-05T00:00:00Z</vt:filetime>
  </property>
  <property fmtid="{D5CDD505-2E9C-101B-9397-08002B2CF9AE}" pid="5" name="Producer">
    <vt:lpwstr>Skia/PDF m105</vt:lpwstr>
  </property>
</Properties>
</file>