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5" r:id="rId5"/>
    <p:sldId id="266" r:id="rId6"/>
    <p:sldId id="272" r:id="rId7"/>
    <p:sldId id="267" r:id="rId8"/>
    <p:sldId id="268" r:id="rId9"/>
    <p:sldId id="283" r:id="rId10"/>
    <p:sldId id="269" r:id="rId11"/>
    <p:sldId id="273" r:id="rId12"/>
    <p:sldId id="280" r:id="rId13"/>
    <p:sldId id="281" r:id="rId14"/>
    <p:sldId id="28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47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0F33BF8-FD8E-786C-E15E-E839FDF28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AC2F9CB-7901-1897-0622-D26554C8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E582C05-515F-B6CD-BAAD-A85C6E8E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3C4F145-A780-D801-34B1-952578D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43C2776-D61B-1BE0-DAD9-9115B8B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A6036EE-75BD-2041-346A-9751132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A7DEB4-59FC-F94E-CE1E-1BAE867E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AF04A84-931B-567B-8BA7-1CFAA44D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C580D2B-CF67-5316-F00F-82BEBDA9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B3F5507-C9AC-5F2D-6392-B6654492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FF963630-547A-D682-588A-9B3BF4A2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441B8FB-15EA-E2DB-E546-0FDFA74E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7099FBA-3318-F430-9238-CE6D093F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F16089-F829-DD68-5D3F-2175104F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84F7E61-C042-2616-1A4C-8239F8AD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EA60D0-A96A-7BA3-8151-D2426ABE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995B592-6FF4-F1CF-0AD8-196E556B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688347B-553B-FB7C-071A-8F8B9CFA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04CF4E-0B10-2210-EBC6-A8F0445F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F57CACF-E97F-6DF7-EC7C-9F8F35C1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67FC3D-1EFA-9088-66D0-E3063BBD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FDC549-C0B9-87F6-5635-A3153B46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8304B00-38CB-B596-9C8C-B7949712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ECB766-FFA2-24BC-153B-CA2622A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7203E8-005F-F530-D6EC-FFD3FA37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BB6436-DABC-EA59-16D2-57D8BEB0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3F17B2-88DA-F787-56F4-1765242A7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3BA2EE3-B444-FF67-B4EA-11FDF0E5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E56265B-DC6C-28F4-81DB-D7F60B05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3EC8090-BD4F-CDCD-9C61-5123F78A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26ACE0-F80E-3F73-E8B0-CF76AF97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BE3C57-7CD4-B732-EC2A-8DE16644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43143F4-2584-0768-FED4-4E3F3A8F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F128599-7522-0440-5350-B3C70CC4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F0B35A0-7A68-0D8C-991E-ADF73C8F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802823B-E595-5F81-D71F-B0305CAA1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9E1EE24D-D1DE-9B3E-4080-6808708C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06C2DEB-A9DD-A722-1495-E6D7A91B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8971254-CB67-6345-01AC-7BAF7FD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648288-2F93-747D-9554-15E36671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5174584-4E29-D26E-0C6F-FD2DB8A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ADE618B-D099-FF72-1C9A-FF8374FA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8451358-EAB2-6BBD-CD23-0286DD1C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3190D7B-3496-BB63-17A5-158547EB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DD90573-7834-709E-2B09-296E30D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379807-BBF2-3092-4B19-368A23A1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E85BB5-563D-24A5-F24B-ACA0E5AD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289F38-DB5E-A78A-05ED-CFD3413A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EB3C4BF-4FF5-8AB9-9C5D-0B2A90D1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2EC3A4D-B75A-4727-24FA-A74947B1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082729F-7372-D5A4-CE10-418BC38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F7D7F14-8019-48F4-B05F-BFE11B73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FE2280-6670-C94E-0DF5-91978AFA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41BED5-92ED-AC74-6807-2113BAFCA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7BDB5BB-A36C-979E-585C-FE2BC429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F192718-E975-55E0-B895-63A1249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0EB14A0-932E-D2B9-9ED9-B80E2859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C421619-2C72-C208-D14C-AF0CB76D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FDE79DA-3549-F3A3-FCB4-F0D88BDB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38A3F15-CA53-DA31-8BB4-5AEC4A2B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4A0621-10A1-9453-405A-725CA9DD7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7C79395-795F-E2AE-BE57-7368ECF21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430DED2-C8D2-D377-6F2B-ABAC2F7F5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et-w.github.io/unisa/2023SP5/AdvancedAnalyticTechniques1/projec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71CC32-FF3D-7C37-2552-16EA87FD3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Kalman Filter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B796731-8234-25E1-8D71-3F1CC8A90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Haiyue</a:t>
            </a:r>
            <a:r>
              <a:rPr lang="en-US" dirty="0" smtClean="0"/>
              <a:t> </a:t>
            </a:r>
            <a:r>
              <a:rPr lang="en-US" dirty="0"/>
              <a:t>Wang</a:t>
            </a:r>
          </a:p>
        </p:txBody>
      </p:sp>
    </p:spTree>
    <p:extLst>
      <p:ext uri="{BB962C8B-B14F-4D97-AF65-F5344CB8AC3E}">
        <p14:creationId xmlns:p14="http://schemas.microsoft.com/office/powerpoint/2010/main" val="236680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FE7A0C-1F7E-AAD3-040B-A76C36D5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="" xmlns:a16="http://schemas.microsoft.com/office/drawing/2014/main" id="{7CC6E176-6B19-029A-688A-F02FEBA6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4886" cy="23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34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pic>
        <p:nvPicPr>
          <p:cNvPr id="2050" name="Picture 2" descr="Alt text">
            <a:extLst>
              <a:ext uri="{FF2B5EF4-FFF2-40B4-BE49-F238E27FC236}">
                <a16:creationId xmlns="" xmlns:a16="http://schemas.microsoft.com/office/drawing/2014/main" id="{7CC6E176-6B19-029A-688A-F02FEBA6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4886" cy="23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2401DF9-F90B-54F6-285B-57CB4DE5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8762"/>
            <a:ext cx="6571834" cy="16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2401DF9-F90B-54F6-285B-57CB4DE5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71834" cy="16797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62AF52F-D744-C56B-DD2F-5A039117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166"/>
            <a:ext cx="4939721" cy="2119589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="" xmlns:a16="http://schemas.microsoft.com/office/drawing/2014/main" id="{BEE142A4-1CD6-D216-26AA-C6D105709863}"/>
              </a:ext>
            </a:extLst>
          </p:cNvPr>
          <p:cNvSpPr/>
          <p:nvPr/>
        </p:nvSpPr>
        <p:spPr>
          <a:xfrm>
            <a:off x="2564348" y="3255264"/>
            <a:ext cx="743712" cy="8499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B6309C6-4438-FD9C-0E40-43FEADE06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754" y="4199887"/>
            <a:ext cx="3780046" cy="891921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="" xmlns:a16="http://schemas.microsoft.com/office/drawing/2014/main" id="{8B1E5912-7870-3A7A-285C-7F220C8E8269}"/>
              </a:ext>
            </a:extLst>
          </p:cNvPr>
          <p:cNvSpPr/>
          <p:nvPr/>
        </p:nvSpPr>
        <p:spPr>
          <a:xfrm rot="16200000">
            <a:off x="6327333" y="3771279"/>
            <a:ext cx="743712" cy="17491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Track a Car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could we track a plan in 3 D world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52" y="2595704"/>
            <a:ext cx="4025114" cy="65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95" y="3563058"/>
            <a:ext cx="52863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42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Track a Car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3" y="1652352"/>
            <a:ext cx="88963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87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FB9F3A-0389-1798-E65F-493B28D6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7A5B292-3C99-3224-014C-93DC00A3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Kalman filtering is an idea, and the specific implementation depends on the specific state of the problem that needs to be described.</a:t>
            </a:r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r>
              <a:rPr lang="en-US" sz="1400" b="1" dirty="0"/>
              <a:t>All the content could view on my blog: </a:t>
            </a:r>
            <a:r>
              <a:rPr lang="en-US" sz="1400" b="1" dirty="0">
                <a:hlinkClick r:id="rId2"/>
              </a:rPr>
              <a:t>https://jet-w.github.io/unisa/2023SP5/AdvancedAnalyticTechniques1/project.html</a:t>
            </a:r>
            <a:endParaRPr lang="en-US" sz="1400" b="1" dirty="0"/>
          </a:p>
          <a:p>
            <a:pPr marL="0" indent="0" algn="just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498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ED13D0-1777-7362-78DA-C791BAE1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0350DE-192C-DC5E-C6D5-B1C97C43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https://www.kalmanfilter.net/CN/default_cn.aspx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https://longaspire.github.io/blog/%E5%8D%A1%E5%B0%94%E6%9B%BC%E6%BB%A4%E6%B3%A2/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https://en.wikipedia.org/wiki/Kalman_filter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https://segmentfault.com/a/1190000000514987#item-1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https://www.youtube.com/watch?v=2-lu3GNbXM8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6D4608-98F4-4324-A054-81A0D333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D98E641-3408-FBD2-97F5-5CD1CF1D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Kalman Filter</a:t>
            </a:r>
          </a:p>
          <a:p>
            <a:r>
              <a:rPr lang="en-US" dirty="0"/>
              <a:t>2. The </a:t>
            </a:r>
            <a:r>
              <a:rPr lang="en-US" dirty="0" smtClean="0"/>
              <a:t>Domain using </a:t>
            </a:r>
            <a:r>
              <a:rPr lang="en-US" dirty="0" err="1" smtClean="0"/>
              <a:t>Kalma</a:t>
            </a:r>
            <a:r>
              <a:rPr lang="en-US" dirty="0" smtClean="0"/>
              <a:t> Filter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Three examples</a:t>
            </a:r>
            <a:endParaRPr lang="en-US" dirty="0"/>
          </a:p>
          <a:p>
            <a:r>
              <a:rPr lang="en-US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413567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244E1B-52FB-177A-9CDA-F863A850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Kalman Filter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280F2-920F-6859-5BAA-056F0273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Kalman Filter is a mathematical algorithm used for </a:t>
            </a:r>
            <a:r>
              <a:rPr lang="en-US" dirty="0">
                <a:solidFill>
                  <a:srgbClr val="FF0000"/>
                </a:solidFill>
              </a:rPr>
              <a:t>estimating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predicting</a:t>
            </a:r>
            <a:r>
              <a:rPr lang="en-US" dirty="0"/>
              <a:t> the state of a </a:t>
            </a: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/>
              <a:t> system, particularly in the presence of </a:t>
            </a:r>
            <a:r>
              <a:rPr lang="en-US" dirty="0">
                <a:solidFill>
                  <a:srgbClr val="FF0000"/>
                </a:solidFill>
              </a:rPr>
              <a:t>noisy or uncertain data</a:t>
            </a:r>
            <a:r>
              <a:rPr lang="en-US" dirty="0"/>
              <a:t>.</a:t>
            </a:r>
          </a:p>
          <a:p>
            <a:r>
              <a:rPr lang="en-US" dirty="0"/>
              <a:t>All the processes could be split into two parts.</a:t>
            </a:r>
          </a:p>
          <a:p>
            <a:r>
              <a:rPr lang="en-US" b="0" i="0" dirty="0">
                <a:effectLst/>
              </a:rPr>
              <a:t>Prediction</a:t>
            </a:r>
          </a:p>
          <a:p>
            <a:endParaRPr lang="en-US" dirty="0"/>
          </a:p>
          <a:p>
            <a:r>
              <a:rPr lang="en-US" dirty="0"/>
              <a:t>Update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37C80C1-6061-F42A-9C66-2CCDD6EE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60" y="3491605"/>
            <a:ext cx="2769060" cy="1164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D15792A-F729-C892-5BE4-1D6A6334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87" y="4629568"/>
            <a:ext cx="4228525" cy="1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D0EBE6-ED64-004B-A7AE-A52C9E0C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Domain Usage </a:t>
            </a:r>
            <a:r>
              <a:rPr lang="en-US" dirty="0"/>
              <a:t>of Kalman Filter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D61A00B-5B45-158E-F0F1-939ECF07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Aerospace and Navigation</a:t>
            </a:r>
          </a:p>
          <a:p>
            <a:r>
              <a:rPr lang="en-US" i="0" dirty="0">
                <a:effectLst/>
              </a:rPr>
              <a:t>Robotics</a:t>
            </a:r>
          </a:p>
          <a:p>
            <a:r>
              <a:rPr lang="en-US" i="0" dirty="0">
                <a:effectLst/>
              </a:rPr>
              <a:t>Finance and Economics</a:t>
            </a:r>
            <a:r>
              <a:rPr lang="en-US" i="0" dirty="0">
                <a:solidFill>
                  <a:srgbClr val="374151"/>
                </a:solidFill>
                <a:effectLst/>
              </a:rPr>
              <a:t>: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i="0" dirty="0">
                <a:effectLst/>
              </a:rPr>
              <a:t>Signal Processing</a:t>
            </a:r>
            <a:endParaRPr lang="en-US" i="0" dirty="0">
              <a:solidFill>
                <a:srgbClr val="374151"/>
              </a:solidFill>
              <a:effectLst/>
            </a:endParaRPr>
          </a:p>
          <a:p>
            <a:r>
              <a:rPr lang="en-US" i="0" dirty="0">
                <a:effectLst/>
              </a:rPr>
              <a:t>Weather Forecasting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i="0" dirty="0">
                <a:effectLst/>
              </a:rPr>
              <a:t>Control Systems</a:t>
            </a:r>
            <a:r>
              <a:rPr lang="en-US" i="0" dirty="0">
                <a:solidFill>
                  <a:srgbClr val="374151"/>
                </a:solidFill>
                <a:effectLst/>
              </a:rPr>
              <a:t>:</a:t>
            </a:r>
          </a:p>
          <a:p>
            <a:r>
              <a:rPr lang="en-US" i="0" dirty="0">
                <a:effectLst/>
              </a:rPr>
              <a:t>Communication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8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AA09A9-AC22-5051-EE21-F2A27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pic>
        <p:nvPicPr>
          <p:cNvPr id="1026" name="Picture 2" descr="Measure a gold">
            <a:extLst>
              <a:ext uri="{FF2B5EF4-FFF2-40B4-BE49-F238E27FC236}">
                <a16:creationId xmlns="" xmlns:a16="http://schemas.microsoft.com/office/drawing/2014/main" id="{059CFA18-4C83-5F3A-6C2B-D64C1471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20" y="2945085"/>
            <a:ext cx="6530530" cy="32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 | Bulwik Jewellery">
            <a:extLst>
              <a:ext uri="{FF2B5EF4-FFF2-40B4-BE49-F238E27FC236}">
                <a16:creationId xmlns="" xmlns:a16="http://schemas.microsoft.com/office/drawing/2014/main" id="{DF6C7BA2-8B2E-AF0F-2EE8-8687E8F6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7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82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AA09A9-AC22-5051-EE21-F2A27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pic>
        <p:nvPicPr>
          <p:cNvPr id="1026" name="Picture 2" descr="Measure a gold">
            <a:extLst>
              <a:ext uri="{FF2B5EF4-FFF2-40B4-BE49-F238E27FC236}">
                <a16:creationId xmlns="" xmlns:a16="http://schemas.microsoft.com/office/drawing/2014/main" id="{059CFA18-4C83-5F3A-6C2B-D64C1471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20" y="2945085"/>
            <a:ext cx="6530530" cy="32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 | Bulwik Jewellery">
            <a:extLst>
              <a:ext uri="{FF2B5EF4-FFF2-40B4-BE49-F238E27FC236}">
                <a16:creationId xmlns="" xmlns:a16="http://schemas.microsoft.com/office/drawing/2014/main" id="{DF6C7BA2-8B2E-AF0F-2EE8-8687E8F6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7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3C87205-F7B7-9E30-DCD8-27B50F391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8"/>
          <a:stretch/>
        </p:blipFill>
        <p:spPr>
          <a:xfrm>
            <a:off x="838200" y="4561024"/>
            <a:ext cx="2506326" cy="13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82346B-A7C5-EF04-816A-22A43A46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4C3EB5-D9D3-B906-1B49-5EEDA391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15C136C-4C50-50A7-EE1D-98C4ADD1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56925" cy="27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127D9B-9414-77EC-0A68-29FD840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82DEB9-1F3F-86E6-2C1D-4B28A6FA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2BFB8BA-39AE-F058-2C8E-11AEA6AD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974306" cy="44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8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127D9B-9414-77EC-0A68-29FD840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82DEB9-1F3F-86E6-2C1D-4B28A6FA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easurements vs. True value vs. Estim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" y="1758269"/>
            <a:ext cx="8845390" cy="47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7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209</Words>
  <Application>Microsoft Office PowerPoint</Application>
  <PresentationFormat>自定义</PresentationFormat>
  <Paragraphs>46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Kalman Filter</vt:lpstr>
      <vt:lpstr>Outline</vt:lpstr>
      <vt:lpstr>What is Kalman Filter</vt:lpstr>
      <vt:lpstr>The Domain Usage of Kalman Filter</vt:lpstr>
      <vt:lpstr>Example – Weight a Gold</vt:lpstr>
      <vt:lpstr>Example – Weight a Gold</vt:lpstr>
      <vt:lpstr>Example – Weight a Gold</vt:lpstr>
      <vt:lpstr>Example – Weight a Gold</vt:lpstr>
      <vt:lpstr>Example – Weight a Gold</vt:lpstr>
      <vt:lpstr>Example – Track a Car</vt:lpstr>
      <vt:lpstr>Example – Track a Car</vt:lpstr>
      <vt:lpstr>Example – Track a Car</vt:lpstr>
      <vt:lpstr>Example – Track a Car</vt:lpstr>
      <vt:lpstr>Example – Track a Car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Haiyue Wang</dc:creator>
  <cp:lastModifiedBy>王海越</cp:lastModifiedBy>
  <cp:revision>9</cp:revision>
  <dcterms:created xsi:type="dcterms:W3CDTF">2023-10-30T10:43:50Z</dcterms:created>
  <dcterms:modified xsi:type="dcterms:W3CDTF">2023-10-30T23:33:40Z</dcterms:modified>
</cp:coreProperties>
</file>