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331" r:id="rId2"/>
    <p:sldId id="542" r:id="rId3"/>
    <p:sldId id="528" r:id="rId4"/>
    <p:sldId id="531" r:id="rId5"/>
    <p:sldId id="532" r:id="rId6"/>
    <p:sldId id="511" r:id="rId7"/>
    <p:sldId id="527" r:id="rId8"/>
    <p:sldId id="543" r:id="rId9"/>
    <p:sldId id="530" r:id="rId1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FF"/>
    <a:srgbClr val="9F2172"/>
    <a:srgbClr val="E874DA"/>
    <a:srgbClr val="406668"/>
    <a:srgbClr val="99FF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434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 eaLnBrk="0" hangingPunct="0">
              <a:defRPr sz="1200"/>
            </a:lvl1pPr>
          </a:lstStyle>
          <a:p>
            <a:pPr>
              <a:defRPr/>
            </a:pPr>
            <a:fld id="{9AE47F66-C282-46DB-882E-06F641A86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842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6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 eaLnBrk="0" hangingPunct="0">
              <a:defRPr sz="1200"/>
            </a:lvl1pPr>
          </a:lstStyle>
          <a:p>
            <a:pPr>
              <a:defRPr/>
            </a:pPr>
            <a:fld id="{F46872C3-92A8-4571-8F83-F36A48CA6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297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08025" indent="-271463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090613" indent="-217488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27175" indent="-217488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1963738" indent="-217488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420938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878138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335338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792538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45BDF6C-5FB3-49F3-BDE7-69752F883196}" type="slidenum">
              <a:rPr lang="en-US" altLang="en-US" sz="1100" smtClean="0"/>
              <a:pPr/>
              <a:t>1</a:t>
            </a:fld>
            <a:endParaRPr lang="en-US" altLang="en-US" sz="11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2503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22606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29350"/>
            <a:ext cx="28956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3F7797CA-2477-43E9-8C5A-07ECE3D64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2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5170B-2982-4379-A42C-4361CEB4D6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74842-D65D-4714-B8D4-B1C0515055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32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A99A3-8A11-425D-B1EF-088EDECCA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92B9-426B-49C2-8927-84D35A3DF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6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EBD58-11A2-4290-B740-508C9D127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53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1E94-D6C1-4F7D-A4BE-24CD397D59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6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3EBD8-75AC-4E6A-8DDC-E8127F4B1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6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B1F54-06EB-42B4-B2CB-76E2F51A7D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75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B474F-A3D1-4C28-8F5F-95FF361D0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73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205B7-3568-4657-9CC9-B5EFACBFFD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38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D5388E-0EBC-4C70-A984-6948FFB0A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391525" cy="1752600"/>
          </a:xfrm>
        </p:spPr>
        <p:txBody>
          <a:bodyPr lIns="90488" tIns="44450" rIns="90488" bIns="44450" anchor="ctr"/>
          <a:lstStyle/>
          <a:p>
            <a:r>
              <a:rPr lang="en-CA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Welcome to</a:t>
            </a:r>
            <a:br>
              <a:rPr lang="en-CA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dirty="0">
                <a:cs typeface="Arial" panose="020B0604020202020204" pitchFamily="34" charset="0"/>
              </a:rPr>
              <a:t>Programming Fundamentals</a:t>
            </a:r>
            <a:br>
              <a:rPr lang="en-CA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INFO-1150</a:t>
            </a:r>
            <a:endParaRPr lang="en-US" altLang="en-US" sz="3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676400" y="4724400"/>
            <a:ext cx="7162800" cy="1600200"/>
          </a:xfrm>
        </p:spPr>
        <p:txBody>
          <a:bodyPr/>
          <a:lstStyle/>
          <a:p>
            <a:pPr algn="r"/>
            <a:r>
              <a:rPr lang="en-CA" altLang="en-US" sz="2800" dirty="0"/>
              <a:t>Week 10</a:t>
            </a:r>
          </a:p>
          <a:p>
            <a:pPr algn="r"/>
            <a:r>
              <a:rPr lang="en-CA" altLang="en-US" sz="2800" dirty="0"/>
              <a:t>Friday, November 7, 2014</a:t>
            </a:r>
          </a:p>
          <a:p>
            <a:pPr algn="r"/>
            <a:r>
              <a:rPr lang="en-CA" altLang="en-US" sz="2800" dirty="0"/>
              <a:t>Room R1021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10177"/>
            <a:ext cx="3733800" cy="229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17" y="0"/>
            <a:ext cx="8585200" cy="1219200"/>
          </a:xfrm>
        </p:spPr>
        <p:txBody>
          <a:bodyPr/>
          <a:lstStyle/>
          <a:p>
            <a:r>
              <a:rPr lang="en-CA" sz="3200" dirty="0"/>
              <a:t>Two Additional Key Words</a:t>
            </a:r>
            <a:br>
              <a:rPr lang="en-CA" sz="3200" dirty="0"/>
            </a:br>
            <a:r>
              <a:rPr lang="en-CA" sz="3200" dirty="0"/>
              <a:t>used to Control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21" y="1255690"/>
            <a:ext cx="3783884" cy="4791478"/>
          </a:xfrm>
        </p:spPr>
        <p:txBody>
          <a:bodyPr/>
          <a:lstStyle/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</a:rPr>
              <a:t>break</a:t>
            </a:r>
            <a:r>
              <a:rPr lang="en-CA" sz="1800" dirty="0"/>
              <a:t> “breaks out” of a loop if a condition is met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for (</a:t>
            </a:r>
            <a:r>
              <a:rPr lang="en-US" altLang="en-US" sz="1700" b="1" dirty="0" err="1">
                <a:latin typeface="Arial" panose="020B0604020202020204" pitchFamily="34" charset="0"/>
              </a:rPr>
              <a:t>int</a:t>
            </a:r>
            <a:r>
              <a:rPr lang="en-US" altLang="en-US" sz="1700" b="1" dirty="0">
                <a:latin typeface="Arial" panose="020B0604020202020204" pitchFamily="34" charset="0"/>
              </a:rPr>
              <a:t> </a:t>
            </a:r>
            <a:r>
              <a:rPr lang="en-US" altLang="en-US" sz="1700" b="1" dirty="0" err="1">
                <a:latin typeface="Arial" panose="020B0604020202020204" pitchFamily="34" charset="0"/>
              </a:rPr>
              <a:t>i</a:t>
            </a:r>
            <a:r>
              <a:rPr lang="en-US" altLang="en-US" sz="1700" b="1" dirty="0">
                <a:latin typeface="Arial" panose="020B0604020202020204" pitchFamily="34" charset="0"/>
              </a:rPr>
              <a:t> = 1; </a:t>
            </a:r>
            <a:r>
              <a:rPr lang="en-US" altLang="en-US" sz="1700" b="1" dirty="0" err="1">
                <a:latin typeface="Arial" panose="020B0604020202020204" pitchFamily="34" charset="0"/>
              </a:rPr>
              <a:t>i</a:t>
            </a:r>
            <a:r>
              <a:rPr lang="en-US" altLang="en-US" sz="1700" b="1" dirty="0">
                <a:latin typeface="Arial" panose="020B0604020202020204" pitchFamily="34" charset="0"/>
              </a:rPr>
              <a:t> &lt;= 10; </a:t>
            </a:r>
            <a:r>
              <a:rPr lang="en-US" altLang="en-US" sz="1700" b="1" dirty="0" err="1">
                <a:latin typeface="Arial" panose="020B0604020202020204" pitchFamily="34" charset="0"/>
              </a:rPr>
              <a:t>i</a:t>
            </a:r>
            <a:r>
              <a:rPr lang="en-US" altLang="en-US" sz="1700" b="1" dirty="0">
                <a:latin typeface="Arial" panose="020B0604020202020204" pitchFamily="34" charset="0"/>
              </a:rPr>
              <a:t>++)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     if (</a:t>
            </a:r>
            <a:r>
              <a:rPr lang="en-US" altLang="en-US" sz="1700" b="1" dirty="0" err="1">
                <a:latin typeface="Arial" panose="020B0604020202020204" pitchFamily="34" charset="0"/>
              </a:rPr>
              <a:t>i</a:t>
            </a:r>
            <a:r>
              <a:rPr lang="en-US" altLang="en-US" sz="1700" b="1" dirty="0">
                <a:latin typeface="Arial" panose="020B0604020202020204" pitchFamily="34" charset="0"/>
              </a:rPr>
              <a:t> % 3 == 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    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          </a:t>
            </a:r>
            <a:r>
              <a:rPr lang="en-US" altLang="en-US" sz="1700" b="1" dirty="0">
                <a:solidFill>
                  <a:srgbClr val="0070C0"/>
                </a:solidFill>
                <a:latin typeface="Arial" panose="020B0604020202020204" pitchFamily="34" charset="0"/>
              </a:rPr>
              <a:t>break</a:t>
            </a:r>
            <a:r>
              <a:rPr lang="en-US" altLang="en-US" sz="1700" b="1" dirty="0">
                <a:latin typeface="Arial" panose="020B0604020202020204" pitchFamily="34" charset="0"/>
              </a:rPr>
              <a:t>;      </a:t>
            </a:r>
            <a:r>
              <a:rPr lang="en-US" altLang="en-US" sz="1700" b="1" dirty="0">
                <a:solidFill>
                  <a:srgbClr val="008000"/>
                </a:solidFill>
                <a:latin typeface="Arial" panose="020B0604020202020204" pitchFamily="34" charset="0"/>
              </a:rPr>
              <a:t>//exits the loop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700" b="1" dirty="0">
                <a:solidFill>
                  <a:srgbClr val="008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1700" b="1" dirty="0">
                <a:latin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     total  += </a:t>
            </a:r>
            <a:r>
              <a:rPr lang="en-US" altLang="en-US" sz="1700" b="1" dirty="0" err="1">
                <a:latin typeface="Arial" panose="020B0604020202020204" pitchFamily="34" charset="0"/>
              </a:rPr>
              <a:t>i</a:t>
            </a:r>
            <a:r>
              <a:rPr lang="en-US" altLang="en-US" sz="1700" b="1" dirty="0">
                <a:latin typeface="Arial" panose="020B0604020202020204" pitchFamily="34" charset="0"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CA" sz="2000" dirty="0"/>
              <a:t>Loop repeats 3 times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000" dirty="0"/>
              <a:t>for </a:t>
            </a:r>
            <a:r>
              <a:rPr lang="en-CA" sz="2000" dirty="0" err="1"/>
              <a:t>i</a:t>
            </a:r>
            <a:r>
              <a:rPr lang="en-CA" sz="2000" dirty="0"/>
              <a:t> = =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000" dirty="0"/>
              <a:t>Total = 1, 2,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//not incremented when </a:t>
            </a:r>
            <a:r>
              <a:rPr lang="en-US" altLang="en-US" sz="2000" dirty="0" err="1">
                <a:latin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</a:rPr>
              <a:t> = 3</a:t>
            </a:r>
            <a:endParaRPr lang="en-CA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20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8797" y="1255690"/>
            <a:ext cx="4565203" cy="52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CA" sz="1800" b="1" kern="0" dirty="0">
                <a:solidFill>
                  <a:srgbClr val="0070C0"/>
                </a:solidFill>
              </a:rPr>
              <a:t>continue</a:t>
            </a:r>
            <a:r>
              <a:rPr lang="en-CA" sz="1800" kern="0" dirty="0"/>
              <a:t> stops execution of current iteration if a condition is met</a:t>
            </a:r>
          </a:p>
          <a:p>
            <a:pPr marL="0" indent="0">
              <a:buNone/>
            </a:pPr>
            <a:endParaRPr lang="en-CA" sz="1800" kern="0" dirty="0"/>
          </a:p>
          <a:p>
            <a:pPr marL="0" indent="0"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for (</a:t>
            </a:r>
            <a:r>
              <a:rPr lang="en-US" altLang="en-US" sz="1700" b="1" dirty="0" err="1">
                <a:latin typeface="Arial" panose="020B0604020202020204" pitchFamily="34" charset="0"/>
              </a:rPr>
              <a:t>int</a:t>
            </a:r>
            <a:r>
              <a:rPr lang="en-US" altLang="en-US" sz="1700" b="1" dirty="0">
                <a:latin typeface="Arial" panose="020B0604020202020204" pitchFamily="34" charset="0"/>
              </a:rPr>
              <a:t> </a:t>
            </a:r>
            <a:r>
              <a:rPr lang="en-US" altLang="en-US" sz="1700" b="1" dirty="0" err="1">
                <a:latin typeface="Arial" panose="020B0604020202020204" pitchFamily="34" charset="0"/>
              </a:rPr>
              <a:t>i</a:t>
            </a:r>
            <a:r>
              <a:rPr lang="en-US" altLang="en-US" sz="1700" b="1" dirty="0">
                <a:latin typeface="Arial" panose="020B0604020202020204" pitchFamily="34" charset="0"/>
              </a:rPr>
              <a:t> = 1; </a:t>
            </a:r>
            <a:r>
              <a:rPr lang="en-US" altLang="en-US" sz="1700" b="1" dirty="0" err="1">
                <a:latin typeface="Arial" panose="020B0604020202020204" pitchFamily="34" charset="0"/>
              </a:rPr>
              <a:t>i</a:t>
            </a:r>
            <a:r>
              <a:rPr lang="en-US" altLang="en-US" sz="1700" b="1" dirty="0">
                <a:latin typeface="Arial" panose="020B0604020202020204" pitchFamily="34" charset="0"/>
              </a:rPr>
              <a:t> &lt;= 10; </a:t>
            </a:r>
            <a:r>
              <a:rPr lang="en-US" altLang="en-US" sz="1700" b="1" dirty="0" err="1">
                <a:latin typeface="Arial" panose="020B0604020202020204" pitchFamily="34" charset="0"/>
              </a:rPr>
              <a:t>i</a:t>
            </a:r>
            <a:r>
              <a:rPr lang="en-US" altLang="en-US" sz="1700" b="1" dirty="0">
                <a:latin typeface="Arial" panose="020B0604020202020204" pitchFamily="34" charset="0"/>
              </a:rPr>
              <a:t>++)</a:t>
            </a:r>
          </a:p>
          <a:p>
            <a:pPr marL="0" indent="0"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     if (</a:t>
            </a:r>
            <a:r>
              <a:rPr lang="en-US" altLang="en-US" sz="1700" b="1" dirty="0" err="1">
                <a:latin typeface="Arial" panose="020B0604020202020204" pitchFamily="34" charset="0"/>
              </a:rPr>
              <a:t>i</a:t>
            </a:r>
            <a:r>
              <a:rPr lang="en-US" altLang="en-US" sz="1700" b="1" dirty="0">
                <a:latin typeface="Arial" panose="020B0604020202020204" pitchFamily="34" charset="0"/>
              </a:rPr>
              <a:t> % 3 == 0)</a:t>
            </a:r>
            <a:br>
              <a:rPr lang="en-US" altLang="en-US" sz="1700" b="1" dirty="0">
                <a:latin typeface="Arial" panose="020B0604020202020204" pitchFamily="34" charset="0"/>
              </a:rPr>
            </a:br>
            <a:r>
              <a:rPr lang="en-US" altLang="en-US" sz="1700" b="1" dirty="0">
                <a:latin typeface="Arial" panose="020B0604020202020204" pitchFamily="34" charset="0"/>
              </a:rPr>
              <a:t>     {</a:t>
            </a:r>
          </a:p>
          <a:p>
            <a:pPr marL="0" indent="0"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         </a:t>
            </a:r>
            <a:r>
              <a:rPr lang="en-US" altLang="en-US" sz="1700" b="1" dirty="0">
                <a:solidFill>
                  <a:srgbClr val="0070C0"/>
                </a:solidFill>
                <a:latin typeface="Arial" panose="020B0604020202020204" pitchFamily="34" charset="0"/>
              </a:rPr>
              <a:t>continue</a:t>
            </a:r>
            <a:r>
              <a:rPr lang="en-US" altLang="en-US" sz="1700" b="1" dirty="0">
                <a:latin typeface="Arial" panose="020B0604020202020204" pitchFamily="34" charset="0"/>
              </a:rPr>
              <a:t>;</a:t>
            </a:r>
            <a:r>
              <a:rPr lang="en-US" altLang="en-US" sz="17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700" b="1" dirty="0">
                <a:solidFill>
                  <a:srgbClr val="008000"/>
                </a:solidFill>
                <a:latin typeface="Arial" panose="020B0604020202020204" pitchFamily="34" charset="0"/>
              </a:rPr>
              <a:t>//total is not incremented</a:t>
            </a:r>
            <a:br>
              <a:rPr lang="en-US" altLang="en-US" sz="1700" b="1" dirty="0">
                <a:solidFill>
                  <a:srgbClr val="008000"/>
                </a:solidFill>
                <a:latin typeface="Arial" panose="020B0604020202020204" pitchFamily="34" charset="0"/>
              </a:rPr>
            </a:br>
            <a:r>
              <a:rPr lang="en-US" altLang="en-US" sz="1700" b="1" dirty="0">
                <a:solidFill>
                  <a:srgbClr val="008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1700" b="1" dirty="0">
                <a:latin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en-US" sz="1700" b="1" dirty="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1700" b="1" dirty="0">
                <a:latin typeface="Arial" panose="020B0604020202020204" pitchFamily="34" charset="0"/>
              </a:rPr>
              <a:t>total += </a:t>
            </a:r>
            <a:r>
              <a:rPr lang="en-US" altLang="en-US" sz="1700" b="1" dirty="0" err="1">
                <a:latin typeface="Arial" panose="020B0604020202020204" pitchFamily="34" charset="0"/>
              </a:rPr>
              <a:t>i</a:t>
            </a:r>
            <a:r>
              <a:rPr lang="en-US" altLang="en-US" sz="1700" b="1" dirty="0">
                <a:latin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en-US" sz="1700" b="1" dirty="0">
                <a:latin typeface="Arial" panose="020B0604020202020204" pitchFamily="34" charset="0"/>
              </a:rPr>
              <a:t>}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1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Loop repeats 10 times</a:t>
            </a: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for </a:t>
            </a:r>
            <a:r>
              <a:rPr lang="en-US" altLang="en-US" sz="2000" dirty="0" err="1">
                <a:latin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</a:rPr>
              <a:t> = 1, 2, 3, 4, 5, 6, 7, 8, 9, 10</a:t>
            </a: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Total = 37</a:t>
            </a:r>
          </a:p>
          <a:p>
            <a:pPr marL="0" indent="0"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//not incremented when </a:t>
            </a:r>
            <a:r>
              <a:rPr lang="en-US" altLang="en-US" sz="2000" dirty="0" err="1">
                <a:latin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</a:rPr>
              <a:t> = 3, 6, or 9</a:t>
            </a:r>
          </a:p>
        </p:txBody>
      </p:sp>
    </p:spTree>
    <p:extLst>
      <p:ext uri="{BB962C8B-B14F-4D97-AF65-F5344CB8AC3E}">
        <p14:creationId xmlns:p14="http://schemas.microsoft.com/office/powerpoint/2010/main" val="3550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200149"/>
          </a:xfrm>
        </p:spPr>
        <p:txBody>
          <a:bodyPr/>
          <a:lstStyle/>
          <a:p>
            <a:r>
              <a:rPr lang="en-CA" sz="3600" dirty="0"/>
              <a:t>Recall:</a:t>
            </a:r>
            <a:br>
              <a:rPr lang="en-CA" sz="3600" dirty="0"/>
            </a:br>
            <a:r>
              <a:rPr lang="en-CA" sz="3400" dirty="0"/>
              <a:t>An Array is a Collection of Variables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343852"/>
            <a:ext cx="8509000" cy="4885498"/>
          </a:xfrm>
        </p:spPr>
        <p:txBody>
          <a:bodyPr/>
          <a:lstStyle/>
          <a:p>
            <a:r>
              <a:rPr lang="en-CA" sz="2800" dirty="0"/>
              <a:t>An array is a data structure used for storage</a:t>
            </a:r>
          </a:p>
          <a:p>
            <a:pPr lvl="1"/>
            <a:r>
              <a:rPr lang="en-CA" sz="2400" dirty="0"/>
              <a:t>Stores data of the same type</a:t>
            </a:r>
          </a:p>
          <a:p>
            <a:pPr lvl="1"/>
            <a:r>
              <a:rPr lang="en-CA" sz="2400" dirty="0"/>
              <a:t>Is a collection of variables</a:t>
            </a:r>
          </a:p>
          <a:p>
            <a:r>
              <a:rPr lang="en-CA" sz="2800" dirty="0"/>
              <a:t>An array “looks like”, i.e. it’s conceptualized as:</a:t>
            </a:r>
          </a:p>
          <a:p>
            <a:endParaRPr lang="en-CA" sz="2800" dirty="0"/>
          </a:p>
          <a:p>
            <a:endParaRPr lang="en-CA" sz="2800" dirty="0"/>
          </a:p>
          <a:p>
            <a:r>
              <a:rPr lang="en-CA" sz="2400" dirty="0"/>
              <a:t>Each element stores data of the same type</a:t>
            </a:r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An element is accessed by its index</a:t>
            </a:r>
          </a:p>
          <a:p>
            <a:pPr marL="0" indent="0">
              <a:buNone/>
            </a:pPr>
            <a:endParaRPr lang="en-CA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35953"/>
              </p:ext>
            </p:extLst>
          </p:nvPr>
        </p:nvGraphicFramePr>
        <p:xfrm>
          <a:off x="2510367" y="337875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838201" y="3448047"/>
            <a:ext cx="1557866" cy="338554"/>
            <a:chOff x="423334" y="3705568"/>
            <a:chExt cx="1557866" cy="338554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1447800" y="3886200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23334" y="3705568"/>
              <a:ext cx="9101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indexes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0033" y="3800287"/>
            <a:ext cx="1706034" cy="338554"/>
            <a:chOff x="275166" y="4174123"/>
            <a:chExt cx="1706034" cy="338554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447800" y="4343400"/>
              <a:ext cx="533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75166" y="4174123"/>
              <a:ext cx="10583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elements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3735"/>
              </p:ext>
            </p:extLst>
          </p:nvPr>
        </p:nvGraphicFramePr>
        <p:xfrm>
          <a:off x="2398213" y="4728617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4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114559"/>
            <a:ext cx="8991600" cy="1200149"/>
          </a:xfrm>
        </p:spPr>
        <p:txBody>
          <a:bodyPr/>
          <a:lstStyle/>
          <a:p>
            <a:r>
              <a:rPr lang="en-CA" sz="3600" dirty="0"/>
              <a:t>Recall:</a:t>
            </a:r>
            <a:br>
              <a:rPr lang="en-CA" sz="3600" dirty="0"/>
            </a:br>
            <a:r>
              <a:rPr lang="en-CA" sz="3600" dirty="0"/>
              <a:t>Arrays are Objects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1543564"/>
            <a:ext cx="8980868" cy="4294948"/>
          </a:xfrm>
        </p:spPr>
        <p:txBody>
          <a:bodyPr/>
          <a:lstStyle/>
          <a:p>
            <a:r>
              <a:rPr lang="en-CA" sz="2800" dirty="0"/>
              <a:t>An array is declared; then instantiated (or initialized)</a:t>
            </a:r>
          </a:p>
          <a:p>
            <a:r>
              <a:rPr lang="en-CA" sz="2800" dirty="0"/>
              <a:t>Declaring an array:</a:t>
            </a:r>
          </a:p>
          <a:p>
            <a:pPr marL="1314450" lvl="3" indent="0">
              <a:buNone/>
            </a:pP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[] numbers;</a:t>
            </a:r>
          </a:p>
          <a:p>
            <a:pPr marL="1314450" lvl="3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[] letters;</a:t>
            </a:r>
          </a:p>
          <a:p>
            <a:pPr marL="1314450" lvl="3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[] words;</a:t>
            </a:r>
            <a:endParaRPr lang="en-CA" sz="2800" dirty="0"/>
          </a:p>
          <a:p>
            <a:r>
              <a:rPr lang="en-CA" sz="2800" dirty="0"/>
              <a:t>Instantiating (or initializing) an array:</a:t>
            </a:r>
          </a:p>
          <a:p>
            <a:pPr marL="1314450" lvl="3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new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[6];</a:t>
            </a:r>
          </a:p>
          <a:p>
            <a:pPr marL="1314450" lvl="3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new char [6];</a:t>
            </a:r>
          </a:p>
          <a:p>
            <a:pPr marL="1314450" lvl="3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new String [6];</a:t>
            </a:r>
          </a:p>
          <a:p>
            <a:pPr marL="0" indent="0">
              <a:buNone/>
            </a:pPr>
            <a:endParaRPr lang="en-CA" sz="2800" dirty="0"/>
          </a:p>
          <a:p>
            <a:endParaRPr lang="en-CA" sz="2400" dirty="0"/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5257800" y="2286000"/>
            <a:ext cx="3657600" cy="12618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</a:t>
            </a:r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an array index operator and</a:t>
            </a:r>
          </a:p>
          <a:p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indicates that an </a:t>
            </a:r>
            <a:r>
              <a:rPr lang="en-CA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array will be referenced by the reference variable “numbers”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49444" y="4199900"/>
            <a:ext cx="2438400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new </a:t>
            </a:r>
            <a:r>
              <a:rPr lang="en-CA" sz="2000" dirty="0">
                <a:latin typeface="+mn-lt"/>
                <a:ea typeface="Tahoma" panose="020B0604030504040204" pitchFamily="34" charset="0"/>
                <a:cs typeface="Courier New" panose="02070309020205020404" pitchFamily="49" charset="0"/>
              </a:rPr>
              <a:t>allocates memory to store 6 </a:t>
            </a:r>
            <a:r>
              <a:rPr lang="en-CA" sz="2000" dirty="0" err="1">
                <a:latin typeface="+mn-lt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CA" sz="2000" dirty="0">
                <a:latin typeface="+mn-lt"/>
                <a:ea typeface="Tahoma" panose="020B0604030504040204" pitchFamily="34" charset="0"/>
                <a:cs typeface="Courier New" panose="02070309020205020404" pitchFamily="49" charset="0"/>
              </a:rPr>
              <a:t> elements</a:t>
            </a:r>
            <a:endParaRPr lang="en-CA" sz="18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>
            <a:off x="2621924" y="2438400"/>
            <a:ext cx="25908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3932886" y="4290320"/>
            <a:ext cx="2616558" cy="262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8592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" y="92698"/>
            <a:ext cx="8991600" cy="1200149"/>
          </a:xfrm>
        </p:spPr>
        <p:txBody>
          <a:bodyPr/>
          <a:lstStyle/>
          <a:p>
            <a:r>
              <a:rPr lang="en-CA" sz="3600" dirty="0"/>
              <a:t>Recall:</a:t>
            </a:r>
            <a:br>
              <a:rPr lang="en-CA" sz="3600" dirty="0"/>
            </a:br>
            <a:r>
              <a:rPr lang="en-CA" sz="3600" dirty="0"/>
              <a:t>Instantiated Arrays are Initialized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78689"/>
              </p:ext>
            </p:extLst>
          </p:nvPr>
        </p:nvGraphicFramePr>
        <p:xfrm>
          <a:off x="2357431" y="21955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56357"/>
              </p:ext>
            </p:extLst>
          </p:nvPr>
        </p:nvGraphicFramePr>
        <p:xfrm>
          <a:off x="2362200" y="3810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‘u000’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‘u000’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‘u000’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‘u000’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‘u000’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‘u000’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84603" y="2253567"/>
            <a:ext cx="1943100" cy="641521"/>
            <a:chOff x="384603" y="2253567"/>
            <a:chExt cx="1943100" cy="641521"/>
          </a:xfrm>
        </p:grpSpPr>
        <p:sp>
          <p:nvSpPr>
            <p:cNvPr id="3" name="TextBox 2"/>
            <p:cNvSpPr txBox="1"/>
            <p:nvPr/>
          </p:nvSpPr>
          <p:spPr>
            <a:xfrm>
              <a:off x="384603" y="2633478"/>
              <a:ext cx="1371600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[I@55f96302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8556" y="225356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numbers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1756203" y="2800825"/>
              <a:ext cx="571500" cy="54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95489" y="3801095"/>
            <a:ext cx="1950191" cy="642524"/>
            <a:chOff x="419100" y="1629724"/>
            <a:chExt cx="1950191" cy="642524"/>
          </a:xfrm>
        </p:grpSpPr>
        <p:sp>
          <p:nvSpPr>
            <p:cNvPr id="22" name="TextBox 21"/>
            <p:cNvSpPr txBox="1"/>
            <p:nvPr/>
          </p:nvSpPr>
          <p:spPr>
            <a:xfrm>
              <a:off x="419100" y="2010638"/>
              <a:ext cx="1371600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[I@55f96302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3400" y="162972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letters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1797791" y="2135991"/>
              <a:ext cx="571500" cy="54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449956" y="5172292"/>
            <a:ext cx="1943100" cy="642524"/>
            <a:chOff x="419100" y="1629724"/>
            <a:chExt cx="1943100" cy="642524"/>
          </a:xfrm>
        </p:grpSpPr>
        <p:sp>
          <p:nvSpPr>
            <p:cNvPr id="26" name="TextBox 25"/>
            <p:cNvSpPr txBox="1"/>
            <p:nvPr/>
          </p:nvSpPr>
          <p:spPr>
            <a:xfrm>
              <a:off x="419100" y="2010638"/>
              <a:ext cx="1371600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[I@55f96302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400" y="162972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words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1790700" y="2137968"/>
              <a:ext cx="571500" cy="54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92117"/>
              </p:ext>
            </p:extLst>
          </p:nvPr>
        </p:nvGraphicFramePr>
        <p:xfrm>
          <a:off x="2416667" y="519544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95489" y="1676608"/>
            <a:ext cx="8057942" cy="531084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 err="1">
                <a:solidFill>
                  <a:srgbClr val="00CCFF"/>
                </a:solidFill>
              </a:rPr>
              <a:t>int</a:t>
            </a:r>
            <a:r>
              <a:rPr lang="en-CA" sz="2400" b="1" dirty="0">
                <a:solidFill>
                  <a:srgbClr val="00CCFF"/>
                </a:solidFill>
              </a:rPr>
              <a:t> [] numbers = new </a:t>
            </a:r>
            <a:r>
              <a:rPr lang="en-CA" sz="2400" b="1" dirty="0" err="1">
                <a:solidFill>
                  <a:srgbClr val="00CCFF"/>
                </a:solidFill>
              </a:rPr>
              <a:t>int</a:t>
            </a:r>
            <a:r>
              <a:rPr lang="en-CA" sz="2400" b="1" dirty="0">
                <a:solidFill>
                  <a:srgbClr val="00CCFF"/>
                </a:solidFill>
              </a:rPr>
              <a:t> [6];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49956" y="3246955"/>
            <a:ext cx="8057942" cy="53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CA" sz="2400" b="1" kern="0" dirty="0">
                <a:solidFill>
                  <a:srgbClr val="00CCFF"/>
                </a:solidFill>
              </a:rPr>
              <a:t>char [] letters = new char [6];</a:t>
            </a:r>
          </a:p>
          <a:p>
            <a:pPr marL="0" indent="0">
              <a:buFontTx/>
              <a:buNone/>
            </a:pPr>
            <a:endParaRPr lang="en-CA" sz="2800" kern="0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509789" y="4758962"/>
            <a:ext cx="8057942" cy="53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o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CA" sz="2400" b="1" kern="0" dirty="0">
                <a:solidFill>
                  <a:srgbClr val="00CCFF"/>
                </a:solidFill>
              </a:rPr>
              <a:t>String [] words = new String [6];</a:t>
            </a:r>
          </a:p>
          <a:p>
            <a:pPr marL="0" indent="0">
              <a:buFontTx/>
              <a:buNone/>
            </a:pPr>
            <a:endParaRPr lang="en-CA" sz="2800" kern="0" dirty="0"/>
          </a:p>
        </p:txBody>
      </p:sp>
    </p:spTree>
    <p:extLst>
      <p:ext uri="{BB962C8B-B14F-4D97-AF65-F5344CB8AC3E}">
        <p14:creationId xmlns:p14="http://schemas.microsoft.com/office/powerpoint/2010/main" val="12105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1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70" y="0"/>
            <a:ext cx="8305800" cy="1295400"/>
          </a:xfrm>
        </p:spPr>
        <p:txBody>
          <a:bodyPr/>
          <a:lstStyle/>
          <a:p>
            <a:r>
              <a:rPr lang="en-CA" dirty="0"/>
              <a:t>Recall:</a:t>
            </a:r>
            <a:br>
              <a:rPr lang="en-CA" dirty="0"/>
            </a:br>
            <a:r>
              <a:rPr lang="en-CA" dirty="0"/>
              <a:t>Accessing Array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770" y="2286000"/>
            <a:ext cx="8178800" cy="3810000"/>
          </a:xfrm>
        </p:spPr>
        <p:txBody>
          <a:bodyPr/>
          <a:lstStyle/>
          <a:p>
            <a:r>
              <a:rPr lang="en-CA" sz="2400" dirty="0"/>
              <a:t>To access all elements in sequence, a loop control variable can be substituted for the index: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0; x &lt;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x++)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257300" lvl="3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(numbers[x]);</a:t>
            </a:r>
          </a:p>
          <a:p>
            <a:pPr marL="1257300" lvl="3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[x];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CA" sz="2400" dirty="0"/>
              <a:t>“</a:t>
            </a:r>
            <a:r>
              <a:rPr lang="en-CA" sz="2400" b="1" dirty="0"/>
              <a:t>length</a:t>
            </a:r>
            <a:r>
              <a:rPr lang="en-CA" sz="2400" dirty="0"/>
              <a:t>” stores the array object’s size, i.e., the number of elements the array has</a:t>
            </a:r>
          </a:p>
          <a:p>
            <a:r>
              <a:rPr lang="en-CA" sz="2400" dirty="0"/>
              <a:t>An array’s size is fixed and cannot be changed</a:t>
            </a:r>
            <a:endParaRPr lang="en-CA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12139"/>
              </p:ext>
            </p:extLst>
          </p:nvPr>
        </p:nvGraphicFramePr>
        <p:xfrm>
          <a:off x="1143000" y="1295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0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41" y="251943"/>
            <a:ext cx="8305800" cy="1295400"/>
          </a:xfrm>
        </p:spPr>
        <p:txBody>
          <a:bodyPr/>
          <a:lstStyle/>
          <a:p>
            <a:r>
              <a:rPr lang="en-CA" dirty="0"/>
              <a:t>Recall:</a:t>
            </a:r>
            <a:br>
              <a:rPr lang="en-CA" dirty="0"/>
            </a:br>
            <a:r>
              <a:rPr lang="en-CA" sz="3200" dirty="0"/>
              <a:t>Shortcut Way to Populate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883" y="1828800"/>
            <a:ext cx="7993117" cy="3810000"/>
          </a:xfrm>
        </p:spPr>
        <p:txBody>
          <a:bodyPr/>
          <a:lstStyle/>
          <a:p>
            <a:r>
              <a:rPr lang="en-CA" sz="2800" dirty="0"/>
              <a:t>Like regular variables, Java allows you to initialize an array’s elements with values</a:t>
            </a:r>
          </a:p>
          <a:p>
            <a:pPr marL="0" indent="0">
              <a:buNone/>
            </a:pPr>
            <a:r>
              <a:rPr lang="en-CA" sz="2400" dirty="0"/>
              <a:t>	</a:t>
            </a:r>
            <a:r>
              <a:rPr lang="en-CA" sz="2800" dirty="0" err="1"/>
              <a:t>int</a:t>
            </a:r>
            <a:r>
              <a:rPr lang="en-CA" sz="2800" dirty="0"/>
              <a:t> [] days = {31, 30, 29, 28};</a:t>
            </a:r>
          </a:p>
          <a:p>
            <a:pPr marL="0" indent="0">
              <a:buNone/>
            </a:pPr>
            <a:endParaRPr lang="en-CA" sz="1600" dirty="0"/>
          </a:p>
          <a:p>
            <a:endParaRPr lang="en-CA" sz="1600" dirty="0"/>
          </a:p>
          <a:p>
            <a:r>
              <a:rPr lang="en-CA" sz="2800" dirty="0"/>
              <a:t>Similar to the shortcut way to populate a String object</a:t>
            </a:r>
          </a:p>
          <a:p>
            <a:pPr marL="0" indent="0">
              <a:buNone/>
            </a:pPr>
            <a:r>
              <a:rPr lang="en-CA" sz="2800" dirty="0"/>
              <a:t>	String name = “</a:t>
            </a:r>
            <a:r>
              <a:rPr lang="en-CA" sz="2800" dirty="0" err="1"/>
              <a:t>Fanshawe</a:t>
            </a:r>
            <a:r>
              <a:rPr lang="en-CA" sz="2800" dirty="0"/>
              <a:t>”;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65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05" y="285750"/>
            <a:ext cx="8737600" cy="1143000"/>
          </a:xfrm>
        </p:spPr>
        <p:txBody>
          <a:bodyPr/>
          <a:lstStyle/>
          <a:p>
            <a:r>
              <a:rPr lang="en-CA" dirty="0"/>
              <a:t>About </a:t>
            </a:r>
            <a:r>
              <a:rPr lang="en-CA" dirty="0" err="1"/>
              <a:t>Math.random</a:t>
            </a:r>
            <a:r>
              <a:rPr lang="en-CA" dirty="0"/>
              <a:t>()</a:t>
            </a:r>
            <a:br>
              <a:rPr lang="en-CA" dirty="0"/>
            </a:br>
            <a:r>
              <a:rPr lang="en-CA" sz="2400" dirty="0"/>
              <a:t>used to generate random numbers within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05" y="1733550"/>
            <a:ext cx="8509000" cy="4495800"/>
          </a:xfrm>
        </p:spPr>
        <p:txBody>
          <a:bodyPr/>
          <a:lstStyle/>
          <a:p>
            <a:r>
              <a:rPr lang="en-CA" sz="2000" dirty="0"/>
              <a:t>To generate </a:t>
            </a:r>
            <a:r>
              <a:rPr lang="en-CA" sz="2000" dirty="0" err="1"/>
              <a:t>int</a:t>
            </a:r>
            <a:r>
              <a:rPr lang="en-CA" sz="2000" dirty="0"/>
              <a:t> values when </a:t>
            </a:r>
            <a:r>
              <a:rPr lang="en-CA" sz="2000" b="1" dirty="0">
                <a:solidFill>
                  <a:srgbClr val="0070C0"/>
                </a:solidFill>
              </a:rPr>
              <a:t>low value = 0 </a:t>
            </a:r>
          </a:p>
          <a:p>
            <a:pPr marL="0" indent="0">
              <a:buNone/>
            </a:pPr>
            <a:r>
              <a:rPr lang="en-CA" sz="2000" dirty="0"/>
              <a:t>	i.e. between 0 and 10</a:t>
            </a:r>
          </a:p>
          <a:p>
            <a:pPr marL="0" indent="0">
              <a:buNone/>
            </a:pPr>
            <a:r>
              <a:rPr lang="en-CA" sz="2000" dirty="0"/>
              <a:t>    </a:t>
            </a:r>
            <a:r>
              <a:rPr lang="en-CA" sz="2200" dirty="0" err="1"/>
              <a:t>int</a:t>
            </a:r>
            <a:r>
              <a:rPr lang="en-CA" sz="2200" dirty="0"/>
              <a:t> x = (</a:t>
            </a:r>
            <a:r>
              <a:rPr lang="en-CA" sz="2200" dirty="0" err="1"/>
              <a:t>int</a:t>
            </a:r>
            <a:r>
              <a:rPr lang="en-CA" sz="2200" dirty="0"/>
              <a:t>)(</a:t>
            </a:r>
            <a:r>
              <a:rPr lang="en-CA" sz="2200" dirty="0" err="1"/>
              <a:t>Math.random</a:t>
            </a:r>
            <a:r>
              <a:rPr lang="en-CA" sz="2200" dirty="0"/>
              <a:t>() * 11);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To generate </a:t>
            </a:r>
            <a:r>
              <a:rPr lang="en-CA" sz="2000" dirty="0" err="1"/>
              <a:t>int</a:t>
            </a:r>
            <a:r>
              <a:rPr lang="en-CA" sz="2000" dirty="0"/>
              <a:t> values when </a:t>
            </a:r>
            <a:r>
              <a:rPr lang="en-CA" sz="2000" b="1" dirty="0">
                <a:solidFill>
                  <a:srgbClr val="0070C0"/>
                </a:solidFill>
              </a:rPr>
              <a:t>low value = 1 </a:t>
            </a:r>
          </a:p>
          <a:p>
            <a:pPr marL="0" indent="0">
              <a:buNone/>
            </a:pPr>
            <a:r>
              <a:rPr lang="en-CA" sz="2000" dirty="0"/>
              <a:t>	i.e. between 1 and 10</a:t>
            </a:r>
          </a:p>
          <a:p>
            <a:pPr marL="0" indent="0">
              <a:buNone/>
            </a:pPr>
            <a:r>
              <a:rPr lang="en-CA" sz="2000" dirty="0"/>
              <a:t>    </a:t>
            </a:r>
            <a:r>
              <a:rPr lang="en-CA" sz="2200" dirty="0" err="1"/>
              <a:t>int</a:t>
            </a:r>
            <a:r>
              <a:rPr lang="en-CA" sz="2200" dirty="0"/>
              <a:t> x = (</a:t>
            </a:r>
            <a:r>
              <a:rPr lang="en-CA" sz="2200" dirty="0" err="1"/>
              <a:t>int</a:t>
            </a:r>
            <a:r>
              <a:rPr lang="en-CA" sz="2200" dirty="0"/>
              <a:t>)(</a:t>
            </a:r>
            <a:r>
              <a:rPr lang="en-CA" sz="2200" dirty="0" err="1"/>
              <a:t>Math.random</a:t>
            </a:r>
            <a:r>
              <a:rPr lang="en-CA" sz="2200" dirty="0"/>
              <a:t>() * 10 + 1);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To generate </a:t>
            </a:r>
            <a:r>
              <a:rPr lang="en-CA" sz="2000" dirty="0" err="1"/>
              <a:t>int</a:t>
            </a:r>
            <a:r>
              <a:rPr lang="en-CA" sz="2000" dirty="0"/>
              <a:t> values when </a:t>
            </a:r>
            <a:r>
              <a:rPr lang="en-CA" sz="2000" b="1" dirty="0">
                <a:solidFill>
                  <a:srgbClr val="0070C0"/>
                </a:solidFill>
              </a:rPr>
              <a:t>low value is &gt; 1</a:t>
            </a:r>
          </a:p>
          <a:p>
            <a:pPr marL="0" indent="0">
              <a:buNone/>
            </a:pPr>
            <a:r>
              <a:rPr lang="en-CA" sz="2000" dirty="0"/>
              <a:t>	i.e. between 5 and 10</a:t>
            </a:r>
          </a:p>
          <a:p>
            <a:pPr marL="0" indent="0">
              <a:buNone/>
            </a:pPr>
            <a:r>
              <a:rPr lang="en-CA" sz="2200" dirty="0"/>
              <a:t>    </a:t>
            </a:r>
            <a:r>
              <a:rPr lang="en-CA" sz="2200" dirty="0" err="1"/>
              <a:t>int</a:t>
            </a:r>
            <a:r>
              <a:rPr lang="en-CA" sz="2200" dirty="0"/>
              <a:t> x = (</a:t>
            </a:r>
            <a:r>
              <a:rPr lang="en-CA" sz="2200" dirty="0" err="1"/>
              <a:t>int</a:t>
            </a:r>
            <a:r>
              <a:rPr lang="en-CA" sz="2200" dirty="0"/>
              <a:t>)(</a:t>
            </a:r>
            <a:r>
              <a:rPr lang="en-CA" sz="2200" dirty="0" err="1"/>
              <a:t>Math.random</a:t>
            </a:r>
            <a:r>
              <a:rPr lang="en-CA" sz="2200" dirty="0"/>
              <a:t>() * (10 – 5 + 1) + 5</a:t>
            </a:r>
            <a:r>
              <a:rPr lang="en-CA" sz="2000" dirty="0"/>
              <a:t>);</a:t>
            </a:r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Coding: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7" y="1676400"/>
            <a:ext cx="8178800" cy="2438400"/>
          </a:xfrm>
        </p:spPr>
        <p:txBody>
          <a:bodyPr/>
          <a:lstStyle/>
          <a:p>
            <a:r>
              <a:rPr lang="en-CA" dirty="0"/>
              <a:t>Arrays Programs (handout posted on FOL)</a:t>
            </a:r>
          </a:p>
          <a:p>
            <a:pPr lvl="1"/>
            <a:r>
              <a:rPr lang="en-CA" dirty="0" err="1"/>
              <a:t>ArraysPractice</a:t>
            </a:r>
            <a:endParaRPr lang="en-CA" dirty="0"/>
          </a:p>
          <a:p>
            <a:pPr lvl="1"/>
            <a:r>
              <a:rPr lang="en-CA" dirty="0"/>
              <a:t>WeirdBalloons.java</a:t>
            </a:r>
          </a:p>
          <a:p>
            <a:pPr lvl="1"/>
            <a:r>
              <a:rPr lang="en-CA" dirty="0"/>
              <a:t>Coder.java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40594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23709</TotalTime>
  <Words>611</Words>
  <Application>Microsoft Office PowerPoint</Application>
  <PresentationFormat>On-screen Show (4:3)</PresentationFormat>
  <Paragraphs>181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Courier New</vt:lpstr>
      <vt:lpstr>Tahoma</vt:lpstr>
      <vt:lpstr>Times New Roman</vt:lpstr>
      <vt:lpstr>Wingdings</vt:lpstr>
      <vt:lpstr>Contemporary Portrait</vt:lpstr>
      <vt:lpstr>Welcome to Programming Fundamentals INFO-1150</vt:lpstr>
      <vt:lpstr>Two Additional Key Words used to Control Loops</vt:lpstr>
      <vt:lpstr>Recall: An Array is a Collection of Variables</vt:lpstr>
      <vt:lpstr>Recall: Arrays are Objects</vt:lpstr>
      <vt:lpstr>Recall: Instantiated Arrays are Initialized</vt:lpstr>
      <vt:lpstr>Recall: Accessing Array Elements</vt:lpstr>
      <vt:lpstr>Recall: Shortcut Way to Populate an Array</vt:lpstr>
      <vt:lpstr>About Math.random() used to generate random numbers within a range</vt:lpstr>
      <vt:lpstr>Practice Coding: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INFO1136</dc:title>
  <dc:creator>William J. Pulling</dc:creator>
  <cp:lastModifiedBy>Janice Manning</cp:lastModifiedBy>
  <cp:revision>1036</cp:revision>
  <cp:lastPrinted>2014-10-31T16:14:13Z</cp:lastPrinted>
  <dcterms:created xsi:type="dcterms:W3CDTF">1999-03-21T21:27:22Z</dcterms:created>
  <dcterms:modified xsi:type="dcterms:W3CDTF">2019-07-25T14:16:34Z</dcterms:modified>
</cp:coreProperties>
</file>