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331" r:id="rId2"/>
    <p:sldId id="511" r:id="rId3"/>
    <p:sldId id="544" r:id="rId4"/>
    <p:sldId id="545" r:id="rId5"/>
    <p:sldId id="547" r:id="rId6"/>
    <p:sldId id="548" r:id="rId7"/>
    <p:sldId id="549" r:id="rId8"/>
    <p:sldId id="551" r:id="rId9"/>
    <p:sldId id="550" r:id="rId10"/>
    <p:sldId id="552" r:id="rId11"/>
    <p:sldId id="530" r:id="rId12"/>
    <p:sldId id="543" r:id="rId13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FF"/>
    <a:srgbClr val="9F2172"/>
    <a:srgbClr val="E874DA"/>
    <a:srgbClr val="406668"/>
    <a:srgbClr val="99FF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434" autoAdjust="0"/>
  </p:normalViewPr>
  <p:slideViewPr>
    <p:cSldViewPr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186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186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186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186" eaLnBrk="0" hangingPunct="0">
              <a:defRPr sz="1200"/>
            </a:lvl1pPr>
          </a:lstStyle>
          <a:p>
            <a:pPr>
              <a:defRPr/>
            </a:pPr>
            <a:fld id="{9AE47F66-C282-46DB-882E-06F641A862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8422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186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186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6"/>
            <a:ext cx="50292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186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186" eaLnBrk="0" hangingPunct="0">
              <a:defRPr sz="1200"/>
            </a:lvl1pPr>
          </a:lstStyle>
          <a:p>
            <a:pPr>
              <a:defRPr/>
            </a:pPr>
            <a:fld id="{F46872C3-92A8-4571-8F83-F36A48CA6C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297363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08025" indent="-271463"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090613" indent="-217488"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527175" indent="-217488"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1963738" indent="-217488" defTabSz="922338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420938" indent="-217488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878138" indent="-217488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335338" indent="-217488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792538" indent="-217488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45BDF6C-5FB3-49F3-BDE7-69752F883196}" type="slidenum">
              <a:rPr lang="en-US" altLang="en-US" sz="1100" smtClean="0"/>
              <a:pPr/>
              <a:t>1</a:t>
            </a:fld>
            <a:endParaRPr lang="en-US" altLang="en-US" sz="11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2503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1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22606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/>
              <a:t>©2014 Fanshawe College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6600" y="6229350"/>
            <a:ext cx="28956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3F7797CA-2477-43E9-8C5A-07ECE3D64A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27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©2014 Fanshawe College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5170B-2982-4379-A42C-4361CEB4D6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168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©2014 Fanshawe College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74842-D65D-4714-B8D4-B1C0515055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32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©2014 Fanshawe College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A99A3-8A11-425D-B1EF-088EDECCA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2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©2014 Fanshawe College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592B9-426B-49C2-8927-84D35A3DF5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6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©2014 Fanshawe College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EBD58-11A2-4290-B740-508C9D127D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53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©2014 Fanshawe College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A1E94-D6C1-4F7D-A4BE-24CD397D59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63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©2014 Fanshawe College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3EBD8-75AC-4E6A-8DDC-E8127F4B10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61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©2014 Fanshawe College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B1F54-06EB-42B4-B2CB-76E2F51A7D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75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©2014 Fanshawe College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B474F-A3D1-4C28-8F5F-95FF361D00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173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©2014 Fanshawe College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205B7-3568-4657-9CC9-B5EFACBFFD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238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©2014 Fanshawe College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5D5388E-0EBC-4C70-A984-6948FFB0A7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5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o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q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28600"/>
            <a:ext cx="8391525" cy="1752600"/>
          </a:xfrm>
        </p:spPr>
        <p:txBody>
          <a:bodyPr lIns="90488" tIns="44450" rIns="90488" bIns="44450" anchor="ctr"/>
          <a:lstStyle/>
          <a:p>
            <a:r>
              <a:rPr lang="en-CA" alt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Welcome to</a:t>
            </a:r>
            <a:br>
              <a:rPr lang="en-CA" altLang="en-US" sz="32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altLang="en-US" dirty="0">
                <a:cs typeface="Arial" panose="020B0604020202020204" pitchFamily="34" charset="0"/>
              </a:rPr>
              <a:t>Programming Fundamentals</a:t>
            </a:r>
            <a:br>
              <a:rPr lang="en-CA" altLang="en-US" sz="4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alt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INFO-1150</a:t>
            </a:r>
            <a:endParaRPr lang="en-US" altLang="en-US" sz="32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676400" y="4724400"/>
            <a:ext cx="7162800" cy="1600200"/>
          </a:xfrm>
        </p:spPr>
        <p:txBody>
          <a:bodyPr/>
          <a:lstStyle/>
          <a:p>
            <a:pPr algn="r"/>
            <a:r>
              <a:rPr lang="en-CA" altLang="en-US" sz="2800" dirty="0"/>
              <a:t>Week 11</a:t>
            </a:r>
          </a:p>
          <a:p>
            <a:pPr algn="r"/>
            <a:r>
              <a:rPr lang="en-CA" altLang="en-US" sz="2800" dirty="0"/>
              <a:t>Wednesday, November 12, 2014</a:t>
            </a:r>
          </a:p>
          <a:p>
            <a:pPr algn="r"/>
            <a:r>
              <a:rPr lang="en-CA" altLang="en-US" sz="2800" dirty="0"/>
              <a:t>Room R1021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10177"/>
            <a:ext cx="3733800" cy="229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627094"/>
            <a:ext cx="8178800" cy="4171950"/>
          </a:xfrm>
        </p:spPr>
        <p:txBody>
          <a:bodyPr/>
          <a:lstStyle/>
          <a:p>
            <a:r>
              <a:rPr lang="en-CA" dirty="0"/>
              <a:t>Two types of methods:</a:t>
            </a:r>
          </a:p>
          <a:p>
            <a:r>
              <a:rPr lang="en-CA" dirty="0"/>
              <a:t>Command Method</a:t>
            </a:r>
          </a:p>
          <a:p>
            <a:pPr lvl="1"/>
            <a:r>
              <a:rPr lang="en-CA" dirty="0"/>
              <a:t>Does a task but does not return a value</a:t>
            </a:r>
          </a:p>
          <a:p>
            <a:pPr marL="457200" lvl="1" indent="0">
              <a:buNone/>
            </a:pPr>
            <a:r>
              <a:rPr lang="en-CA" dirty="0"/>
              <a:t>	public static void </a:t>
            </a:r>
            <a:r>
              <a:rPr lang="en-CA" dirty="0" err="1"/>
              <a:t>printTitle</a:t>
            </a:r>
            <a:r>
              <a:rPr lang="en-CA" dirty="0"/>
              <a:t>() </a:t>
            </a:r>
          </a:p>
          <a:p>
            <a:r>
              <a:rPr lang="en-CA" dirty="0"/>
              <a:t>Query Method  </a:t>
            </a:r>
          </a:p>
          <a:p>
            <a:pPr lvl="1"/>
            <a:r>
              <a:rPr lang="en-CA" dirty="0"/>
              <a:t>Does a task and returns a value</a:t>
            </a:r>
          </a:p>
          <a:p>
            <a:pPr marL="457200" lvl="1" indent="0">
              <a:buNone/>
            </a:pPr>
            <a:r>
              <a:rPr lang="en-CA" dirty="0"/>
              <a:t>	public static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findAverage</a:t>
            </a:r>
            <a:r>
              <a:rPr lang="en-CA" dirty="0"/>
              <a:t> (</a:t>
            </a:r>
            <a:r>
              <a:rPr lang="en-CA" dirty="0" err="1"/>
              <a:t>int</a:t>
            </a:r>
            <a:r>
              <a:rPr lang="en-CA" dirty="0"/>
              <a:t> [] numbers)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©2014 Fanshawe College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A99A3-8A11-425D-B1EF-088EDECCAFD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1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 Coding: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377" y="1676400"/>
            <a:ext cx="8178800" cy="1905000"/>
          </a:xfrm>
        </p:spPr>
        <p:txBody>
          <a:bodyPr/>
          <a:lstStyle/>
          <a:p>
            <a:r>
              <a:rPr lang="en-CA" dirty="0"/>
              <a:t>NumberGuessGame.java</a:t>
            </a:r>
          </a:p>
          <a:p>
            <a:r>
              <a:rPr lang="en-CA" dirty="0"/>
              <a:t>NameBackwards.java</a:t>
            </a:r>
          </a:p>
          <a:p>
            <a:r>
              <a:rPr lang="en-CA" dirty="0"/>
              <a:t>Palindrome.java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©2014 Fanshawe College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INFO1150 Unit 1-2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A99A3-8A11-425D-B1EF-088EDECCAFD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405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005" y="285750"/>
            <a:ext cx="8737600" cy="1143000"/>
          </a:xfrm>
        </p:spPr>
        <p:txBody>
          <a:bodyPr/>
          <a:lstStyle/>
          <a:p>
            <a:r>
              <a:rPr lang="en-CA" dirty="0"/>
              <a:t>About </a:t>
            </a:r>
            <a:r>
              <a:rPr lang="en-CA" dirty="0" err="1"/>
              <a:t>Math.random</a:t>
            </a:r>
            <a:r>
              <a:rPr lang="en-CA" dirty="0"/>
              <a:t>()</a:t>
            </a:r>
            <a:br>
              <a:rPr lang="en-CA" dirty="0"/>
            </a:br>
            <a:r>
              <a:rPr lang="en-CA" sz="2400" dirty="0"/>
              <a:t>used to generate random numbers within a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305" y="1733550"/>
            <a:ext cx="8509000" cy="4495800"/>
          </a:xfrm>
        </p:spPr>
        <p:txBody>
          <a:bodyPr/>
          <a:lstStyle/>
          <a:p>
            <a:r>
              <a:rPr lang="en-CA" sz="2000" dirty="0"/>
              <a:t>To generate </a:t>
            </a:r>
            <a:r>
              <a:rPr lang="en-CA" sz="2000" dirty="0" err="1"/>
              <a:t>int</a:t>
            </a:r>
            <a:r>
              <a:rPr lang="en-CA" sz="2000" dirty="0"/>
              <a:t> values when </a:t>
            </a:r>
            <a:r>
              <a:rPr lang="en-CA" sz="2000" b="1" dirty="0">
                <a:solidFill>
                  <a:srgbClr val="0070C0"/>
                </a:solidFill>
              </a:rPr>
              <a:t>low value = 0 </a:t>
            </a:r>
          </a:p>
          <a:p>
            <a:pPr marL="0" indent="0">
              <a:buNone/>
            </a:pPr>
            <a:r>
              <a:rPr lang="en-CA" sz="2000" dirty="0"/>
              <a:t>	i.e. between 0 and 10</a:t>
            </a:r>
          </a:p>
          <a:p>
            <a:pPr marL="0" indent="0">
              <a:buNone/>
            </a:pPr>
            <a:r>
              <a:rPr lang="en-CA" sz="2000" dirty="0"/>
              <a:t>    </a:t>
            </a:r>
            <a:r>
              <a:rPr lang="en-CA" sz="2200" dirty="0" err="1"/>
              <a:t>int</a:t>
            </a:r>
            <a:r>
              <a:rPr lang="en-CA" sz="2200" dirty="0"/>
              <a:t> x = (</a:t>
            </a:r>
            <a:r>
              <a:rPr lang="en-CA" sz="2200" dirty="0" err="1"/>
              <a:t>int</a:t>
            </a:r>
            <a:r>
              <a:rPr lang="en-CA" sz="2200" dirty="0"/>
              <a:t>)(</a:t>
            </a:r>
            <a:r>
              <a:rPr lang="en-CA" sz="2200" dirty="0" err="1"/>
              <a:t>Math.random</a:t>
            </a:r>
            <a:r>
              <a:rPr lang="en-CA" sz="2200" dirty="0"/>
              <a:t>() * 11);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To generate </a:t>
            </a:r>
            <a:r>
              <a:rPr lang="en-CA" sz="2000" dirty="0" err="1"/>
              <a:t>int</a:t>
            </a:r>
            <a:r>
              <a:rPr lang="en-CA" sz="2000" dirty="0"/>
              <a:t> values when </a:t>
            </a:r>
            <a:r>
              <a:rPr lang="en-CA" sz="2000" b="1" dirty="0">
                <a:solidFill>
                  <a:srgbClr val="0070C0"/>
                </a:solidFill>
              </a:rPr>
              <a:t>low value = 1 </a:t>
            </a:r>
          </a:p>
          <a:p>
            <a:pPr marL="0" indent="0">
              <a:buNone/>
            </a:pPr>
            <a:r>
              <a:rPr lang="en-CA" sz="2000" dirty="0"/>
              <a:t>	i.e. between 1 and 10</a:t>
            </a:r>
          </a:p>
          <a:p>
            <a:pPr marL="0" indent="0">
              <a:buNone/>
            </a:pPr>
            <a:r>
              <a:rPr lang="en-CA" sz="2000" dirty="0"/>
              <a:t>    </a:t>
            </a:r>
            <a:r>
              <a:rPr lang="en-CA" sz="2200" dirty="0" err="1"/>
              <a:t>int</a:t>
            </a:r>
            <a:r>
              <a:rPr lang="en-CA" sz="2200" dirty="0"/>
              <a:t> x = (</a:t>
            </a:r>
            <a:r>
              <a:rPr lang="en-CA" sz="2200" dirty="0" err="1"/>
              <a:t>int</a:t>
            </a:r>
            <a:r>
              <a:rPr lang="en-CA" sz="2200" dirty="0"/>
              <a:t>)(</a:t>
            </a:r>
            <a:r>
              <a:rPr lang="en-CA" sz="2200" dirty="0" err="1"/>
              <a:t>Math.random</a:t>
            </a:r>
            <a:r>
              <a:rPr lang="en-CA" sz="2200" dirty="0"/>
              <a:t>() * 10 + 1);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To generate </a:t>
            </a:r>
            <a:r>
              <a:rPr lang="en-CA" sz="2000" dirty="0" err="1"/>
              <a:t>int</a:t>
            </a:r>
            <a:r>
              <a:rPr lang="en-CA" sz="2000" dirty="0"/>
              <a:t> values when </a:t>
            </a:r>
            <a:r>
              <a:rPr lang="en-CA" sz="2000" b="1" dirty="0">
                <a:solidFill>
                  <a:srgbClr val="0070C0"/>
                </a:solidFill>
              </a:rPr>
              <a:t>low value is &gt; 1</a:t>
            </a:r>
          </a:p>
          <a:p>
            <a:pPr marL="0" indent="0">
              <a:buNone/>
            </a:pPr>
            <a:r>
              <a:rPr lang="en-CA" sz="2000" dirty="0"/>
              <a:t>	i.e. between 5 and 10</a:t>
            </a:r>
          </a:p>
          <a:p>
            <a:pPr marL="0" indent="0">
              <a:buNone/>
            </a:pPr>
            <a:r>
              <a:rPr lang="en-CA" sz="2200" dirty="0"/>
              <a:t>    </a:t>
            </a:r>
            <a:r>
              <a:rPr lang="en-CA" sz="2200" dirty="0" err="1"/>
              <a:t>int</a:t>
            </a:r>
            <a:r>
              <a:rPr lang="en-CA" sz="2200" dirty="0"/>
              <a:t> x = (</a:t>
            </a:r>
            <a:r>
              <a:rPr lang="en-CA" sz="2200" dirty="0" err="1"/>
              <a:t>int</a:t>
            </a:r>
            <a:r>
              <a:rPr lang="en-CA" sz="2200" dirty="0"/>
              <a:t>)(</a:t>
            </a:r>
            <a:r>
              <a:rPr lang="en-CA" sz="2200" dirty="0" err="1"/>
              <a:t>Math.random</a:t>
            </a:r>
            <a:r>
              <a:rPr lang="en-CA" sz="2200" dirty="0"/>
              <a:t>() * (10 – 5 + 1) + 5</a:t>
            </a:r>
            <a:r>
              <a:rPr lang="en-CA" sz="2000" dirty="0"/>
              <a:t>);</a:t>
            </a:r>
          </a:p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A99A3-8A11-425D-B1EF-088EDECCAFD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6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70" y="0"/>
            <a:ext cx="8305800" cy="1295400"/>
          </a:xfrm>
        </p:spPr>
        <p:txBody>
          <a:bodyPr/>
          <a:lstStyle/>
          <a:p>
            <a:r>
              <a:rPr lang="en-CA" dirty="0"/>
              <a:t>Recall:</a:t>
            </a:r>
            <a:br>
              <a:rPr lang="en-CA" dirty="0"/>
            </a:br>
            <a:r>
              <a:rPr lang="en-CA" dirty="0"/>
              <a:t>Accessing Array Elements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A99A3-8A11-425D-B1EF-088EDECCAFD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78800" cy="4552950"/>
          </a:xfrm>
        </p:spPr>
        <p:txBody>
          <a:bodyPr/>
          <a:lstStyle/>
          <a:p>
            <a:pPr marL="0" indent="0">
              <a:buNone/>
            </a:pPr>
            <a:r>
              <a:rPr lang="en-CA" sz="2400" b="1" dirty="0">
                <a:solidFill>
                  <a:srgbClr val="00B050"/>
                </a:solidFill>
              </a:rPr>
              <a:t>//Creation and initialization of an array </a:t>
            </a:r>
          </a:p>
          <a:p>
            <a:pPr marL="0" indent="0">
              <a:buNone/>
            </a:pP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{6, 5, 4, 12, -2, 14};</a:t>
            </a:r>
            <a:endParaRPr lang="en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000" dirty="0"/>
              <a:t> </a:t>
            </a:r>
          </a:p>
          <a:p>
            <a:r>
              <a:rPr lang="en-CA" sz="2400" dirty="0"/>
              <a:t>Use a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CA" sz="2400" dirty="0"/>
              <a:t> loop to access all elements in sequence, substituting the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CA" sz="2400" dirty="0"/>
              <a:t>for each index:</a:t>
            </a:r>
          </a:p>
          <a:p>
            <a:pPr marL="800100" lvl="2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= 0; x &lt; </a:t>
            </a: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x++)</a:t>
            </a:r>
          </a:p>
          <a:p>
            <a:pPr marL="800100" lvl="2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257300" lvl="3" indent="0">
              <a:buNone/>
            </a:pPr>
            <a:r>
              <a:rPr lang="en-C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(numbers[x]);</a:t>
            </a:r>
          </a:p>
          <a:p>
            <a:pPr marL="1257300" lvl="3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sum += numbers[x];</a:t>
            </a:r>
          </a:p>
          <a:p>
            <a:pPr marL="800100" lvl="2" indent="0">
              <a:buNone/>
            </a:pPr>
            <a:r>
              <a:rPr lang="en-C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2" indent="0">
              <a:buNone/>
            </a:pPr>
            <a:endParaRPr lang="en-C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400" dirty="0"/>
              <a:t>“</a:t>
            </a:r>
            <a:r>
              <a:rPr lang="en-CA" sz="2400" b="1" dirty="0"/>
              <a:t>length</a:t>
            </a:r>
            <a:r>
              <a:rPr lang="en-CA" sz="2400" dirty="0"/>
              <a:t>” stores the number of elements in the array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89707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056" y="152400"/>
            <a:ext cx="7772400" cy="838200"/>
          </a:xfrm>
        </p:spPr>
        <p:txBody>
          <a:bodyPr/>
          <a:lstStyle/>
          <a:p>
            <a:r>
              <a:rPr lang="en-CA" dirty="0"/>
              <a:t>Enhanced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CA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6648"/>
            <a:ext cx="8686799" cy="4585952"/>
          </a:xfrm>
        </p:spPr>
        <p:txBody>
          <a:bodyPr/>
          <a:lstStyle/>
          <a:p>
            <a:r>
              <a:rPr lang="en-CA" sz="2400" dirty="0"/>
              <a:t>A shortcut version of the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CA" sz="2400" dirty="0"/>
              <a:t> loop</a:t>
            </a:r>
          </a:p>
          <a:p>
            <a:pPr lvl="1"/>
            <a:r>
              <a:rPr lang="en-CA" sz="2000" dirty="0"/>
              <a:t>Designed to automatically iterate once for each element  in an array</a:t>
            </a:r>
          </a:p>
          <a:p>
            <a:pPr lvl="1"/>
            <a:r>
              <a:rPr lang="en-CA" sz="2000" dirty="0"/>
              <a:t>Each time the loop iterates, it copies an element to a variable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	</a:t>
            </a:r>
            <a:r>
              <a:rPr lang="en-CA" sz="1800" b="1" dirty="0">
                <a:solidFill>
                  <a:srgbClr val="00B050"/>
                </a:solidFill>
              </a:rPr>
              <a:t>//Creation and initialization of an array </a:t>
            </a:r>
          </a:p>
          <a:p>
            <a:pPr marL="0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numbers = {6, 5, 4, 12, -2, 14};</a:t>
            </a:r>
          </a:p>
          <a:p>
            <a:pPr marL="0" indent="0">
              <a:buNone/>
            </a:pPr>
            <a:endParaRPr lang="en-CA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800" dirty="0">
                <a:cs typeface="Courier New" panose="02070309020205020404" pitchFamily="49" charset="0"/>
              </a:rPr>
              <a:t>	</a:t>
            </a:r>
            <a:r>
              <a:rPr lang="en-CA" sz="1800" b="1" dirty="0">
                <a:solidFill>
                  <a:srgbClr val="00B050"/>
                </a:solidFill>
                <a:cs typeface="Courier New" panose="02070309020205020404" pitchFamily="49" charset="0"/>
              </a:rPr>
              <a:t>//The loop iterates the length of the array and with each 	iteration x is assigned an element value</a:t>
            </a:r>
          </a:p>
          <a:p>
            <a:pPr marL="0" indent="0">
              <a:buNone/>
            </a:pP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numbers)</a:t>
            </a:r>
          </a:p>
          <a:p>
            <a:pPr marL="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marL="0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3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 sum +=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3" indent="0">
              <a:buNone/>
            </a:pP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A99A3-8A11-425D-B1EF-088EDECCAFD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88587" y="4343401"/>
            <a:ext cx="3657600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 used to hold each array element during array processing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3825" y="5239434"/>
            <a:ext cx="307340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Automatically iterates for each element in array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2590800" y="4419600"/>
            <a:ext cx="2497787" cy="514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3657600" y="4343400"/>
            <a:ext cx="1996225" cy="1371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8402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295400"/>
          </a:xfrm>
        </p:spPr>
        <p:txBody>
          <a:bodyPr/>
          <a:lstStyle/>
          <a:p>
            <a:r>
              <a:rPr lang="en-CA" dirty="0"/>
              <a:t>Enhanced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CA" dirty="0"/>
              <a:t> Loop vs. Traditional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CA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799" cy="4438650"/>
          </a:xfrm>
        </p:spPr>
        <p:txBody>
          <a:bodyPr/>
          <a:lstStyle/>
          <a:p>
            <a:r>
              <a:rPr lang="en-CA" sz="2400" dirty="0"/>
              <a:t>Use the enhanced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CA" sz="2400" dirty="0"/>
              <a:t> loop, when you want to access </a:t>
            </a:r>
            <a:r>
              <a:rPr lang="en-CA" sz="2400" b="1" dirty="0"/>
              <a:t>every element in an array</a:t>
            </a:r>
            <a:r>
              <a:rPr lang="en-CA" sz="2400" dirty="0"/>
              <a:t>, from first to last</a:t>
            </a:r>
          </a:p>
          <a:p>
            <a:r>
              <a:rPr lang="en-CA" sz="2400" dirty="0"/>
              <a:t>Advantages:</a:t>
            </a:r>
          </a:p>
          <a:p>
            <a:pPr lvl="1"/>
            <a:r>
              <a:rPr lang="en-CA" sz="2000" dirty="0"/>
              <a:t>You don’t need to consider the array’s length</a:t>
            </a:r>
          </a:p>
          <a:p>
            <a:pPr lvl="1"/>
            <a:r>
              <a:rPr lang="en-CA" sz="2000" dirty="0"/>
              <a:t>You don’t have to create an index variable to hold indexes</a:t>
            </a:r>
          </a:p>
          <a:p>
            <a:r>
              <a:rPr lang="en-CA" sz="2400" dirty="0"/>
              <a:t>Use the traditional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CA" sz="2400" dirty="0"/>
              <a:t> loop, when you need to:</a:t>
            </a:r>
          </a:p>
          <a:p>
            <a:pPr lvl="1"/>
            <a:r>
              <a:rPr lang="en-CA" sz="2000" dirty="0"/>
              <a:t>Change array elements</a:t>
            </a:r>
          </a:p>
          <a:p>
            <a:pPr lvl="1"/>
            <a:r>
              <a:rPr lang="en-CA" sz="2000" dirty="0"/>
              <a:t>Traverse an array in reverse</a:t>
            </a:r>
          </a:p>
          <a:p>
            <a:pPr lvl="1"/>
            <a:r>
              <a:rPr lang="en-CA" sz="2000" dirty="0"/>
              <a:t>Access only some of the array elements</a:t>
            </a:r>
          </a:p>
          <a:p>
            <a:pPr lvl="1"/>
            <a:r>
              <a:rPr lang="en-CA" sz="2000" dirty="0"/>
              <a:t>Work with two or more arrays at once</a:t>
            </a:r>
          </a:p>
          <a:p>
            <a:pPr lvl="1"/>
            <a:r>
              <a:rPr lang="en-CA" sz="2000" dirty="0"/>
              <a:t>Refer to the index of a particular element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A99A3-8A11-425D-B1EF-088EDECCAFD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73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1295400"/>
          </a:xfrm>
        </p:spPr>
        <p:txBody>
          <a:bodyPr/>
          <a:lstStyle/>
          <a:p>
            <a:r>
              <a:rPr lang="en-CA" dirty="0"/>
              <a:t>Introduction to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34" y="1619250"/>
            <a:ext cx="8305800" cy="4438650"/>
          </a:xfrm>
        </p:spPr>
        <p:txBody>
          <a:bodyPr/>
          <a:lstStyle/>
          <a:p>
            <a:r>
              <a:rPr lang="en-CA" sz="2400" dirty="0"/>
              <a:t>Your programs have become more complex</a:t>
            </a:r>
          </a:p>
          <a:p>
            <a:r>
              <a:rPr lang="en-CA" sz="2400" dirty="0"/>
              <a:t>Instead of writing one long program, write </a:t>
            </a:r>
            <a:r>
              <a:rPr lang="en-CA" sz="2400" b="1" dirty="0">
                <a:solidFill>
                  <a:srgbClr val="FF0000"/>
                </a:solidFill>
              </a:rPr>
              <a:t>methods</a:t>
            </a:r>
          </a:p>
          <a:p>
            <a:r>
              <a:rPr lang="en-CA" sz="2400" dirty="0"/>
              <a:t>A method:</a:t>
            </a:r>
          </a:p>
          <a:p>
            <a:pPr lvl="1"/>
            <a:r>
              <a:rPr lang="en-CA" sz="2000" dirty="0"/>
              <a:t>Is a sequence of instructions that performs a task</a:t>
            </a:r>
          </a:p>
          <a:p>
            <a:pPr lvl="1"/>
            <a:r>
              <a:rPr lang="en-CA" sz="2000" dirty="0"/>
              <a:t>Contains the solution to a subtask</a:t>
            </a:r>
          </a:p>
          <a:p>
            <a:r>
              <a:rPr lang="en-CA" sz="2400" dirty="0"/>
              <a:t>Why Use Methods?</a:t>
            </a:r>
          </a:p>
          <a:p>
            <a:pPr lvl="1"/>
            <a:r>
              <a:rPr lang="en-CA" sz="2000" dirty="0"/>
              <a:t>To handle complicated programs in easy-to-handle chunks</a:t>
            </a:r>
          </a:p>
          <a:p>
            <a:pPr lvl="1"/>
            <a:r>
              <a:rPr lang="en-CA" sz="2000" dirty="0"/>
              <a:t>To group code into modules (methods) by </a:t>
            </a:r>
            <a:r>
              <a:rPr lang="en-CA" sz="2000" b="1" dirty="0"/>
              <a:t>functionality</a:t>
            </a:r>
          </a:p>
          <a:p>
            <a:pPr lvl="1"/>
            <a:r>
              <a:rPr lang="en-CA" sz="2000" dirty="0"/>
              <a:t>To reuse code multiple times inside your program</a:t>
            </a:r>
          </a:p>
          <a:p>
            <a:r>
              <a:rPr lang="en-CA" sz="2400" dirty="0"/>
              <a:t>Using methods provides a “divide and conquer” approach to coding!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A99A3-8A11-425D-B1EF-088EDECCAFD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93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A99A3-8A11-425D-B1EF-088EDECCAFD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534400" cy="1295400"/>
          </a:xfrm>
        </p:spPr>
        <p:txBody>
          <a:bodyPr/>
          <a:lstStyle/>
          <a:p>
            <a:r>
              <a:rPr lang="en-CA" dirty="0"/>
              <a:t>What does this “divide and conquer” approach look like?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85800" y="1662649"/>
            <a:ext cx="3691254" cy="4952022"/>
            <a:chOff x="762000" y="1600200"/>
            <a:chExt cx="3691254" cy="495202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1600200"/>
              <a:ext cx="3691254" cy="495202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2" name="Rectangle 11"/>
            <p:cNvSpPr/>
            <p:nvPr/>
          </p:nvSpPr>
          <p:spPr bwMode="auto">
            <a:xfrm>
              <a:off x="2133600" y="1628775"/>
              <a:ext cx="838200" cy="228600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27600" y="1662649"/>
            <a:ext cx="3606800" cy="5095779"/>
            <a:chOff x="4993341" y="2819400"/>
            <a:chExt cx="3606800" cy="509577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3341" y="2819400"/>
              <a:ext cx="3606800" cy="509577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sp>
          <p:nvSpPr>
            <p:cNvPr id="16" name="Rectangle 15"/>
            <p:cNvSpPr/>
            <p:nvPr/>
          </p:nvSpPr>
          <p:spPr bwMode="auto">
            <a:xfrm>
              <a:off x="5145741" y="3079583"/>
              <a:ext cx="3429000" cy="1204376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083300" y="2854242"/>
              <a:ext cx="1295400" cy="190500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990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34" y="304800"/>
            <a:ext cx="7772400" cy="914400"/>
          </a:xfrm>
        </p:spPr>
        <p:txBody>
          <a:bodyPr/>
          <a:lstStyle/>
          <a:p>
            <a:r>
              <a:rPr lang="en-CA" dirty="0"/>
              <a:t>Program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34" y="1616975"/>
            <a:ext cx="8305800" cy="4214600"/>
          </a:xfrm>
        </p:spPr>
        <p:txBody>
          <a:bodyPr/>
          <a:lstStyle/>
          <a:p>
            <a:r>
              <a:rPr lang="en-CA" altLang="en-US" sz="2400" dirty="0"/>
              <a:t>What should you ask yourself when solving a problem?</a:t>
            </a:r>
          </a:p>
          <a:p>
            <a:pPr>
              <a:defRPr/>
            </a:pPr>
            <a:r>
              <a:rPr lang="en-CA" sz="2400" dirty="0"/>
              <a:t>Ask yourself . . .</a:t>
            </a:r>
          </a:p>
          <a:p>
            <a:pPr lvl="1">
              <a:defRPr/>
            </a:pPr>
            <a:r>
              <a:rPr lang="en-CA" sz="2400" dirty="0"/>
              <a:t>What tasks are to be done</a:t>
            </a:r>
          </a:p>
          <a:p>
            <a:pPr lvl="1">
              <a:defRPr/>
            </a:pPr>
            <a:r>
              <a:rPr lang="en-CA" sz="2400" dirty="0"/>
              <a:t>In what order should the tasks be done</a:t>
            </a:r>
          </a:p>
          <a:p>
            <a:pPr lvl="1">
              <a:defRPr/>
            </a:pPr>
            <a:r>
              <a:rPr lang="en-CA" sz="2400" dirty="0"/>
              <a:t>What should be done first?</a:t>
            </a:r>
          </a:p>
          <a:p>
            <a:pPr>
              <a:defRPr/>
            </a:pPr>
            <a:endParaRPr lang="en-CA" sz="2400" dirty="0"/>
          </a:p>
          <a:p>
            <a:pPr>
              <a:defRPr/>
            </a:pPr>
            <a:r>
              <a:rPr lang="en-CA" sz="2400" dirty="0"/>
              <a:t>How will you do this? </a:t>
            </a:r>
          </a:p>
          <a:p>
            <a:pPr>
              <a:defRPr/>
            </a:pPr>
            <a:r>
              <a:rPr lang="en-CA" sz="2400" dirty="0"/>
              <a:t>Begin with an </a:t>
            </a:r>
            <a:r>
              <a:rPr lang="en-CA" sz="2400" b="1" dirty="0">
                <a:solidFill>
                  <a:srgbClr val="FF0000"/>
                </a:solidFill>
              </a:rPr>
              <a:t>algorithm</a:t>
            </a:r>
            <a:r>
              <a:rPr lang="en-CA" sz="2400" dirty="0"/>
              <a:t>:</a:t>
            </a:r>
          </a:p>
          <a:p>
            <a:pPr lvl="1">
              <a:defRPr/>
            </a:pPr>
            <a:r>
              <a:rPr lang="en-CA" sz="2000" dirty="0"/>
              <a:t>A step-by-step solution to solving a program usually written English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A99A3-8A11-425D-B1EF-088EDECCAFD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79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47" y="1600200"/>
            <a:ext cx="8178800" cy="4171950"/>
          </a:xfrm>
        </p:spPr>
        <p:txBody>
          <a:bodyPr/>
          <a:lstStyle/>
          <a:p>
            <a:r>
              <a:rPr lang="en-CA" dirty="0"/>
              <a:t>Look at the handout for Project 1 on FOL</a:t>
            </a:r>
          </a:p>
          <a:p>
            <a:r>
              <a:rPr lang="en-CA" dirty="0"/>
              <a:t>In Eclipse:</a:t>
            </a:r>
          </a:p>
          <a:p>
            <a:pPr lvl="1"/>
            <a:r>
              <a:rPr lang="en-CA" dirty="0"/>
              <a:t>Create 2 Projects with multiple classes:  </a:t>
            </a:r>
          </a:p>
          <a:p>
            <a:pPr lvl="2"/>
            <a:r>
              <a:rPr lang="en-CA" dirty="0"/>
              <a:t>Project1WorkingVersions</a:t>
            </a:r>
          </a:p>
          <a:p>
            <a:pPr lvl="3"/>
            <a:r>
              <a:rPr lang="en-CA" dirty="0"/>
              <a:t>Version1RestaurantOrder.java</a:t>
            </a:r>
          </a:p>
          <a:p>
            <a:pPr lvl="3"/>
            <a:r>
              <a:rPr lang="en-CA" dirty="0"/>
              <a:t>Version2RestaurantOrder.java</a:t>
            </a:r>
          </a:p>
          <a:p>
            <a:pPr lvl="2"/>
            <a:r>
              <a:rPr lang="en-CA" dirty="0"/>
              <a:t>Project2FinalVersion</a:t>
            </a:r>
          </a:p>
          <a:p>
            <a:pPr lvl="3"/>
            <a:r>
              <a:rPr lang="en-CA" dirty="0"/>
              <a:t>BackupVersionRestaurantOrder.java </a:t>
            </a:r>
          </a:p>
          <a:p>
            <a:pPr lvl="3"/>
            <a:r>
              <a:rPr lang="en-CA" dirty="0"/>
              <a:t>J_M_RestaurantOrder.java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A99A3-8A11-425D-B1EF-088EDECCAFD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2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685800"/>
          </a:xfrm>
        </p:spPr>
        <p:txBody>
          <a:bodyPr/>
          <a:lstStyle/>
          <a:p>
            <a:r>
              <a:rPr lang="en-CA" dirty="0"/>
              <a:t>Project 1 </a:t>
            </a:r>
            <a:r>
              <a:rPr lang="en-CA" sz="1800" dirty="0"/>
              <a:t>(might contain over 300 lines of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178800" cy="5695950"/>
          </a:xfrm>
        </p:spPr>
        <p:txBody>
          <a:bodyPr/>
          <a:lstStyle/>
          <a:p>
            <a:r>
              <a:rPr lang="en-CA" sz="1800" dirty="0"/>
              <a:t>Display title </a:t>
            </a:r>
          </a:p>
          <a:p>
            <a:r>
              <a:rPr lang="en-CA" sz="1800" dirty="0"/>
              <a:t>Fill the menu arrays</a:t>
            </a:r>
          </a:p>
          <a:p>
            <a:r>
              <a:rPr lang="en-CA" sz="1800" dirty="0"/>
              <a:t>Get the number of diners in the group</a:t>
            </a:r>
          </a:p>
          <a:p>
            <a:r>
              <a:rPr lang="en-CA" sz="1800" dirty="0"/>
              <a:t>Get the names of the diners</a:t>
            </a:r>
          </a:p>
          <a:p>
            <a:r>
              <a:rPr lang="en-CA" sz="1800" dirty="0"/>
              <a:t>Generate the food order for each diner</a:t>
            </a:r>
          </a:p>
          <a:p>
            <a:pPr lvl="1"/>
            <a:r>
              <a:rPr lang="en-CA" sz="1600" dirty="0"/>
              <a:t>For the first diner:</a:t>
            </a:r>
          </a:p>
          <a:p>
            <a:pPr lvl="2"/>
            <a:r>
              <a:rPr lang="en-CA" sz="1400" dirty="0"/>
              <a:t>Display a menu</a:t>
            </a:r>
          </a:p>
          <a:p>
            <a:pPr lvl="2"/>
            <a:r>
              <a:rPr lang="en-CA" sz="1400" dirty="0"/>
              <a:t>Get choice</a:t>
            </a:r>
          </a:p>
          <a:p>
            <a:pPr lvl="2"/>
            <a:r>
              <a:rPr lang="en-CA" sz="1400" dirty="0"/>
              <a:t>Validate choice</a:t>
            </a:r>
          </a:p>
          <a:p>
            <a:pPr lvl="2"/>
            <a:r>
              <a:rPr lang="en-CA" sz="1400" dirty="0"/>
              <a:t>Update order amount</a:t>
            </a:r>
          </a:p>
          <a:p>
            <a:pPr lvl="2"/>
            <a:r>
              <a:rPr lang="en-CA" sz="1400" dirty="0"/>
              <a:t>Update order display</a:t>
            </a:r>
          </a:p>
          <a:p>
            <a:pPr lvl="2"/>
            <a:r>
              <a:rPr lang="en-CA" sz="1400" dirty="0"/>
              <a:t>Continue for each menu . . . .</a:t>
            </a:r>
          </a:p>
          <a:p>
            <a:pPr lvl="2"/>
            <a:r>
              <a:rPr lang="en-CA" sz="1400" dirty="0"/>
              <a:t>Display diner’s dinner order </a:t>
            </a:r>
          </a:p>
          <a:p>
            <a:pPr lvl="2"/>
            <a:r>
              <a:rPr lang="en-CA" sz="1400" dirty="0"/>
              <a:t>Update billing array</a:t>
            </a:r>
          </a:p>
          <a:p>
            <a:pPr lvl="1"/>
            <a:r>
              <a:rPr lang="en-CA" sz="1600" dirty="0"/>
              <a:t>Repeat for all diners . . . .</a:t>
            </a:r>
          </a:p>
          <a:p>
            <a:r>
              <a:rPr lang="en-CA" sz="1800" dirty="0"/>
              <a:t>Get number of bills</a:t>
            </a:r>
          </a:p>
          <a:p>
            <a:pPr lvl="1"/>
            <a:r>
              <a:rPr lang="en-CA" sz="1600" dirty="0"/>
              <a:t>Calculate </a:t>
            </a:r>
            <a:r>
              <a:rPr lang="en-CA" sz="1600" dirty="0" err="1"/>
              <a:t>hst</a:t>
            </a:r>
            <a:endParaRPr lang="en-CA" sz="1600" dirty="0"/>
          </a:p>
          <a:p>
            <a:pPr lvl="1"/>
            <a:r>
              <a:rPr lang="en-CA" sz="1600" dirty="0"/>
              <a:t>Calculate tip</a:t>
            </a:r>
          </a:p>
          <a:p>
            <a:pPr lvl="1"/>
            <a:r>
              <a:rPr lang="en-CA" sz="1600" dirty="0"/>
              <a:t>Calculate total bill</a:t>
            </a:r>
          </a:p>
          <a:p>
            <a:endParaRPr lang="en-CA" sz="2000" dirty="0"/>
          </a:p>
          <a:p>
            <a:pPr lvl="1"/>
            <a:endParaRPr lang="en-CA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3A99A3-8A11-425D-B1EF-088EDECCAFD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42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25327</TotalTime>
  <Words>592</Words>
  <Application>Microsoft Office PowerPoint</Application>
  <PresentationFormat>On-screen Show (4:3)</PresentationFormat>
  <Paragraphs>135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Courier New</vt:lpstr>
      <vt:lpstr>Tahoma</vt:lpstr>
      <vt:lpstr>Times New Roman</vt:lpstr>
      <vt:lpstr>Wingdings</vt:lpstr>
      <vt:lpstr>Contemporary Portrait</vt:lpstr>
      <vt:lpstr>Welcome to Programming Fundamentals INFO-1150</vt:lpstr>
      <vt:lpstr>Recall: Accessing Array Elements</vt:lpstr>
      <vt:lpstr>Enhanced for Loop</vt:lpstr>
      <vt:lpstr>Enhanced for Loop vs. Traditional for Loop</vt:lpstr>
      <vt:lpstr>Introduction to Methods</vt:lpstr>
      <vt:lpstr>What does this “divide and conquer” approach look like?</vt:lpstr>
      <vt:lpstr>Program Planning</vt:lpstr>
      <vt:lpstr>Project 1</vt:lpstr>
      <vt:lpstr>Project 1 (might contain over 300 lines of code)</vt:lpstr>
      <vt:lpstr>Creating Methods</vt:lpstr>
      <vt:lpstr>Practice Coding:</vt:lpstr>
      <vt:lpstr>About Math.random() used to generate random numbers within a range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INFO1136</dc:title>
  <dc:creator>William J. Pulling</dc:creator>
  <cp:lastModifiedBy>Janice Manning</cp:lastModifiedBy>
  <cp:revision>1067</cp:revision>
  <cp:lastPrinted>2014-10-31T16:14:13Z</cp:lastPrinted>
  <dcterms:created xsi:type="dcterms:W3CDTF">1999-03-21T21:27:22Z</dcterms:created>
  <dcterms:modified xsi:type="dcterms:W3CDTF">2019-07-25T14:17:01Z</dcterms:modified>
</cp:coreProperties>
</file>