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556B20-5AF4-4302-8FB1-65BA12F2FB5E}" v="2" dt="2020-10-29T22:47:50.063"/>
    <p1510:client id="{409E4A34-A1D1-4FED-8B14-8442826BD17C}" v="19" dt="2020-10-29T22:49:32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00209829: Alexander Ryan" userId="S::k00209829@student.lit.ie::46041140-ba87-4f58-8f09-1af03aae383b" providerId="AD" clId="Web-{409E4A34-A1D1-4FED-8B14-8442826BD17C}"/>
    <pc:docChg chg="modSld">
      <pc:chgData name="K00209829: Alexander Ryan" userId="S::k00209829@student.lit.ie::46041140-ba87-4f58-8f09-1af03aae383b" providerId="AD" clId="Web-{409E4A34-A1D1-4FED-8B14-8442826BD17C}" dt="2020-10-29T22:49:32.448" v="18" actId="1076"/>
      <pc:docMkLst>
        <pc:docMk/>
      </pc:docMkLst>
      <pc:sldChg chg="addSp modSp">
        <pc:chgData name="K00209829: Alexander Ryan" userId="S::k00209829@student.lit.ie::46041140-ba87-4f58-8f09-1af03aae383b" providerId="AD" clId="Web-{409E4A34-A1D1-4FED-8B14-8442826BD17C}" dt="2020-10-29T22:49:32.448" v="18" actId="1076"/>
        <pc:sldMkLst>
          <pc:docMk/>
          <pc:sldMk cId="731789729" sldId="256"/>
        </pc:sldMkLst>
        <pc:spChg chg="mod">
          <ac:chgData name="K00209829: Alexander Ryan" userId="S::k00209829@student.lit.ie::46041140-ba87-4f58-8f09-1af03aae383b" providerId="AD" clId="Web-{409E4A34-A1D1-4FED-8B14-8442826BD17C}" dt="2020-10-29T22:49:19.525" v="8" actId="1076"/>
          <ac:spMkLst>
            <pc:docMk/>
            <pc:sldMk cId="731789729" sldId="256"/>
            <ac:spMk id="2" creationId="{83C4E105-68F0-49C0-AE88-A235D294777A}"/>
          </ac:spMkLst>
        </pc:spChg>
        <pc:spChg chg="add mod">
          <ac:chgData name="K00209829: Alexander Ryan" userId="S::k00209829@student.lit.ie::46041140-ba87-4f58-8f09-1af03aae383b" providerId="AD" clId="Web-{409E4A34-A1D1-4FED-8B14-8442826BD17C}" dt="2020-10-29T22:49:29.713" v="16" actId="20577"/>
          <ac:spMkLst>
            <pc:docMk/>
            <pc:sldMk cId="731789729" sldId="256"/>
            <ac:spMk id="3" creationId="{A4056251-07F7-4895-AA72-F323764C78B7}"/>
          </ac:spMkLst>
        </pc:spChg>
        <pc:picChg chg="mod">
          <ac:chgData name="K00209829: Alexander Ryan" userId="S::k00209829@student.lit.ie::46041140-ba87-4f58-8f09-1af03aae383b" providerId="AD" clId="Web-{409E4A34-A1D1-4FED-8B14-8442826BD17C}" dt="2020-10-29T22:49:32.448" v="18" actId="1076"/>
          <ac:picMkLst>
            <pc:docMk/>
            <pc:sldMk cId="731789729" sldId="256"/>
            <ac:picMk id="1026" creationId="{127A14AB-C4F5-4500-82DD-99C763DF9FFD}"/>
          </ac:picMkLst>
        </pc:picChg>
        <pc:picChg chg="mod">
          <ac:chgData name="K00209829: Alexander Ryan" userId="S::k00209829@student.lit.ie::46041140-ba87-4f58-8f09-1af03aae383b" providerId="AD" clId="Web-{409E4A34-A1D1-4FED-8B14-8442826BD17C}" dt="2020-10-29T22:49:23.150" v="10" actId="1076"/>
          <ac:picMkLst>
            <pc:docMk/>
            <pc:sldMk cId="731789729" sldId="256"/>
            <ac:picMk id="1028" creationId="{F4A25A39-8A2D-4C75-AAB9-ACA13A998216}"/>
          </ac:picMkLst>
        </pc:picChg>
      </pc:sldChg>
    </pc:docChg>
  </pc:docChgLst>
  <pc:docChgLst>
    <pc:chgData name="K00209829: Alexander Ryan" userId="S::k00209829@student.lit.ie::46041140-ba87-4f58-8f09-1af03aae383b" providerId="AD" clId="Web-{12556B20-5AF4-4302-8FB1-65BA12F2FB5E}"/>
    <pc:docChg chg="modSld">
      <pc:chgData name="K00209829: Alexander Ryan" userId="S::k00209829@student.lit.ie::46041140-ba87-4f58-8f09-1af03aae383b" providerId="AD" clId="Web-{12556B20-5AF4-4302-8FB1-65BA12F2FB5E}" dt="2020-10-29T22:47:50.063" v="1" actId="20577"/>
      <pc:docMkLst>
        <pc:docMk/>
      </pc:docMkLst>
      <pc:sldChg chg="modSp">
        <pc:chgData name="K00209829: Alexander Ryan" userId="S::k00209829@student.lit.ie::46041140-ba87-4f58-8f09-1af03aae383b" providerId="AD" clId="Web-{12556B20-5AF4-4302-8FB1-65BA12F2FB5E}" dt="2020-10-29T22:47:50.063" v="0" actId="20577"/>
        <pc:sldMkLst>
          <pc:docMk/>
          <pc:sldMk cId="138702268" sldId="268"/>
        </pc:sldMkLst>
        <pc:spChg chg="mod">
          <ac:chgData name="K00209829: Alexander Ryan" userId="S::k00209829@student.lit.ie::46041140-ba87-4f58-8f09-1af03aae383b" providerId="AD" clId="Web-{12556B20-5AF4-4302-8FB1-65BA12F2FB5E}" dt="2020-10-29T22:47:50.063" v="0" actId="20577"/>
          <ac:spMkLst>
            <pc:docMk/>
            <pc:sldMk cId="138702268" sldId="268"/>
            <ac:spMk id="3" creationId="{5FD8D0EF-3320-4729-80D7-091CA8F9C22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69E7-7D1F-4E90-99B7-4CB6C2E73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68DF9-20D5-4116-85C9-CA130C67C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059CF-3E35-422A-A5E0-CB8A53DE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A496-3EFE-420F-9971-78E3D9A5A111}" type="datetimeFigureOut">
              <a:rPr lang="en-IE" smtClean="0"/>
              <a:t>29/10/2020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746D2-9C1C-4B6F-9125-ED8031A85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7E565-1265-40F7-AD39-CB0D2E4E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60CA-6279-40B2-A5D8-EE961DDAB5A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073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1A8E-4757-4B59-958C-3191DA60B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AA5EB-1BC0-4B0C-BAC1-CDFA83C02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32EA3-BE48-4FFF-9D2A-300BCA99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A496-3EFE-420F-9971-78E3D9A5A111}" type="datetimeFigureOut">
              <a:rPr lang="en-IE" smtClean="0"/>
              <a:t>29/10/2020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A881D-C1DE-405A-803C-5C3C7FFE5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F9B90-6004-4A33-AA27-966E4BFE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60CA-6279-40B2-A5D8-EE961DDAB5A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093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17A81A-A167-4CDC-930F-24AA6571F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9C41E-8EFD-4B1D-8D4A-60527D51B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0BBCD-DC9B-4C3A-A266-86E8A21B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A496-3EFE-420F-9971-78E3D9A5A111}" type="datetimeFigureOut">
              <a:rPr lang="en-IE" smtClean="0"/>
              <a:t>29/10/2020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E8004-1D9E-4978-9B3E-4588541A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CFFEF-F258-4E90-BCA1-C2B166DB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60CA-6279-40B2-A5D8-EE961DDAB5A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6533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7E86-CDEE-475A-99BB-EC9255132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965E0-9ACC-4E7F-837F-080A3F021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BEFD6-C934-46EB-980B-5F07863E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A496-3EFE-420F-9971-78E3D9A5A111}" type="datetimeFigureOut">
              <a:rPr lang="en-IE" smtClean="0"/>
              <a:t>29/10/2020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C7C35-E3DA-42D6-97D4-A609A46FC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B062C-1B37-453B-BD67-B000E07D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60CA-6279-40B2-A5D8-EE961DDAB5A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7220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34B5-1CBF-45DB-B7AB-717B0E145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1471F-5A0B-43EB-8191-59EC48247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C53F4-9F63-41F1-948A-F8F16901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A496-3EFE-420F-9971-78E3D9A5A111}" type="datetimeFigureOut">
              <a:rPr lang="en-IE" smtClean="0"/>
              <a:t>29/10/2020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2DAD6-EA8C-4D6B-8138-9F321600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A59C7-CF58-4006-A592-74840EFF8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60CA-6279-40B2-A5D8-EE961DDAB5A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507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A356-FE61-4652-A4E7-0222EFC9E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0FFC8-304A-4442-8EA5-45EB894F5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73026-15E8-4238-8265-E1A66ACBE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A217B-84BE-4D20-8E5F-2D8BBCE2A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A496-3EFE-420F-9971-78E3D9A5A111}" type="datetimeFigureOut">
              <a:rPr lang="en-IE" smtClean="0"/>
              <a:t>29/10/2020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10858-CCD3-4EA8-92FC-696F4909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02B6B-7E04-4FA2-8011-8E788BA21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60CA-6279-40B2-A5D8-EE961DDAB5A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4972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B30CA-D4DC-4D3E-ABA1-DB6383877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E7E4F-BAEC-4366-A5F9-065D06E77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77028-0B7D-40A6-945A-9461EED01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AB5BC-F6AB-49DD-9478-87D9A4528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E571D-6627-448B-913A-161DBB0DA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4896A7-332D-4CFA-BC52-A6D91A4B7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A496-3EFE-420F-9971-78E3D9A5A111}" type="datetimeFigureOut">
              <a:rPr lang="en-IE" smtClean="0"/>
              <a:t>29/10/2020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2C6AA4-BC3D-449C-899B-DDEA075C8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9655EF-4771-4353-9380-B76BAF171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60CA-6279-40B2-A5D8-EE961DDAB5A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684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FE1F-7792-458F-ABB9-1F272FE6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96A2D-C12E-486E-B6C4-8D28B2065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A496-3EFE-420F-9971-78E3D9A5A111}" type="datetimeFigureOut">
              <a:rPr lang="en-IE" smtClean="0"/>
              <a:t>29/10/2020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9FD41-2F62-44D0-97B2-5109CB4A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39EDA-B4A5-4E4A-978E-633F3E0DA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60CA-6279-40B2-A5D8-EE961DDAB5A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296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98D9C7-9E59-4A4C-BC68-76FCCD06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A496-3EFE-420F-9971-78E3D9A5A111}" type="datetimeFigureOut">
              <a:rPr lang="en-IE" smtClean="0"/>
              <a:t>29/10/2020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0F68E-8FA3-4ADB-A94C-5C03A126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F4756-CA8E-48CD-AC34-B6734D2F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60CA-6279-40B2-A5D8-EE961DDAB5A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3755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7B211-D2B3-469A-B1FE-CF170FF5A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66B1F-CDD6-47F9-A662-28EB0C3A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033E4-3882-40D0-98A7-F498B65F7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B55B6-A960-46C2-8102-06ABD6B9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A496-3EFE-420F-9971-78E3D9A5A111}" type="datetimeFigureOut">
              <a:rPr lang="en-IE" smtClean="0"/>
              <a:t>29/10/2020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1D945-1581-45C1-A1F2-0E96DA76C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26C5B-0C92-4F7C-BD2C-9D5D8FD4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60CA-6279-40B2-A5D8-EE961DDAB5A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28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24951-7816-4D41-B550-D304F7BD3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56813F-29CF-4997-AF58-70A990CB1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169F9-66E2-4499-BF49-4D280249D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DFCAC-4081-4EA8-8C6A-F15A7406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A496-3EFE-420F-9971-78E3D9A5A111}" type="datetimeFigureOut">
              <a:rPr lang="en-IE" smtClean="0"/>
              <a:t>29/10/2020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D80E4-8C60-4BBE-9B60-93ED2B98D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2BA58-E7FD-4945-A609-1B259612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60CA-6279-40B2-A5D8-EE961DDAB5A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187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DC0759-D9F3-4591-82BD-DA4E70AB3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DE6EC-4C48-4E5E-8676-A2A886DBD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2E881-E652-43DE-8B2B-6C89F8A59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0A496-3EFE-420F-9971-78E3D9A5A111}" type="datetimeFigureOut">
              <a:rPr lang="en-IE" smtClean="0"/>
              <a:t>29/10/2020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B13DE-5AEF-4DA4-905C-40FC81167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003A4-D270-4104-A9CE-22F5F8758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D60CA-6279-40B2-A5D8-EE961DDAB5A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523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E105-68F0-49C0-AE88-A235D2947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4312" y="542925"/>
            <a:ext cx="9144000" cy="2387600"/>
          </a:xfrm>
        </p:spPr>
        <p:txBody>
          <a:bodyPr>
            <a:normAutofit fontScale="90000"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GB" sz="1800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ACA Project 1:</a:t>
            </a:r>
            <a:br>
              <a:rPr lang="en-GB" dirty="0">
                <a:effectLst/>
              </a:rPr>
            </a:br>
            <a:r>
              <a:rPr lang="en-GB" sz="1800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Designing a Cloud Solution A Medical Company </a:t>
            </a:r>
            <a:r>
              <a:rPr lang="en-GB" sz="1800" b="1" i="0" u="sng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Startup</a:t>
            </a:r>
            <a:br>
              <a:rPr lang="en-GB" dirty="0">
                <a:effectLst/>
              </a:rPr>
            </a:br>
            <a:br>
              <a:rPr lang="en-GB" dirty="0"/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project is for a Medical Company who are wishing to move onto AWS.</a:t>
            </a:r>
            <a:br>
              <a:rPr lang="en-GB" dirty="0">
                <a:effectLst/>
              </a:rPr>
            </a:br>
            <a:endParaRPr lang="en-I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7A14AB-C4F5-4500-82DD-99C763DF9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486" y="2635250"/>
            <a:ext cx="268605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4A25A39-8A2D-4C75-AAB9-ACA13A998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640" y="2911473"/>
            <a:ext cx="1743075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056251-07F7-4895-AA72-F323764C78B7}"/>
              </a:ext>
            </a:extLst>
          </p:cNvPr>
          <p:cNvSpPr txBox="1"/>
          <p:nvPr/>
        </p:nvSpPr>
        <p:spPr>
          <a:xfrm>
            <a:off x="3946525" y="4208463"/>
            <a:ext cx="537051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US" dirty="0"/>
            </a:br>
            <a:r>
              <a:rPr lang="en-US" b="1" dirty="0">
                <a:latin typeface="Arial"/>
                <a:cs typeface="Arial"/>
              </a:rPr>
              <a:t>Group Name:</a:t>
            </a:r>
            <a:r>
              <a:rPr lang="en-US" dirty="0">
                <a:latin typeface="Arial"/>
                <a:cs typeface="Arial"/>
              </a:rPr>
              <a:t>    Mariah Carey </a:t>
            </a:r>
            <a:br>
              <a:rPr lang="en-US" dirty="0">
                <a:latin typeface="Arial"/>
                <a:cs typeface="Arial"/>
              </a:rPr>
            </a:br>
            <a:r>
              <a:rPr lang="en-US" b="1" dirty="0">
                <a:latin typeface="Arial"/>
                <a:cs typeface="Arial"/>
              </a:rPr>
              <a:t>Class:    </a:t>
            </a:r>
            <a:r>
              <a:rPr lang="en-US" dirty="0">
                <a:latin typeface="Arial"/>
                <a:cs typeface="Arial"/>
              </a:rPr>
              <a:t>            SD4</a:t>
            </a:r>
          </a:p>
          <a:p>
            <a:br>
              <a:rPr lang="en-US" dirty="0"/>
            </a:br>
            <a:r>
              <a:rPr lang="en-US" b="1" dirty="0">
                <a:latin typeface="Arial"/>
                <a:cs typeface="Arial"/>
              </a:rPr>
              <a:t>Member 1:        </a:t>
            </a:r>
            <a:r>
              <a:rPr lang="en-US" dirty="0">
                <a:latin typeface="Arial"/>
                <a:cs typeface="Arial"/>
              </a:rPr>
              <a:t>Sean Daly (K00228585)</a:t>
            </a:r>
            <a:br>
              <a:rPr lang="en-US" dirty="0">
                <a:latin typeface="Arial"/>
                <a:cs typeface="Arial"/>
              </a:rPr>
            </a:br>
            <a:r>
              <a:rPr lang="en-US" b="1" dirty="0">
                <a:latin typeface="Arial"/>
                <a:cs typeface="Arial"/>
              </a:rPr>
              <a:t>Member 2:</a:t>
            </a:r>
            <a:r>
              <a:rPr lang="en-US" dirty="0">
                <a:latin typeface="Arial"/>
                <a:cs typeface="Arial"/>
              </a:rPr>
              <a:t>        Christie Molloy (K00227958)</a:t>
            </a:r>
            <a:br>
              <a:rPr lang="en-US" dirty="0">
                <a:latin typeface="Arial"/>
                <a:cs typeface="Arial"/>
              </a:rPr>
            </a:br>
            <a:r>
              <a:rPr lang="en-US" b="1" dirty="0">
                <a:latin typeface="Arial"/>
                <a:cs typeface="Arial"/>
              </a:rPr>
              <a:t>Member 3:        </a:t>
            </a:r>
            <a:r>
              <a:rPr lang="en-US" dirty="0">
                <a:latin typeface="Arial"/>
                <a:cs typeface="Arial"/>
              </a:rPr>
              <a:t>Alexander Ryan (K00209829)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89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55F04F6-CA66-4F23-970A-29C2690A1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773904"/>
              </p:ext>
            </p:extLst>
          </p:nvPr>
        </p:nvGraphicFramePr>
        <p:xfrm>
          <a:off x="771525" y="1811338"/>
          <a:ext cx="5934075" cy="2369820"/>
        </p:xfrm>
        <a:graphic>
          <a:graphicData uri="http://schemas.openxmlformats.org/drawingml/2006/table">
            <a:tbl>
              <a:tblPr/>
              <a:tblGrid>
                <a:gridCol w="1057275">
                  <a:extLst>
                    <a:ext uri="{9D8B030D-6E8A-4147-A177-3AD203B41FA5}">
                      <a16:colId xmlns:a16="http://schemas.microsoft.com/office/drawing/2014/main" val="78003198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09297427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4259083124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660776407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69688606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3271744637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1879373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Load Balancer</a:t>
                      </a:r>
                      <a:endParaRPr lang="en-IE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Name*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External/Internal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Subnets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SG Name*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Rule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Source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419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For Web Tier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web-elb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External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Web-PublicSubnet1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web-elb-sg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Https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0.0.0.0/0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240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For App Tier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app-elb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Internal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App-PrivateSubnet1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app-elb-sg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Http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web-</a:t>
                      </a:r>
                      <a:r>
                        <a:rPr lang="en-IE" sz="14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elb</a:t>
                      </a:r>
                      <a:endParaRPr lang="en-IE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234487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75165AD-846A-4AA1-A3CF-58EF6C919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054798"/>
              </p:ext>
            </p:extLst>
          </p:nvPr>
        </p:nvGraphicFramePr>
        <p:xfrm>
          <a:off x="771525" y="4464844"/>
          <a:ext cx="5943600" cy="1612900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1995846965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687540413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54538041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1797506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Instance Tier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SG Name*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Rule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Source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915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Web Tier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web-tier-sg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Http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ELB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346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App Tier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app-tier-sg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Http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Web Tier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5731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Database Tier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db-tier-sg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Microsoft SQL Server SE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 Tier</a:t>
                      </a:r>
                      <a:endParaRPr lang="en-IE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69540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9493440E-A1FB-4809-8AF1-18C0CD398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" y="886947"/>
            <a:ext cx="5680401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he load balancer and instance security group details.</a:t>
            </a:r>
            <a:endParaRPr kumimoji="0" lang="en-US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6917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129B5D-20B4-4B9B-BA58-671AE7B23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203989"/>
              </p:ext>
            </p:extLst>
          </p:nvPr>
        </p:nvGraphicFramePr>
        <p:xfrm>
          <a:off x="617537" y="2375694"/>
          <a:ext cx="6181725" cy="2590800"/>
        </p:xfrm>
        <a:graphic>
          <a:graphicData uri="http://schemas.openxmlformats.org/drawingml/2006/table">
            <a:tbl>
              <a:tblPr/>
              <a:tblGrid>
                <a:gridCol w="847725">
                  <a:extLst>
                    <a:ext uri="{9D8B030D-6E8A-4147-A177-3AD203B41FA5}">
                      <a16:colId xmlns:a16="http://schemas.microsoft.com/office/drawing/2014/main" val="343517007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238053457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95622309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01911540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79314548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282954628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6698377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Tier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OS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Size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Configuration Name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Role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Security Group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163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3F3F3"/>
                          </a:solidFill>
                          <a:effectLst/>
                          <a:latin typeface="Arial" panose="020B0604020202020204" pitchFamily="34" charset="0"/>
                        </a:rPr>
                        <a:t>Web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Windows server 2016 base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T2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WebTier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systemAdmin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System</a:t>
                      </a:r>
                      <a:endParaRPr lang="en-IE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Administrator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280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3F3F3"/>
                          </a:solidFill>
                          <a:effectLst/>
                          <a:latin typeface="Arial" panose="020B0604020202020204" pitchFamily="34" charset="0"/>
                        </a:rPr>
                        <a:t>App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Windows server 2016 base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T3</a:t>
                      </a:r>
                      <a:endParaRPr lang="en-IE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XLarge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AppTier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systemAdmin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System Administrator</a:t>
                      </a:r>
                      <a:endParaRPr lang="en-IE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034816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D93F9FC4-7E86-47EE-9A56-162BE2163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7" y="735027"/>
            <a:ext cx="3361946" cy="226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Business Continuity</a:t>
            </a:r>
            <a:endParaRPr kumimoji="0" lang="en-US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cs typeface="Arial" panose="020B0604020202020204" pitchFamily="34" charset="0"/>
              </a:rPr>
              <a:t>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he automatic scaling launch configuration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237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040800A-3AB4-4BC9-B8DA-B8EBF4F59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74870"/>
              </p:ext>
            </p:extLst>
          </p:nvPr>
        </p:nvGraphicFramePr>
        <p:xfrm>
          <a:off x="708025" y="1914684"/>
          <a:ext cx="6457950" cy="2369820"/>
        </p:xfrm>
        <a:graphic>
          <a:graphicData uri="http://schemas.openxmlformats.org/drawingml/2006/table">
            <a:tbl>
              <a:tblPr/>
              <a:tblGrid>
                <a:gridCol w="733425">
                  <a:extLst>
                    <a:ext uri="{9D8B030D-6E8A-4147-A177-3AD203B41FA5}">
                      <a16:colId xmlns:a16="http://schemas.microsoft.com/office/drawing/2014/main" val="438976168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964553507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1991540053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673461798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377563313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8899771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974157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30760370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Tier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Launch Configuration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Group Name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Group Size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VPC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Subnets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ELB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Tags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885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Web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WebTier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WebTier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EC2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Web-PublicSubnet1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web-elb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Key= NameValue= web-tier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348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App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AppTier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AppTier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EC2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App-PrivateSubnet1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app-elb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Key = </a:t>
                      </a:r>
                      <a:r>
                        <a:rPr lang="en-IE" sz="9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NameValue</a:t>
                      </a:r>
                      <a:r>
                        <a:rPr lang="en-IE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= app-tier</a:t>
                      </a:r>
                      <a:endParaRPr lang="en-IE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845123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0C355F63-DCD5-4475-93FF-210FD9D5F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25" y="19145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EE485-CC21-4A92-8561-154E98FB4288}"/>
              </a:ext>
            </a:extLst>
          </p:cNvPr>
          <p:cNvSpPr txBox="1"/>
          <p:nvPr/>
        </p:nvSpPr>
        <p:spPr>
          <a:xfrm>
            <a:off x="708025" y="11699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 automatic scaling groups.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46195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D8D0EF-3320-4729-80D7-091CA8F9C22F}"/>
              </a:ext>
            </a:extLst>
          </p:cNvPr>
          <p:cNvSpPr txBox="1"/>
          <p:nvPr/>
        </p:nvSpPr>
        <p:spPr>
          <a:xfrm>
            <a:off x="927100" y="982752"/>
            <a:ext cx="10502900" cy="400109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2400" b="1" i="0" u="none" strike="noStrike" dirty="0">
                <a:solidFill>
                  <a:srgbClr val="000000"/>
                </a:solidFill>
                <a:effectLst/>
                <a:latin typeface="+mj-lt"/>
              </a:rPr>
              <a:t>Auditing</a:t>
            </a:r>
            <a:endParaRPr lang="en-GB" sz="2000" b="1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sz="1600" dirty="0"/>
            </a:br>
            <a:r>
              <a:rPr lang="en-GB" sz="1600" b="0" i="1" u="none" strike="noStrike" dirty="0">
                <a:solidFill>
                  <a:srgbClr val="000000"/>
                </a:solidFill>
                <a:effectLst/>
              </a:rPr>
              <a:t>Administrators must be able to track every AWS </a:t>
            </a:r>
            <a:r>
              <a:rPr lang="en-GB" sz="1600" i="1">
                <a:solidFill>
                  <a:srgbClr val="000000"/>
                </a:solidFill>
              </a:rPr>
              <a:t>service-related</a:t>
            </a:r>
            <a:r>
              <a:rPr lang="en-GB" sz="1600" b="0" i="1" u="none" strike="noStrike" dirty="0">
                <a:solidFill>
                  <a:srgbClr val="000000"/>
                </a:solidFill>
                <a:effectLst/>
              </a:rPr>
              <a:t> action in the account.</a:t>
            </a:r>
            <a:endParaRPr lang="en-GB" sz="1600" i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dirty="0"/>
            </a:br>
            <a:endParaRPr lang="en-GB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</a:rPr>
              <a:t>How can these requirements be satisfied using AWS?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GB" sz="1800" b="0" i="0" u="none" strike="noStrike" dirty="0">
              <a:solidFill>
                <a:srgbClr val="000000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GB" sz="1800" b="0" i="0" u="none" strike="noStrike" dirty="0">
              <a:solidFill>
                <a:srgbClr val="000000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GB" dirty="0">
              <a:effectLst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</a:rPr>
              <a:t>We can use Amazon Cloud watch to set up monitoring on metrics we need to measure. 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GB" sz="1800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</a:rPr>
              <a:t>We can then use Simple notification Service to notify system administrators if values are out of pre-set ranges. </a:t>
            </a:r>
          </a:p>
        </p:txBody>
      </p:sp>
    </p:spTree>
    <p:extLst>
      <p:ext uri="{BB962C8B-B14F-4D97-AF65-F5344CB8AC3E}">
        <p14:creationId xmlns:p14="http://schemas.microsoft.com/office/powerpoint/2010/main" val="13870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84867C-590A-4436-BE40-240F4AE9D26F}"/>
              </a:ext>
            </a:extLst>
          </p:cNvPr>
          <p:cNvSpPr txBox="1"/>
          <p:nvPr/>
        </p:nvSpPr>
        <p:spPr>
          <a:xfrm>
            <a:off x="2348917" y="505122"/>
            <a:ext cx="7913150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sz="1100" dirty="0"/>
            </a:br>
            <a:r>
              <a:rPr lang="en-GB" sz="3200" b="1" i="0" u="none" strike="noStrike" dirty="0">
                <a:solidFill>
                  <a:srgbClr val="000000"/>
                </a:solidFill>
                <a:effectLst/>
                <a:latin typeface="+mj-lt"/>
              </a:rPr>
              <a:t>Topics</a:t>
            </a:r>
            <a:endParaRPr lang="en-GB" sz="3200" b="1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sz="1100" dirty="0"/>
            </a:br>
            <a:r>
              <a:rPr lang="en-GB" sz="1100" b="0" i="1" u="none" strike="noStrike" dirty="0">
                <a:solidFill>
                  <a:srgbClr val="000000"/>
                </a:solidFill>
                <a:effectLst/>
              </a:rPr>
              <a:t>Following information includes: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GB" sz="1100" i="1" dirty="0">
              <a:effectLst/>
            </a:endParaRP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Configuring access permissions to conform to AWS best practices.</a:t>
            </a:r>
            <a:br>
              <a:rPr lang="en-GB" sz="1600" b="0" i="0" u="none" strike="noStrike" dirty="0">
                <a:solidFill>
                  <a:srgbClr val="000000"/>
                </a:solidFill>
                <a:effectLst/>
              </a:rPr>
            </a:br>
            <a:endParaRPr lang="en-GB" sz="1600" dirty="0">
              <a:solidFill>
                <a:srgbClr val="000000"/>
              </a:solidFill>
            </a:endParaRP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Network design features that conform to AWS best practices</a:t>
            </a:r>
            <a:br>
              <a:rPr lang="en-GB" sz="1600" b="0" i="0" u="none" strike="noStrike" dirty="0">
                <a:solidFill>
                  <a:srgbClr val="000000"/>
                </a:solidFill>
                <a:effectLst/>
              </a:rPr>
            </a:br>
            <a:endParaRPr lang="en-GB" sz="1600" dirty="0">
              <a:solidFill>
                <a:srgbClr val="000000"/>
              </a:solidFill>
            </a:endParaRP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Architecture alignment with and deviations from the current server hosting company.</a:t>
            </a:r>
            <a:br>
              <a:rPr lang="en-GB" sz="1600" b="0" i="0" u="none" strike="noStrike" dirty="0">
                <a:solidFill>
                  <a:srgbClr val="000000"/>
                </a:solidFill>
                <a:effectLst/>
              </a:rPr>
            </a:br>
            <a:endParaRPr lang="en-GB" sz="1600" dirty="0">
              <a:solidFill>
                <a:srgbClr val="000000"/>
              </a:solidFill>
            </a:endParaRP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Architecture's ability to accommodate future growth</a:t>
            </a: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Securing all sensitive information.</a:t>
            </a:r>
            <a:br>
              <a:rPr lang="en-GB" sz="1600" b="0" i="0" u="none" strike="noStrike" dirty="0">
                <a:solidFill>
                  <a:srgbClr val="000000"/>
                </a:solidFill>
                <a:effectLst/>
              </a:rPr>
            </a:br>
            <a:endParaRPr lang="en-GB" sz="1600" dirty="0">
              <a:solidFill>
                <a:srgbClr val="000000"/>
              </a:solidFill>
            </a:endParaRP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Utilizing load balancers for web tier and application tier that support HTTP, HTTPS, TCP protocols.</a:t>
            </a: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Architecture resiliency features.</a:t>
            </a:r>
            <a:endParaRPr lang="en-GB" sz="1600" dirty="0">
              <a:solidFill>
                <a:srgbClr val="000000"/>
              </a:solidFill>
            </a:endParaRP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600" b="0" i="0" u="none" strike="noStrike" dirty="0">
              <a:solidFill>
                <a:srgbClr val="000000"/>
              </a:solidFill>
              <a:effectLst/>
            </a:endParaRPr>
          </a:p>
          <a:p>
            <a:pPr marL="171450" indent="-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Configuring auditing to track all user actions</a:t>
            </a:r>
          </a:p>
          <a:p>
            <a:br>
              <a:rPr lang="en-GB" sz="1100" dirty="0"/>
            </a:br>
            <a:endParaRPr lang="en-IE" sz="1100" dirty="0"/>
          </a:p>
        </p:txBody>
      </p:sp>
    </p:spTree>
    <p:extLst>
      <p:ext uri="{BB962C8B-B14F-4D97-AF65-F5344CB8AC3E}">
        <p14:creationId xmlns:p14="http://schemas.microsoft.com/office/powerpoint/2010/main" val="3190772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32353C-4A94-4834-AADC-FFB7017044FD}"/>
              </a:ext>
            </a:extLst>
          </p:cNvPr>
          <p:cNvSpPr txBox="1"/>
          <p:nvPr/>
        </p:nvSpPr>
        <p:spPr>
          <a:xfrm>
            <a:off x="539603" y="596551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+mj-lt"/>
              </a:rPr>
              <a:t>Configuring access permissions to conform to AWS best practices.</a:t>
            </a:r>
            <a:endParaRPr lang="en-IE" b="1" dirty="0">
              <a:latin typeface="+mj-l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F0A34F8-0BA5-4AAD-99BF-74EF2AF55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694" y="1070473"/>
            <a:ext cx="8640612" cy="554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71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E4CFF5-90F0-497F-BA62-F6FE6B7B4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037172"/>
              </p:ext>
            </p:extLst>
          </p:nvPr>
        </p:nvGraphicFramePr>
        <p:xfrm>
          <a:off x="1168400" y="2109827"/>
          <a:ext cx="4927600" cy="2638346"/>
        </p:xfrm>
        <a:graphic>
          <a:graphicData uri="http://schemas.openxmlformats.org/drawingml/2006/table">
            <a:tbl>
              <a:tblPr/>
              <a:tblGrid>
                <a:gridCol w="1042377">
                  <a:extLst>
                    <a:ext uri="{9D8B030D-6E8A-4147-A177-3AD203B41FA5}">
                      <a16:colId xmlns:a16="http://schemas.microsoft.com/office/drawing/2014/main" val="1111672113"/>
                    </a:ext>
                  </a:extLst>
                </a:gridCol>
                <a:gridCol w="2029476">
                  <a:extLst>
                    <a:ext uri="{9D8B030D-6E8A-4147-A177-3AD203B41FA5}">
                      <a16:colId xmlns:a16="http://schemas.microsoft.com/office/drawing/2014/main" val="1567340013"/>
                    </a:ext>
                  </a:extLst>
                </a:gridCol>
                <a:gridCol w="1855747">
                  <a:extLst>
                    <a:ext uri="{9D8B030D-6E8A-4147-A177-3AD203B41FA5}">
                      <a16:colId xmlns:a16="http://schemas.microsoft.com/office/drawing/2014/main" val="3921981590"/>
                    </a:ext>
                  </a:extLst>
                </a:gridCol>
              </a:tblGrid>
              <a:tr h="57298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Group/Role #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6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Group/Role Name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6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Permissions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6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384029"/>
                  </a:ext>
                </a:extLst>
              </a:tr>
              <a:tr h="57298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Group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6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System Administrator</a:t>
                      </a:r>
                      <a:endParaRPr lang="en-IE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aws:policy/AdministratorAccess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479453"/>
                  </a:ext>
                </a:extLst>
              </a:tr>
              <a:tr h="57298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Group</a:t>
                      </a:r>
                      <a:endParaRPr lang="en-IE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6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Database Administrator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aws:policy/DatabaseAccess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997911"/>
                  </a:ext>
                </a:extLst>
              </a:tr>
              <a:tr h="3504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Group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6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Monitoring Group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Monitors 4 users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5455937"/>
                  </a:ext>
                </a:extLst>
              </a:tr>
              <a:tr h="3504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Role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6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Root</a:t>
                      </a:r>
                      <a:endParaRPr lang="en-IE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Elevated Permissions0</a:t>
                      </a:r>
                      <a:endParaRPr lang="en-IE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749457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CC03E9AC-08B6-430F-9FEE-CF220CA21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503" y="1854744"/>
            <a:ext cx="1010789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13D3F-4171-476D-8791-500864C45084}"/>
              </a:ext>
            </a:extLst>
          </p:cNvPr>
          <p:cNvSpPr txBox="1"/>
          <p:nvPr/>
        </p:nvSpPr>
        <p:spPr>
          <a:xfrm>
            <a:off x="1168400" y="103979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000000"/>
                </a:solidFill>
                <a:latin typeface="+mj-lt"/>
              </a:rPr>
              <a:t>G</a:t>
            </a:r>
            <a:r>
              <a:rPr lang="en-GB" sz="2400" b="1" i="0" u="none" strike="noStrike" dirty="0">
                <a:solidFill>
                  <a:srgbClr val="000000"/>
                </a:solidFill>
                <a:effectLst/>
                <a:latin typeface="+mj-lt"/>
              </a:rPr>
              <a:t>roups and their associated permissions.</a:t>
            </a:r>
            <a:endParaRPr lang="en-GB" sz="2400" b="1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3911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63F9BB5-11F8-4699-9102-458192D49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676406"/>
              </p:ext>
            </p:extLst>
          </p:nvPr>
        </p:nvGraphicFramePr>
        <p:xfrm>
          <a:off x="866775" y="1659269"/>
          <a:ext cx="5681992" cy="4377662"/>
        </p:xfrm>
        <a:graphic>
          <a:graphicData uri="http://schemas.openxmlformats.org/drawingml/2006/table">
            <a:tbl>
              <a:tblPr/>
              <a:tblGrid>
                <a:gridCol w="2440343">
                  <a:extLst>
                    <a:ext uri="{9D8B030D-6E8A-4147-A177-3AD203B41FA5}">
                      <a16:colId xmlns:a16="http://schemas.microsoft.com/office/drawing/2014/main" val="925585235"/>
                    </a:ext>
                  </a:extLst>
                </a:gridCol>
                <a:gridCol w="3241649">
                  <a:extLst>
                    <a:ext uri="{9D8B030D-6E8A-4147-A177-3AD203B41FA5}">
                      <a16:colId xmlns:a16="http://schemas.microsoft.com/office/drawing/2014/main" val="3741796027"/>
                    </a:ext>
                  </a:extLst>
                </a:gridCol>
              </a:tblGrid>
              <a:tr h="33266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Requirement</a:t>
                      </a:r>
                      <a:endParaRPr lang="en-IE" sz="1700">
                        <a:effectLst/>
                      </a:endParaRPr>
                    </a:p>
                  </a:txBody>
                  <a:tcPr marL="60705" marR="60705" marT="60705" marB="607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6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Solution</a:t>
                      </a:r>
                      <a:endParaRPr lang="en-IE" sz="1700">
                        <a:effectLst/>
                      </a:endParaRPr>
                    </a:p>
                  </a:txBody>
                  <a:tcPr marL="60705" marR="60705" marT="60705" marB="607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6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930585"/>
                  </a:ext>
                </a:extLst>
              </a:tr>
              <a:tr h="6459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Should be at least 8 characters and have 1 uppercase, 1 lowercase, 1 special character, and a number.</a:t>
                      </a:r>
                      <a:endParaRPr lang="en-GB" sz="1700">
                        <a:effectLst/>
                      </a:endParaRPr>
                    </a:p>
                  </a:txBody>
                  <a:tcPr marL="60705" marR="60705" marT="60705" marB="607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6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Set password policy on AWS for IAM users.</a:t>
                      </a:r>
                      <a:endParaRPr lang="en-GB" sz="1700">
                        <a:effectLst/>
                      </a:endParaRPr>
                    </a:p>
                  </a:txBody>
                  <a:tcPr marL="60705" marR="60705" marT="60705" marB="607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1982104"/>
                  </a:ext>
                </a:extLst>
              </a:tr>
              <a:tr h="117767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Change Passwords every 90 days and ensure that the previous three passwords can’t be re-used.</a:t>
                      </a:r>
                      <a:endParaRPr lang="en-GB" sz="1700">
                        <a:effectLst/>
                      </a:endParaRPr>
                    </a:p>
                  </a:txBody>
                  <a:tcPr marL="60705" marR="60705" marT="60705" marB="607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6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Require IAM users to change their password after a specified period of time (enable password expiration). Prevent IAM users from reusing previous passwords.</a:t>
                      </a:r>
                      <a:endParaRPr lang="en-GB" sz="1700">
                        <a:effectLst/>
                      </a:endParaRPr>
                    </a:p>
                  </a:txBody>
                  <a:tcPr marL="60705" marR="60705" marT="60705" marB="607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613023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All administrators require programmatic access</a:t>
                      </a:r>
                      <a:endParaRPr lang="en-GB" sz="1700">
                        <a:effectLst/>
                      </a:endParaRPr>
                    </a:p>
                  </a:txBody>
                  <a:tcPr marL="60705" marR="60705" marT="60705" marB="607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6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 permission policy for admin user group for programmatic access.</a:t>
                      </a:r>
                      <a:endParaRPr lang="en-GB" sz="1700">
                        <a:effectLst/>
                      </a:endParaRPr>
                    </a:p>
                  </a:txBody>
                  <a:tcPr marL="60705" marR="60705" marT="60705" marB="607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445981"/>
                  </a:ext>
                </a:extLst>
              </a:tr>
              <a:tr h="165117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Administrator sign-in to the AWS Management Console requires the use of Virtual MFA.</a:t>
                      </a:r>
                      <a:endParaRPr lang="en-GB" sz="1700">
                        <a:effectLst/>
                      </a:endParaRPr>
                    </a:p>
                  </a:txBody>
                  <a:tcPr marL="60705" marR="60705" marT="60705" marB="607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6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Choose the Security credentials tab. Next to Assigned MFA device, choose Manage.</a:t>
                      </a:r>
                      <a:endParaRPr lang="en-GB" sz="17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GB" sz="1700" dirty="0">
                          <a:effectLst/>
                        </a:rPr>
                      </a:b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 the Manage MFA Device wizard, choose Virtual MFA device, and then choose Continue.</a:t>
                      </a:r>
                      <a:endParaRPr lang="en-GB" sz="1700" dirty="0">
                        <a:effectLst/>
                      </a:endParaRPr>
                    </a:p>
                  </a:txBody>
                  <a:tcPr marL="60705" marR="60705" marT="60705" marB="607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175334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4D9A05AB-6FD0-46FA-A331-E2F85C961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588466"/>
            <a:ext cx="224420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b="1" dirty="0"/>
              <a:t>User Authentication.</a:t>
            </a:r>
            <a:endParaRPr lang="en-GB" dirty="0">
              <a:effectLst/>
            </a:endParaRPr>
          </a:p>
          <a:p>
            <a:br>
              <a:rPr lang="en-GB" dirty="0"/>
            </a:br>
            <a:r>
              <a:rPr lang="en-GB" dirty="0"/>
              <a:t>Requirements.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42784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1C50A7B-0BC5-448C-8378-D5EC86139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407202"/>
              </p:ext>
            </p:extLst>
          </p:nvPr>
        </p:nvGraphicFramePr>
        <p:xfrm>
          <a:off x="874713" y="2087879"/>
          <a:ext cx="5360988" cy="1882053"/>
        </p:xfrm>
        <a:graphic>
          <a:graphicData uri="http://schemas.openxmlformats.org/drawingml/2006/table">
            <a:tbl>
              <a:tblPr/>
              <a:tblGrid>
                <a:gridCol w="666833">
                  <a:extLst>
                    <a:ext uri="{9D8B030D-6E8A-4147-A177-3AD203B41FA5}">
                      <a16:colId xmlns:a16="http://schemas.microsoft.com/office/drawing/2014/main" val="2133278096"/>
                    </a:ext>
                  </a:extLst>
                </a:gridCol>
                <a:gridCol w="1158184">
                  <a:extLst>
                    <a:ext uri="{9D8B030D-6E8A-4147-A177-3AD203B41FA5}">
                      <a16:colId xmlns:a16="http://schemas.microsoft.com/office/drawing/2014/main" val="3971813404"/>
                    </a:ext>
                  </a:extLst>
                </a:gridCol>
                <a:gridCol w="991476">
                  <a:extLst>
                    <a:ext uri="{9D8B030D-6E8A-4147-A177-3AD203B41FA5}">
                      <a16:colId xmlns:a16="http://schemas.microsoft.com/office/drawing/2014/main" val="3154207429"/>
                    </a:ext>
                  </a:extLst>
                </a:gridCol>
                <a:gridCol w="956379">
                  <a:extLst>
                    <a:ext uri="{9D8B030D-6E8A-4147-A177-3AD203B41FA5}">
                      <a16:colId xmlns:a16="http://schemas.microsoft.com/office/drawing/2014/main" val="4019729133"/>
                    </a:ext>
                  </a:extLst>
                </a:gridCol>
                <a:gridCol w="631737">
                  <a:extLst>
                    <a:ext uri="{9D8B030D-6E8A-4147-A177-3AD203B41FA5}">
                      <a16:colId xmlns:a16="http://schemas.microsoft.com/office/drawing/2014/main" val="2668684122"/>
                    </a:ext>
                  </a:extLst>
                </a:gridCol>
                <a:gridCol w="956379">
                  <a:extLst>
                    <a:ext uri="{9D8B030D-6E8A-4147-A177-3AD203B41FA5}">
                      <a16:colId xmlns:a16="http://schemas.microsoft.com/office/drawing/2014/main" val="2965545148"/>
                    </a:ext>
                  </a:extLst>
                </a:gridCol>
              </a:tblGrid>
              <a:tr h="70612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VPC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Region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Purpose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Subnets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AZs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8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CIDR Range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25140"/>
                  </a:ext>
                </a:extLst>
              </a:tr>
              <a:tr h="587966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3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EUwest-1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Dev/Test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10.0.0.0/12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813686"/>
                  </a:ext>
                </a:extLst>
              </a:tr>
              <a:tr h="587966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3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EUwest-1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Production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3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3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10.0.0.0/12</a:t>
                      </a:r>
                      <a:endParaRPr lang="en-IE" dirty="0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426837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EA0A5E7F-1A2C-4FB6-9A8B-F1996419F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713" y="20877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876A6-E106-49C9-B280-A6D3E29F950D}"/>
              </a:ext>
            </a:extLst>
          </p:cNvPr>
          <p:cNvSpPr txBox="1"/>
          <p:nvPr/>
        </p:nvSpPr>
        <p:spPr>
          <a:xfrm>
            <a:off x="874713" y="8083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+mj-lt"/>
              </a:rPr>
              <a:t>Network and Security</a:t>
            </a:r>
            <a:endParaRPr lang="en-GB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dirty="0"/>
            </a:br>
            <a:r>
              <a:rPr lang="en-GB" sz="1800" b="0" i="0" u="none" strike="noStrike" dirty="0">
                <a:solidFill>
                  <a:srgbClr val="000000"/>
                </a:solidFill>
                <a:effectLst/>
              </a:rPr>
              <a:t>VPC solution.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0603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0BDA2A-A777-473A-8708-DD2D62567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851991"/>
              </p:ext>
            </p:extLst>
          </p:nvPr>
        </p:nvGraphicFramePr>
        <p:xfrm>
          <a:off x="957263" y="1780063"/>
          <a:ext cx="5138738" cy="3657593"/>
        </p:xfrm>
        <a:graphic>
          <a:graphicData uri="http://schemas.openxmlformats.org/drawingml/2006/table">
            <a:tbl>
              <a:tblPr/>
              <a:tblGrid>
                <a:gridCol w="1600185">
                  <a:extLst>
                    <a:ext uri="{9D8B030D-6E8A-4147-A177-3AD203B41FA5}">
                      <a16:colId xmlns:a16="http://schemas.microsoft.com/office/drawing/2014/main" val="2553396185"/>
                    </a:ext>
                  </a:extLst>
                </a:gridCol>
                <a:gridCol w="486654">
                  <a:extLst>
                    <a:ext uri="{9D8B030D-6E8A-4147-A177-3AD203B41FA5}">
                      <a16:colId xmlns:a16="http://schemas.microsoft.com/office/drawing/2014/main" val="3292961896"/>
                    </a:ext>
                  </a:extLst>
                </a:gridCol>
                <a:gridCol w="1270250">
                  <a:extLst>
                    <a:ext uri="{9D8B030D-6E8A-4147-A177-3AD203B41FA5}">
                      <a16:colId xmlns:a16="http://schemas.microsoft.com/office/drawing/2014/main" val="3289165244"/>
                    </a:ext>
                  </a:extLst>
                </a:gridCol>
                <a:gridCol w="511399">
                  <a:extLst>
                    <a:ext uri="{9D8B030D-6E8A-4147-A177-3AD203B41FA5}">
                      <a16:colId xmlns:a16="http://schemas.microsoft.com/office/drawing/2014/main" val="3806610178"/>
                    </a:ext>
                  </a:extLst>
                </a:gridCol>
                <a:gridCol w="1270250">
                  <a:extLst>
                    <a:ext uri="{9D8B030D-6E8A-4147-A177-3AD203B41FA5}">
                      <a16:colId xmlns:a16="http://schemas.microsoft.com/office/drawing/2014/main" val="1378502798"/>
                    </a:ext>
                  </a:extLst>
                </a:gridCol>
              </a:tblGrid>
              <a:tr h="81279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Subnet Name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VPC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Subnet Type (Public/private)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AZ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Subnet Address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83F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648348"/>
                  </a:ext>
                </a:extLst>
              </a:tr>
              <a:tr h="497110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Web-PublicSubnet1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#1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192.168.10.2 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610552"/>
                  </a:ext>
                </a:extLst>
              </a:tr>
              <a:tr h="497110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Web-PublicSubnet2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#1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192.168.10.2 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535360"/>
                  </a:ext>
                </a:extLst>
              </a:tr>
              <a:tr h="497110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App-PrivateSubnet1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#1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Private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192.168.10.2 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710578"/>
                  </a:ext>
                </a:extLst>
              </a:tr>
              <a:tr h="497110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App-PrivateSubnet2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#1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Private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192.168.10.3 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58963"/>
                  </a:ext>
                </a:extLst>
              </a:tr>
              <a:tr h="497110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DB-PrivateSubnet1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#1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Private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192.168.10.4 </a:t>
                      </a:r>
                      <a:endParaRPr lang="en-IE" dirty="0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675787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573688DF-C3E6-44B4-94BD-485D9E705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17795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A77CF-4E3F-4A7B-BAE4-8E72349FD1FB}"/>
              </a:ext>
            </a:extLst>
          </p:cNvPr>
          <p:cNvSpPr txBox="1"/>
          <p:nvPr/>
        </p:nvSpPr>
        <p:spPr>
          <a:xfrm>
            <a:off x="957263" y="8948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+mj-lt"/>
              </a:rPr>
              <a:t>DEV/Test subnet solution</a:t>
            </a:r>
            <a:endParaRPr lang="en-IE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891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F88BF31-BF47-4617-B88E-21E459B63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096694"/>
              </p:ext>
            </p:extLst>
          </p:nvPr>
        </p:nvGraphicFramePr>
        <p:xfrm>
          <a:off x="830262" y="1831340"/>
          <a:ext cx="5934075" cy="2308860"/>
        </p:xfrm>
        <a:graphic>
          <a:graphicData uri="http://schemas.openxmlformats.org/drawingml/2006/table">
            <a:tbl>
              <a:tblPr/>
              <a:tblGrid>
                <a:gridCol w="2019300">
                  <a:extLst>
                    <a:ext uri="{9D8B030D-6E8A-4147-A177-3AD203B41FA5}">
                      <a16:colId xmlns:a16="http://schemas.microsoft.com/office/drawing/2014/main" val="3632927653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354120524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44877982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23752435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23096707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Subnet Name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VPC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Subnet Type (Public/private)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AZ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Subnet Address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83F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612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Web-PublicSubnet1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#2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192.168.10.2 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7471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Web-PublicSubnet2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#2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192.168.10.2 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615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App-PrivateSubnet1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#2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Private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192.168.10.2 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01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App-PrivateSubnet2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#2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Private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192.168.10.3 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254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DB-PrivateSubnet1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#2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Private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192.168.10.4 </a:t>
                      </a:r>
                      <a:endParaRPr lang="en-IE" dirty="0">
                        <a:effectLst/>
                      </a:endParaRPr>
                    </a:p>
                  </a:txBody>
                  <a:tcPr marL="63500" marR="63500" marT="63500" marB="63500">
                    <a:lnL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8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635360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FCAE7E5D-CDFB-440E-A6A9-6E0967DC8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3" y="18308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3E83DB-CCBB-438B-9EF2-2A252D1D5337}"/>
              </a:ext>
            </a:extLst>
          </p:cNvPr>
          <p:cNvSpPr txBox="1"/>
          <p:nvPr/>
        </p:nvSpPr>
        <p:spPr>
          <a:xfrm>
            <a:off x="830262" y="9329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800" b="1" i="0" u="none" strike="noStrike" dirty="0">
                <a:solidFill>
                  <a:srgbClr val="000000"/>
                </a:solidFill>
                <a:effectLst/>
                <a:latin typeface="+mj-lt"/>
              </a:rPr>
              <a:t>Production subnet solution.</a:t>
            </a:r>
            <a:endParaRPr lang="en-IE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332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C4F40E9-29D0-4884-B0AA-C7DC1CA12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324606"/>
              </p:ext>
            </p:extLst>
          </p:nvPr>
        </p:nvGraphicFramePr>
        <p:xfrm>
          <a:off x="985837" y="1776730"/>
          <a:ext cx="6181725" cy="3304540"/>
        </p:xfrm>
        <a:graphic>
          <a:graphicData uri="http://schemas.openxmlformats.org/drawingml/2006/table">
            <a:tbl>
              <a:tblPr/>
              <a:tblGrid>
                <a:gridCol w="790575">
                  <a:extLst>
                    <a:ext uri="{9D8B030D-6E8A-4147-A177-3AD203B41FA5}">
                      <a16:colId xmlns:a16="http://schemas.microsoft.com/office/drawing/2014/main" val="4035437115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322603248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637960039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09102015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49301888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102227606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264213374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6623564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Tier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Tag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OS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Size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Justification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 of Instances 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User data?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216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Web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Key= NameValue= web-tier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000" b="0" i="0" u="none" strike="noStrike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Microsoft Windows Server 2016 Base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T2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They meet the requirements of the current architecture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404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App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Key = NameValue = app-tier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000" b="0" i="0" u="none" strike="noStrike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Microsoft Windows Server 2016 Base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T3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xLarge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They meet the requirements of the current architecture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130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DB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9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Key = NameValue = db-tier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000" b="0" i="0" u="none" strike="noStrike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Microsoft Windows Server 2016 Base w/SQL Server SE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DB.M5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2xlarge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They meet the requirements of the current architecture</a:t>
                      </a:r>
                      <a:endParaRPr lang="en-GB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IE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  <a:endParaRPr lang="en-IE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852493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CA653C97-0601-4F2A-AD1A-855AD0CFB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8" y="17772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C4FB1F-6563-49E7-A82A-3E14902A4918}"/>
              </a:ext>
            </a:extLst>
          </p:cNvPr>
          <p:cNvSpPr txBox="1"/>
          <p:nvPr/>
        </p:nvSpPr>
        <p:spPr>
          <a:xfrm>
            <a:off x="985836" y="21143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GB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+mj-lt"/>
              </a:rPr>
              <a:t>Web and Application Tier</a:t>
            </a:r>
            <a:endParaRPr lang="en-GB" b="1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GB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000000"/>
                </a:solidFill>
              </a:rPr>
              <a:t>T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</a:rPr>
              <a:t>he type, size, and justification for the instances you will use for each tier.</a:t>
            </a:r>
            <a:endParaRPr lang="en-GB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81907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767</Words>
  <Application>Microsoft Office PowerPoint</Application>
  <PresentationFormat>Widescreen</PresentationFormat>
  <Paragraphs>277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ACA Project 1: Designing a Cloud Solution A Medical Company Startup  This project is for a Medical Company who are wishing to move onto AWS.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 Project 1: Designing a Cloud Solution A Medical Company Startup  This project is for a Medical Company who are wishing to move onto AWS.</dc:title>
  <dc:creator>Alexander Ryan</dc:creator>
  <cp:lastModifiedBy>Alexander Ryan</cp:lastModifiedBy>
  <cp:revision>13</cp:revision>
  <dcterms:created xsi:type="dcterms:W3CDTF">2020-10-29T22:25:25Z</dcterms:created>
  <dcterms:modified xsi:type="dcterms:W3CDTF">2020-10-29T22:49:34Z</dcterms:modified>
</cp:coreProperties>
</file>