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82" r:id="rId5"/>
    <p:sldId id="281" r:id="rId6"/>
    <p:sldId id="283" r:id="rId7"/>
    <p:sldId id="264" r:id="rId8"/>
    <p:sldId id="284" r:id="rId9"/>
    <p:sldId id="286" r:id="rId10"/>
    <p:sldId id="259" r:id="rId11"/>
    <p:sldId id="288" r:id="rId12"/>
    <p:sldId id="289" r:id="rId13"/>
    <p:sldId id="290" r:id="rId14"/>
    <p:sldId id="291" r:id="rId15"/>
    <p:sldId id="287" r:id="rId16"/>
    <p:sldId id="260" r:id="rId17"/>
    <p:sldId id="261" r:id="rId18"/>
    <p:sldId id="262" r:id="rId19"/>
    <p:sldId id="273" r:id="rId20"/>
    <p:sldId id="265" r:id="rId21"/>
    <p:sldId id="266" r:id="rId22"/>
    <p:sldId id="268" r:id="rId23"/>
    <p:sldId id="269" r:id="rId24"/>
    <p:sldId id="274" r:id="rId25"/>
    <p:sldId id="270" r:id="rId26"/>
    <p:sldId id="271" r:id="rId27"/>
    <p:sldId id="272" r:id="rId28"/>
    <p:sldId id="276" r:id="rId29"/>
    <p:sldId id="275" r:id="rId30"/>
    <p:sldId id="277" r:id="rId31"/>
    <p:sldId id="278" r:id="rId32"/>
    <p:sldId id="280" r:id="rId33"/>
    <p:sldId id="279" r:id="rId3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4" d="100"/>
          <a:sy n="104" d="100"/>
        </p:scale>
        <p:origin x="144"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27926D-80DC-2B11-70DE-1F35758D069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56F1FF1-636E-2341-A199-BAB100F14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0FFB943-331B-5086-2293-C0F532DC1531}"/>
              </a:ext>
            </a:extLst>
          </p:cNvPr>
          <p:cNvSpPr>
            <a:spLocks noGrp="1"/>
          </p:cNvSpPr>
          <p:nvPr>
            <p:ph type="dt" sz="half" idx="10"/>
          </p:nvPr>
        </p:nvSpPr>
        <p:spPr/>
        <p:txBody>
          <a:bodyPr/>
          <a:lstStyle/>
          <a:p>
            <a:fld id="{9583AF26-4D68-42D5-A917-CD55DA578274}" type="datetimeFigureOut">
              <a:rPr lang="de-DE" smtClean="0"/>
              <a:t>12.02.2025</a:t>
            </a:fld>
            <a:endParaRPr lang="de-DE"/>
          </a:p>
        </p:txBody>
      </p:sp>
      <p:sp>
        <p:nvSpPr>
          <p:cNvPr id="5" name="Fußzeilenplatzhalter 4">
            <a:extLst>
              <a:ext uri="{FF2B5EF4-FFF2-40B4-BE49-F238E27FC236}">
                <a16:creationId xmlns:a16="http://schemas.microsoft.com/office/drawing/2014/main" id="{6108D52E-794B-C0C9-B46B-39E1207DCB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D0CB137-8422-EA24-C637-9A4FC7ACDC83}"/>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38955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C3D3E1-2631-2E83-C3E7-4CB34E27153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A7D1451-290A-C830-228C-387B36BD8FA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5032F69-D141-6C94-AC97-5BD89883A876}"/>
              </a:ext>
            </a:extLst>
          </p:cNvPr>
          <p:cNvSpPr>
            <a:spLocks noGrp="1"/>
          </p:cNvSpPr>
          <p:nvPr>
            <p:ph type="dt" sz="half" idx="10"/>
          </p:nvPr>
        </p:nvSpPr>
        <p:spPr/>
        <p:txBody>
          <a:bodyPr/>
          <a:lstStyle/>
          <a:p>
            <a:fld id="{9583AF26-4D68-42D5-A917-CD55DA578274}" type="datetimeFigureOut">
              <a:rPr lang="de-DE" smtClean="0"/>
              <a:t>12.02.2025</a:t>
            </a:fld>
            <a:endParaRPr lang="de-DE"/>
          </a:p>
        </p:txBody>
      </p:sp>
      <p:sp>
        <p:nvSpPr>
          <p:cNvPr id="5" name="Fußzeilenplatzhalter 4">
            <a:extLst>
              <a:ext uri="{FF2B5EF4-FFF2-40B4-BE49-F238E27FC236}">
                <a16:creationId xmlns:a16="http://schemas.microsoft.com/office/drawing/2014/main" id="{9AFB7831-CF9D-603B-0621-85E98D3D5BE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0998368-8677-3E64-D69D-1003F4A9F0FC}"/>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6622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6E8B8EE-992A-7101-9C68-E7531CFE7F7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8641043-2145-11EB-04D2-6C6E023A57C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725AB11-C177-0604-D933-1373AD2691D5}"/>
              </a:ext>
            </a:extLst>
          </p:cNvPr>
          <p:cNvSpPr>
            <a:spLocks noGrp="1"/>
          </p:cNvSpPr>
          <p:nvPr>
            <p:ph type="dt" sz="half" idx="10"/>
          </p:nvPr>
        </p:nvSpPr>
        <p:spPr/>
        <p:txBody>
          <a:bodyPr/>
          <a:lstStyle/>
          <a:p>
            <a:fld id="{9583AF26-4D68-42D5-A917-CD55DA578274}" type="datetimeFigureOut">
              <a:rPr lang="de-DE" smtClean="0"/>
              <a:t>12.02.2025</a:t>
            </a:fld>
            <a:endParaRPr lang="de-DE"/>
          </a:p>
        </p:txBody>
      </p:sp>
      <p:sp>
        <p:nvSpPr>
          <p:cNvPr id="5" name="Fußzeilenplatzhalter 4">
            <a:extLst>
              <a:ext uri="{FF2B5EF4-FFF2-40B4-BE49-F238E27FC236}">
                <a16:creationId xmlns:a16="http://schemas.microsoft.com/office/drawing/2014/main" id="{CA0AAA20-4B18-1759-3F1C-A0B4AABE980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256772-0682-AA83-8CF2-7315A5959FA3}"/>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77844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18E05F-04CC-48C1-65BC-E355E5591A2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576C80D-4C67-CE86-50B6-A50DB03CB1F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0CEDA07-ADB5-50A5-F8F5-6D7E88D9E70E}"/>
              </a:ext>
            </a:extLst>
          </p:cNvPr>
          <p:cNvSpPr>
            <a:spLocks noGrp="1"/>
          </p:cNvSpPr>
          <p:nvPr>
            <p:ph type="dt" sz="half" idx="10"/>
          </p:nvPr>
        </p:nvSpPr>
        <p:spPr/>
        <p:txBody>
          <a:bodyPr/>
          <a:lstStyle/>
          <a:p>
            <a:fld id="{9583AF26-4D68-42D5-A917-CD55DA578274}" type="datetimeFigureOut">
              <a:rPr lang="de-DE" smtClean="0"/>
              <a:t>12.02.2025</a:t>
            </a:fld>
            <a:endParaRPr lang="de-DE"/>
          </a:p>
        </p:txBody>
      </p:sp>
      <p:sp>
        <p:nvSpPr>
          <p:cNvPr id="5" name="Fußzeilenplatzhalter 4">
            <a:extLst>
              <a:ext uri="{FF2B5EF4-FFF2-40B4-BE49-F238E27FC236}">
                <a16:creationId xmlns:a16="http://schemas.microsoft.com/office/drawing/2014/main" id="{F989C284-77C7-F851-7431-BE24E610D5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648B909-C480-C27C-5A62-F2B0C6AD6CCD}"/>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13939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8E413-D6DF-CD76-4697-91BC4E31DE8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6DDA599-9DFB-EE5F-76D9-08F5AB91C1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4F6B1C1-43FC-97FB-E077-8205BE4DA566}"/>
              </a:ext>
            </a:extLst>
          </p:cNvPr>
          <p:cNvSpPr>
            <a:spLocks noGrp="1"/>
          </p:cNvSpPr>
          <p:nvPr>
            <p:ph type="dt" sz="half" idx="10"/>
          </p:nvPr>
        </p:nvSpPr>
        <p:spPr/>
        <p:txBody>
          <a:bodyPr/>
          <a:lstStyle/>
          <a:p>
            <a:fld id="{9583AF26-4D68-42D5-A917-CD55DA578274}" type="datetimeFigureOut">
              <a:rPr lang="de-DE" smtClean="0"/>
              <a:t>12.02.2025</a:t>
            </a:fld>
            <a:endParaRPr lang="de-DE"/>
          </a:p>
        </p:txBody>
      </p:sp>
      <p:sp>
        <p:nvSpPr>
          <p:cNvPr id="5" name="Fußzeilenplatzhalter 4">
            <a:extLst>
              <a:ext uri="{FF2B5EF4-FFF2-40B4-BE49-F238E27FC236}">
                <a16:creationId xmlns:a16="http://schemas.microsoft.com/office/drawing/2014/main" id="{BA6A69E6-BA40-FB12-7DE8-A8DCCFD38BB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EA32216-BC6B-A381-0696-989AD0A1C159}"/>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198150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B8979-BD89-5928-9474-2A814501666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24C6A04-88C0-3240-3471-5EC60A64A36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51DD6ED-E456-F6C7-D07C-1EF552FFA38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6952737-C08A-00B8-539F-9EFCD995D8A1}"/>
              </a:ext>
            </a:extLst>
          </p:cNvPr>
          <p:cNvSpPr>
            <a:spLocks noGrp="1"/>
          </p:cNvSpPr>
          <p:nvPr>
            <p:ph type="dt" sz="half" idx="10"/>
          </p:nvPr>
        </p:nvSpPr>
        <p:spPr/>
        <p:txBody>
          <a:bodyPr/>
          <a:lstStyle/>
          <a:p>
            <a:fld id="{9583AF26-4D68-42D5-A917-CD55DA578274}" type="datetimeFigureOut">
              <a:rPr lang="de-DE" smtClean="0"/>
              <a:t>12.02.2025</a:t>
            </a:fld>
            <a:endParaRPr lang="de-DE"/>
          </a:p>
        </p:txBody>
      </p:sp>
      <p:sp>
        <p:nvSpPr>
          <p:cNvPr id="6" name="Fußzeilenplatzhalter 5">
            <a:extLst>
              <a:ext uri="{FF2B5EF4-FFF2-40B4-BE49-F238E27FC236}">
                <a16:creationId xmlns:a16="http://schemas.microsoft.com/office/drawing/2014/main" id="{D331041E-BFB2-B9BF-31A3-6F8D0351742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20D84FB-531E-9E1F-0398-B7EA97CA1DD9}"/>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40689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594A91-5147-F15D-7AA0-0830234742D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864B75A-3AC7-347A-AE2F-67E7B0940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AA1323B-45A5-5239-5ECD-D150571A16D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2BC5AD1-FE7F-0756-3485-3CCEAFC49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BDC7532-33A8-CCD3-7538-AD669199FB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7B37B6B-7233-D628-9131-8706F3AD057F}"/>
              </a:ext>
            </a:extLst>
          </p:cNvPr>
          <p:cNvSpPr>
            <a:spLocks noGrp="1"/>
          </p:cNvSpPr>
          <p:nvPr>
            <p:ph type="dt" sz="half" idx="10"/>
          </p:nvPr>
        </p:nvSpPr>
        <p:spPr/>
        <p:txBody>
          <a:bodyPr/>
          <a:lstStyle/>
          <a:p>
            <a:fld id="{9583AF26-4D68-42D5-A917-CD55DA578274}" type="datetimeFigureOut">
              <a:rPr lang="de-DE" smtClean="0"/>
              <a:t>12.02.2025</a:t>
            </a:fld>
            <a:endParaRPr lang="de-DE"/>
          </a:p>
        </p:txBody>
      </p:sp>
      <p:sp>
        <p:nvSpPr>
          <p:cNvPr id="8" name="Fußzeilenplatzhalter 7">
            <a:extLst>
              <a:ext uri="{FF2B5EF4-FFF2-40B4-BE49-F238E27FC236}">
                <a16:creationId xmlns:a16="http://schemas.microsoft.com/office/drawing/2014/main" id="{B54B699B-212E-261F-821D-6F672C84844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D3E32AC-D9D8-3966-CEBC-0E61CFED337C}"/>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71703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F689F1-88B2-AF70-8B54-B5FDB09FC7C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682BF30-57A2-AC4A-D3B0-2AB9DD9FA9F8}"/>
              </a:ext>
            </a:extLst>
          </p:cNvPr>
          <p:cNvSpPr>
            <a:spLocks noGrp="1"/>
          </p:cNvSpPr>
          <p:nvPr>
            <p:ph type="dt" sz="half" idx="10"/>
          </p:nvPr>
        </p:nvSpPr>
        <p:spPr/>
        <p:txBody>
          <a:bodyPr/>
          <a:lstStyle/>
          <a:p>
            <a:fld id="{9583AF26-4D68-42D5-A917-CD55DA578274}" type="datetimeFigureOut">
              <a:rPr lang="de-DE" smtClean="0"/>
              <a:t>12.02.2025</a:t>
            </a:fld>
            <a:endParaRPr lang="de-DE"/>
          </a:p>
        </p:txBody>
      </p:sp>
      <p:sp>
        <p:nvSpPr>
          <p:cNvPr id="4" name="Fußzeilenplatzhalter 3">
            <a:extLst>
              <a:ext uri="{FF2B5EF4-FFF2-40B4-BE49-F238E27FC236}">
                <a16:creationId xmlns:a16="http://schemas.microsoft.com/office/drawing/2014/main" id="{459FE38E-FAFC-B141-DF75-80E6FE01F98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C543A74-1752-6667-23C6-92995AEC87E4}"/>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24102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F3BA7F5-BB2D-8F32-580F-CA375FE64B31}"/>
              </a:ext>
            </a:extLst>
          </p:cNvPr>
          <p:cNvSpPr>
            <a:spLocks noGrp="1"/>
          </p:cNvSpPr>
          <p:nvPr>
            <p:ph type="dt" sz="half" idx="10"/>
          </p:nvPr>
        </p:nvSpPr>
        <p:spPr/>
        <p:txBody>
          <a:bodyPr/>
          <a:lstStyle/>
          <a:p>
            <a:fld id="{9583AF26-4D68-42D5-A917-CD55DA578274}" type="datetimeFigureOut">
              <a:rPr lang="de-DE" smtClean="0"/>
              <a:t>12.02.2025</a:t>
            </a:fld>
            <a:endParaRPr lang="de-DE"/>
          </a:p>
        </p:txBody>
      </p:sp>
      <p:sp>
        <p:nvSpPr>
          <p:cNvPr id="3" name="Fußzeilenplatzhalter 2">
            <a:extLst>
              <a:ext uri="{FF2B5EF4-FFF2-40B4-BE49-F238E27FC236}">
                <a16:creationId xmlns:a16="http://schemas.microsoft.com/office/drawing/2014/main" id="{CB868CC1-CFEB-2EEB-FEFB-53FEBEF2C52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342A363-1B7A-8CDA-F8AE-E4F71A23483E}"/>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65350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9C1493-C40B-A46D-C084-CCAA3E9E5EC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7AB5EC5-C07B-B70E-28D8-1E0157FA4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7D078B7-584C-57A6-0353-36C3E5B59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6FA6E56-9EF9-77F5-90A3-3A07B1B9B391}"/>
              </a:ext>
            </a:extLst>
          </p:cNvPr>
          <p:cNvSpPr>
            <a:spLocks noGrp="1"/>
          </p:cNvSpPr>
          <p:nvPr>
            <p:ph type="dt" sz="half" idx="10"/>
          </p:nvPr>
        </p:nvSpPr>
        <p:spPr/>
        <p:txBody>
          <a:bodyPr/>
          <a:lstStyle/>
          <a:p>
            <a:fld id="{9583AF26-4D68-42D5-A917-CD55DA578274}" type="datetimeFigureOut">
              <a:rPr lang="de-DE" smtClean="0"/>
              <a:t>12.02.2025</a:t>
            </a:fld>
            <a:endParaRPr lang="de-DE"/>
          </a:p>
        </p:txBody>
      </p:sp>
      <p:sp>
        <p:nvSpPr>
          <p:cNvPr id="6" name="Fußzeilenplatzhalter 5">
            <a:extLst>
              <a:ext uri="{FF2B5EF4-FFF2-40B4-BE49-F238E27FC236}">
                <a16:creationId xmlns:a16="http://schemas.microsoft.com/office/drawing/2014/main" id="{4F421BB2-B9A3-57B6-BFCF-21C2362F3D9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433B451-D353-5399-F8E5-22D49196D545}"/>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05875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F1ECD8-6E27-4A58-0972-94A2C17E415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A83A1B4-1041-4619-7775-ACC8503CE0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9067DFC-F817-CB57-605F-C40A7FFA6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922C472-CAA7-11A7-B7C1-A61D4882F6A7}"/>
              </a:ext>
            </a:extLst>
          </p:cNvPr>
          <p:cNvSpPr>
            <a:spLocks noGrp="1"/>
          </p:cNvSpPr>
          <p:nvPr>
            <p:ph type="dt" sz="half" idx="10"/>
          </p:nvPr>
        </p:nvSpPr>
        <p:spPr/>
        <p:txBody>
          <a:bodyPr/>
          <a:lstStyle/>
          <a:p>
            <a:fld id="{9583AF26-4D68-42D5-A917-CD55DA578274}" type="datetimeFigureOut">
              <a:rPr lang="de-DE" smtClean="0"/>
              <a:t>12.02.2025</a:t>
            </a:fld>
            <a:endParaRPr lang="de-DE"/>
          </a:p>
        </p:txBody>
      </p:sp>
      <p:sp>
        <p:nvSpPr>
          <p:cNvPr id="6" name="Fußzeilenplatzhalter 5">
            <a:extLst>
              <a:ext uri="{FF2B5EF4-FFF2-40B4-BE49-F238E27FC236}">
                <a16:creationId xmlns:a16="http://schemas.microsoft.com/office/drawing/2014/main" id="{D31EB3CE-CECA-C7E7-F264-2CC2A548DF3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947F09-E0C7-E645-3947-50DFF56AD84E}"/>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54997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F69C9E-98E0-EE50-DDB2-59FA598DD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36F0183-77A4-2ACA-BD9E-D5FF3F671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346663-D2DE-97A1-0B5D-C3E02A040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3AF26-4D68-42D5-A917-CD55DA578274}" type="datetimeFigureOut">
              <a:rPr lang="de-DE" smtClean="0"/>
              <a:t>12.02.2025</a:t>
            </a:fld>
            <a:endParaRPr lang="de-DE"/>
          </a:p>
        </p:txBody>
      </p:sp>
      <p:sp>
        <p:nvSpPr>
          <p:cNvPr id="5" name="Fußzeilenplatzhalter 4">
            <a:extLst>
              <a:ext uri="{FF2B5EF4-FFF2-40B4-BE49-F238E27FC236}">
                <a16:creationId xmlns:a16="http://schemas.microsoft.com/office/drawing/2014/main" id="{4F7A6EE6-C2A2-256A-D8F5-4FE5C1445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18E7A0F-EAAF-C3DF-1351-28C7C5868D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8CA4D-8C01-4E56-A9C7-1958C308248C}" type="slidenum">
              <a:rPr lang="de-DE" smtClean="0"/>
              <a:t>‹Nr.›</a:t>
            </a:fld>
            <a:endParaRPr lang="de-DE"/>
          </a:p>
        </p:txBody>
      </p:sp>
    </p:spTree>
    <p:extLst>
      <p:ext uri="{BB962C8B-B14F-4D97-AF65-F5344CB8AC3E}">
        <p14:creationId xmlns:p14="http://schemas.microsoft.com/office/powerpoint/2010/main" val="4244934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59580638-7F3F-458A-829D-6FBF07632FAC}"/>
              </a:ext>
            </a:extLst>
          </p:cNvPr>
          <p:cNvSpPr txBox="1"/>
          <p:nvPr/>
        </p:nvSpPr>
        <p:spPr>
          <a:xfrm>
            <a:off x="1603889" y="1751291"/>
            <a:ext cx="7682846" cy="1969770"/>
          </a:xfrm>
          <a:prstGeom prst="rect">
            <a:avLst/>
          </a:prstGeom>
          <a:noFill/>
        </p:spPr>
        <p:txBody>
          <a:bodyPr wrap="square" rtlCol="0">
            <a:spAutoFit/>
          </a:bodyPr>
          <a:lstStyle/>
          <a:p>
            <a:pPr algn="ctr"/>
            <a:r>
              <a:rPr lang="de-DE" sz="4800" dirty="0">
                <a:solidFill>
                  <a:schemeClr val="bg1"/>
                </a:solidFill>
              </a:rPr>
              <a:t>Hallo  </a:t>
            </a:r>
            <a:r>
              <a:rPr lang="de-DE" sz="4800" dirty="0">
                <a:solidFill>
                  <a:schemeClr val="bg1"/>
                </a:solidFill>
                <a:sym typeface="Wingdings" panose="05000000000000000000" pitchFamily="2" charset="2"/>
              </a:rPr>
              <a:t> </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43634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5847755"/>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bewegen sich mit den Tasten </a:t>
            </a:r>
            <a:r>
              <a:rPr lang="de-DE" sz="2000" b="1" dirty="0">
                <a:solidFill>
                  <a:schemeClr val="bg1"/>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1" dirty="0">
                <a:solidFill>
                  <a:schemeClr val="bg1"/>
                </a:solidFill>
                <a:effectLst/>
                <a:latin typeface="Consolas" panose="020B0609020204030204" pitchFamily="49" charset="0"/>
              </a:rPr>
              <a:t>D </a:t>
            </a:r>
            <a:r>
              <a:rPr lang="de-DE" sz="2000" dirty="0">
                <a:solidFill>
                  <a:schemeClr val="bg1"/>
                </a:solidFill>
                <a:effectLst/>
                <a:latin typeface="Consolas" panose="020B0609020204030204" pitchFamily="49" charset="0"/>
              </a:rPr>
              <a:t>nach links und rechts</a:t>
            </a:r>
            <a:r>
              <a:rPr lang="de-DE" sz="2000" b="0" dirty="0">
                <a:solidFill>
                  <a:schemeClr val="bg1"/>
                </a:solidFill>
                <a:effectLst/>
                <a:latin typeface="Consolas" panose="020B0609020204030204" pitchFamily="49" charset="0"/>
              </a:rPr>
              <a:t>, Sie schießen mit der STRG-Taste.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 und einen oder zwei </a:t>
            </a:r>
            <a:r>
              <a:rPr lang="de-DE" sz="2000" b="0" dirty="0">
                <a:solidFill>
                  <a:srgbClr val="CC0066"/>
                </a:solidFill>
                <a:effectLst/>
                <a:latin typeface="Consolas" panose="020B0609020204030204" pitchFamily="49" charset="0"/>
              </a:rPr>
              <a:t>Finger</a:t>
            </a:r>
            <a:r>
              <a:rPr lang="de-DE" sz="2000" b="0" dirty="0">
                <a:solidFill>
                  <a:schemeClr val="bg1"/>
                </a:solidFill>
                <a:effectLst/>
                <a:latin typeface="Consolas" panose="020B0609020204030204" pitchFamily="49" charset="0"/>
              </a:rPr>
              <a:t> der </a:t>
            </a:r>
            <a:r>
              <a:rPr lang="de-DE" sz="2000" b="0" dirty="0">
                <a:solidFill>
                  <a:srgbClr val="CC0066"/>
                </a:solidFill>
                <a:effectLst/>
                <a:latin typeface="Consolas" panose="020B0609020204030204" pitchFamily="49" charset="0"/>
              </a:rPr>
              <a:t>rechten</a:t>
            </a:r>
            <a:r>
              <a:rPr lang="de-DE" sz="2000" b="0" dirty="0">
                <a:solidFill>
                  <a:schemeClr val="bg1"/>
                </a:solidFill>
                <a:effectLst/>
                <a:latin typeface="Consolas" panose="020B0609020204030204" pitchFamily="49" charset="0"/>
              </a:rPr>
              <a:t> Hand auf die </a:t>
            </a:r>
            <a:r>
              <a:rPr lang="de-DE" sz="2000" b="0" dirty="0">
                <a:solidFill>
                  <a:srgbClr val="CC0066"/>
                </a:solidFill>
                <a:effectLst/>
                <a:latin typeface="Consolas" panose="020B0609020204030204" pitchFamily="49" charset="0"/>
              </a:rPr>
              <a:t>STRG</a:t>
            </a:r>
            <a:r>
              <a:rPr lang="de-DE" sz="2000" b="0" dirty="0">
                <a:solidFill>
                  <a:schemeClr val="bg1"/>
                </a:solidFill>
                <a:effectLst/>
                <a:latin typeface="Consolas" panose="020B0609020204030204" pitchFamily="49" charset="0"/>
              </a:rPr>
              <a:t>-Taste rechts unten auf der Tastatur.</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99063A1D-D39D-B6B4-1286-5BB7206C6476}"/>
              </a:ext>
            </a:extLst>
          </p:cNvPr>
          <p:cNvSpPr/>
          <p:nvPr/>
        </p:nvSpPr>
        <p:spPr>
          <a:xfrm>
            <a:off x="6443932" y="4744528"/>
            <a:ext cx="491706" cy="258793"/>
          </a:xfrm>
          <a:prstGeom prst="roundRect">
            <a:avLst/>
          </a:prstGeom>
          <a:noFill/>
          <a:ln w="38100">
            <a:solidFill>
              <a:srgbClr val="CC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0039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D771225-6FBA-0024-252A-FE0B4AA492A7}"/>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8406BF3F-6945-95AC-252A-A95E06F960E4}"/>
              </a:ext>
            </a:extLst>
          </p:cNvPr>
          <p:cNvSpPr txBox="1"/>
          <p:nvPr/>
        </p:nvSpPr>
        <p:spPr>
          <a:xfrm>
            <a:off x="1638394" y="647110"/>
            <a:ext cx="8143960" cy="4585871"/>
          </a:xfrm>
          <a:prstGeom prst="rect">
            <a:avLst/>
          </a:prstGeom>
          <a:noFill/>
        </p:spPr>
        <p:txBody>
          <a:bodyPr wrap="square" rtlCol="0">
            <a:spAutoFit/>
          </a:bodyPr>
          <a:lstStyle/>
          <a:p>
            <a:pPr algn="ct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r>
              <a:rPr lang="de-DE" sz="3200" dirty="0">
                <a:solidFill>
                  <a:schemeClr val="bg1"/>
                </a:solidFill>
                <a:latin typeface="Consolas" panose="020B0609020204030204" pitchFamily="49" charset="0"/>
                <a:sym typeface="Wingdings" panose="05000000000000000000" pitchFamily="2" charset="2"/>
              </a:rPr>
              <a:t>Jeder Spieldurchlauf besteht aus Start, Erscheinen des Ziels, Bewegung zum und schießen auf das Ziel und der Punkteanzeige:</a:t>
            </a: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4293097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6B84B56-88D4-E2CC-E772-9462834CA5DC}"/>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31BCC408-110B-B266-0460-AEC98E87AC4A}"/>
              </a:ext>
            </a:extLst>
          </p:cNvPr>
          <p:cNvSpPr txBox="1"/>
          <p:nvPr/>
        </p:nvSpPr>
        <p:spPr>
          <a:xfrm>
            <a:off x="1638394" y="647110"/>
            <a:ext cx="8143960" cy="5601533"/>
          </a:xfrm>
          <a:prstGeom prst="rect">
            <a:avLst/>
          </a:prstGeom>
          <a:noFill/>
        </p:spPr>
        <p:txBody>
          <a:bodyPr wrap="square" rtlCol="0">
            <a:spAutoFit/>
          </a:bodyPr>
          <a:lstStyle/>
          <a:p>
            <a:pPr algn="ctr"/>
            <a:r>
              <a:rPr lang="de-DE" sz="3200" dirty="0">
                <a:solidFill>
                  <a:schemeClr val="bg1"/>
                </a:solidFill>
                <a:latin typeface="Consolas" panose="020B0609020204030204" pitchFamily="49" charset="0"/>
                <a:sym typeface="Wingdings" panose="05000000000000000000" pitchFamily="2" charset="2"/>
              </a:rPr>
              <a:t>Zum Start sehen Sie die Hand Ihrer Spielfigur, die eine Pistole hält, nach 1 Sekunde erscheint dann links oder rechts eine Zielscheibe</a:t>
            </a: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A468D54F-F106-90D4-8106-2A584454BA9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10551" y="2856734"/>
            <a:ext cx="4722885" cy="2655546"/>
          </a:xfrm>
          <a:prstGeom prst="rect">
            <a:avLst/>
          </a:prstGeom>
        </p:spPr>
      </p:pic>
      <p:pic>
        <p:nvPicPr>
          <p:cNvPr id="6" name="Grafik 5" descr="Ein Bild, das Screenshot, 3D-Modellierung, PC-Spiel, Digitales Compositing enthält.&#10;&#10;KI-generierte Inhalte können fehlerhaft sein.">
            <a:extLst>
              <a:ext uri="{FF2B5EF4-FFF2-40B4-BE49-F238E27FC236}">
                <a16:creationId xmlns:a16="http://schemas.microsoft.com/office/drawing/2014/main" id="{8D237060-629B-6971-DF9B-0D56854D341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096000" y="2856733"/>
            <a:ext cx="4722885" cy="2655547"/>
          </a:xfrm>
          <a:prstGeom prst="rect">
            <a:avLst/>
          </a:prstGeom>
        </p:spPr>
      </p:pic>
      <p:cxnSp>
        <p:nvCxnSpPr>
          <p:cNvPr id="8" name="Gerade Verbindung mit Pfeil 7">
            <a:extLst>
              <a:ext uri="{FF2B5EF4-FFF2-40B4-BE49-F238E27FC236}">
                <a16:creationId xmlns:a16="http://schemas.microsoft.com/office/drawing/2014/main" id="{2BD67D43-1959-89C5-EE47-58D7FB73A315}"/>
              </a:ext>
            </a:extLst>
          </p:cNvPr>
          <p:cNvCxnSpPr/>
          <p:nvPr/>
        </p:nvCxnSpPr>
        <p:spPr>
          <a:xfrm>
            <a:off x="4675517" y="4184506"/>
            <a:ext cx="1940943" cy="0"/>
          </a:xfrm>
          <a:prstGeom prst="straightConnector1">
            <a:avLst/>
          </a:prstGeom>
          <a:ln w="63500" cap="flat" cmpd="sng" algn="ctr">
            <a:solidFill>
              <a:schemeClr val="bg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feld 8">
            <a:extLst>
              <a:ext uri="{FF2B5EF4-FFF2-40B4-BE49-F238E27FC236}">
                <a16:creationId xmlns:a16="http://schemas.microsoft.com/office/drawing/2014/main" id="{DB8925E7-6E16-1110-AB21-EDA5E846D714}"/>
              </a:ext>
            </a:extLst>
          </p:cNvPr>
          <p:cNvSpPr txBox="1"/>
          <p:nvPr/>
        </p:nvSpPr>
        <p:spPr>
          <a:xfrm>
            <a:off x="4831396" y="3705045"/>
            <a:ext cx="1440611" cy="369332"/>
          </a:xfrm>
          <a:prstGeom prst="rect">
            <a:avLst/>
          </a:prstGeom>
          <a:noFill/>
        </p:spPr>
        <p:txBody>
          <a:bodyPr wrap="square" rtlCol="0">
            <a:spAutoFit/>
          </a:bodyPr>
          <a:lstStyle/>
          <a:p>
            <a:r>
              <a:rPr lang="de-DE" dirty="0">
                <a:solidFill>
                  <a:schemeClr val="bg1"/>
                </a:solidFill>
                <a:latin typeface="Consolas" panose="020B0609020204030204" pitchFamily="49" charset="0"/>
              </a:rPr>
              <a:t>1 Sekunde</a:t>
            </a:r>
          </a:p>
        </p:txBody>
      </p:sp>
    </p:spTree>
    <p:extLst>
      <p:ext uri="{BB962C8B-B14F-4D97-AF65-F5344CB8AC3E}">
        <p14:creationId xmlns:p14="http://schemas.microsoft.com/office/powerpoint/2010/main" val="2829578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AD8E6D5-7CF3-6179-FF2E-1BC7644BBB91}"/>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6D97F062-638C-5013-C6F9-92A62E48CE26}"/>
              </a:ext>
            </a:extLst>
          </p:cNvPr>
          <p:cNvSpPr txBox="1"/>
          <p:nvPr/>
        </p:nvSpPr>
        <p:spPr>
          <a:xfrm>
            <a:off x="1574008" y="327932"/>
            <a:ext cx="8143960" cy="6155531"/>
          </a:xfrm>
          <a:prstGeom prst="rect">
            <a:avLst/>
          </a:prstGeom>
          <a:noFill/>
        </p:spPr>
        <p:txBody>
          <a:bodyPr wrap="square" rtlCol="0">
            <a:spAutoFit/>
          </a:bodyPr>
          <a:lstStyle/>
          <a:p>
            <a:pPr algn="ctr"/>
            <a:r>
              <a:rPr lang="de-DE" sz="2800" dirty="0">
                <a:solidFill>
                  <a:schemeClr val="bg1"/>
                </a:solidFill>
                <a:latin typeface="Consolas" panose="020B0609020204030204" pitchFamily="49" charset="0"/>
                <a:sym typeface="Wingdings" panose="05000000000000000000" pitchFamily="2" charset="2"/>
              </a:rPr>
              <a:t>Nun steuern Sie mit den Tasten A und D Ihre Spielfigur seitlich auf Höhe des Ziels und schießen mit STRG darauf. </a:t>
            </a:r>
          </a:p>
          <a:p>
            <a:pPr algn="ctr"/>
            <a:r>
              <a:rPr lang="de-DE" sz="2800" u="sng" dirty="0">
                <a:solidFill>
                  <a:schemeClr val="bg1"/>
                </a:solidFill>
                <a:latin typeface="Consolas" panose="020B0609020204030204" pitchFamily="49" charset="0"/>
                <a:sym typeface="Wingdings" panose="05000000000000000000" pitchFamily="2" charset="2"/>
              </a:rPr>
              <a:t>Achtung</a:t>
            </a:r>
            <a:r>
              <a:rPr lang="de-DE" sz="2800" dirty="0">
                <a:solidFill>
                  <a:schemeClr val="bg1"/>
                </a:solidFill>
                <a:latin typeface="Consolas" panose="020B0609020204030204" pitchFamily="49" charset="0"/>
                <a:sym typeface="Wingdings" panose="05000000000000000000" pitchFamily="2" charset="2"/>
              </a:rPr>
              <a:t>: Sie haben nach Erscheinen des Ziels nur </a:t>
            </a:r>
            <a:r>
              <a:rPr lang="de-DE" sz="2800" dirty="0">
                <a:solidFill>
                  <a:srgbClr val="FFFF00"/>
                </a:solidFill>
                <a:latin typeface="Consolas" panose="020B0609020204030204" pitchFamily="49" charset="0"/>
                <a:sym typeface="Wingdings" panose="05000000000000000000" pitchFamily="2" charset="2"/>
              </a:rPr>
              <a:t>3 Sekunden </a:t>
            </a:r>
            <a:r>
              <a:rPr lang="de-DE" sz="2800" dirty="0">
                <a:solidFill>
                  <a:schemeClr val="bg1"/>
                </a:solidFill>
                <a:latin typeface="Consolas" panose="020B0609020204030204" pitchFamily="49" charset="0"/>
                <a:sym typeface="Wingdings" panose="05000000000000000000" pitchFamily="2" charset="2"/>
              </a:rPr>
              <a:t>und nur </a:t>
            </a:r>
            <a:r>
              <a:rPr lang="de-DE" sz="2800" dirty="0">
                <a:solidFill>
                  <a:srgbClr val="FFFF00"/>
                </a:solidFill>
                <a:latin typeface="Consolas" panose="020B0609020204030204" pitchFamily="49" charset="0"/>
                <a:sym typeface="Wingdings" panose="05000000000000000000" pitchFamily="2" charset="2"/>
              </a:rPr>
              <a:t>einen Schuss!</a:t>
            </a:r>
          </a:p>
          <a:p>
            <a:pPr algn="ctr"/>
            <a:endParaRPr lang="de-DE" sz="28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5" name="Grafik 4" descr="Ein Bild, das Screenshot, 3D-Modellierung, Digitales Compositing, PC-Spiel enthält.&#10;&#10;KI-generierte Inhalte können fehlerhaft sein.">
            <a:extLst>
              <a:ext uri="{FF2B5EF4-FFF2-40B4-BE49-F238E27FC236}">
                <a16:creationId xmlns:a16="http://schemas.microsoft.com/office/drawing/2014/main" id="{64BDD12F-EA6E-7E0A-6569-CD9272823698}"/>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061952" y="3089647"/>
            <a:ext cx="4706058" cy="2646084"/>
          </a:xfrm>
          <a:prstGeom prst="rect">
            <a:avLst/>
          </a:prstGeom>
        </p:spPr>
      </p:pic>
    </p:spTree>
    <p:extLst>
      <p:ext uri="{BB962C8B-B14F-4D97-AF65-F5344CB8AC3E}">
        <p14:creationId xmlns:p14="http://schemas.microsoft.com/office/powerpoint/2010/main" val="2243523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30BD2E0-2FAC-BEB4-A6BF-797A463F9315}"/>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74B890F-5C01-B62C-9104-4CF5D9BD176B}"/>
              </a:ext>
            </a:extLst>
          </p:cNvPr>
          <p:cNvSpPr txBox="1"/>
          <p:nvPr/>
        </p:nvSpPr>
        <p:spPr>
          <a:xfrm>
            <a:off x="1574008" y="327932"/>
            <a:ext cx="8143960" cy="6217087"/>
          </a:xfrm>
          <a:prstGeom prst="rect">
            <a:avLst/>
          </a:prstGeom>
          <a:noFill/>
        </p:spPr>
        <p:txBody>
          <a:bodyPr wrap="square" rtlCol="0">
            <a:spAutoFit/>
          </a:bodyPr>
          <a:lstStyle/>
          <a:p>
            <a:pPr algn="ctr"/>
            <a:r>
              <a:rPr lang="de-DE" sz="2000" dirty="0">
                <a:solidFill>
                  <a:schemeClr val="bg1"/>
                </a:solidFill>
                <a:latin typeface="Consolas" panose="020B0609020204030204" pitchFamily="49" charset="0"/>
                <a:sym typeface="Wingdings" panose="05000000000000000000" pitchFamily="2" charset="2"/>
              </a:rPr>
              <a:t>Sobald das Ziel getroffen oder die maximale Zeit überschritten wird, endet der Spieldurchlauf. Anschließend werden die erreichten Punkte (abhängig von benötigter Zeit und Treffen des Ziels) für 1 Sekunde angezeigt. </a:t>
            </a:r>
            <a:r>
              <a:rPr lang="de-DE" sz="2000" u="sng" dirty="0">
                <a:solidFill>
                  <a:schemeClr val="bg1"/>
                </a:solidFill>
                <a:latin typeface="Consolas" panose="020B0609020204030204" pitchFamily="49" charset="0"/>
                <a:sym typeface="Wingdings" panose="05000000000000000000" pitchFamily="2" charset="2"/>
              </a:rPr>
              <a:t>Bitte drücken Sie ab diesem Zeitpunkt keine Taste mehr, bis im nächsten Durchlauf das Ziel erscheint</a:t>
            </a:r>
            <a:r>
              <a:rPr lang="de-DE" sz="2000" dirty="0">
                <a:solidFill>
                  <a:schemeClr val="bg1"/>
                </a:solidFill>
                <a:latin typeface="Consolas" panose="020B0609020204030204" pitchFamily="49" charset="0"/>
                <a:sym typeface="Wingdings" panose="05000000000000000000" pitchFamily="2" charset="2"/>
              </a:rPr>
              <a:t>.</a:t>
            </a:r>
          </a:p>
          <a:p>
            <a:pPr algn="ctr"/>
            <a:endParaRPr lang="de-DE" sz="2000" dirty="0">
              <a:solidFill>
                <a:schemeClr val="bg1"/>
              </a:solidFill>
              <a:latin typeface="Consolas" panose="020B0609020204030204" pitchFamily="49" charset="0"/>
              <a:sym typeface="Wingdings" panose="05000000000000000000" pitchFamily="2" charset="2"/>
            </a:endParaRPr>
          </a:p>
          <a:p>
            <a:pPr algn="ctr"/>
            <a:endParaRPr lang="de-DE" sz="2000" dirty="0">
              <a:solidFill>
                <a:schemeClr val="bg1"/>
              </a:solidFill>
              <a:latin typeface="Consolas" panose="020B0609020204030204" pitchFamily="49" charset="0"/>
              <a:sym typeface="Wingdings" panose="05000000000000000000" pitchFamily="2" charset="2"/>
            </a:endParaRPr>
          </a:p>
          <a:p>
            <a:pPr algn="ctr"/>
            <a:endParaRPr lang="de-DE" sz="20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sz="3200" dirty="0">
              <a:solidFill>
                <a:schemeClr val="bg1"/>
              </a:solidFill>
              <a:latin typeface="Consolas" panose="020B0609020204030204" pitchFamily="49" charset="0"/>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F9A8BE98-0B63-911F-DE60-DD16EDE00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5727" y="2713222"/>
            <a:ext cx="5460521" cy="3070298"/>
          </a:xfrm>
          <a:prstGeom prst="rect">
            <a:avLst/>
          </a:prstGeom>
          <a:ln w="41275">
            <a:solidFill>
              <a:schemeClr val="bg1"/>
            </a:solidFill>
          </a:ln>
        </p:spPr>
      </p:pic>
    </p:spTree>
    <p:extLst>
      <p:ext uri="{BB962C8B-B14F-4D97-AF65-F5344CB8AC3E}">
        <p14:creationId xmlns:p14="http://schemas.microsoft.com/office/powerpoint/2010/main" val="3083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B85EBBE-11A4-7778-A8B2-A8F2F8008337}"/>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FF2B9879-7C4B-55EA-8AB6-F863375CC13B}"/>
              </a:ext>
            </a:extLst>
          </p:cNvPr>
          <p:cNvSpPr txBox="1"/>
          <p:nvPr/>
        </p:nvSpPr>
        <p:spPr>
          <a:xfrm>
            <a:off x="1707406" y="431449"/>
            <a:ext cx="7682846" cy="5878532"/>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Es gibt in diesem Spiel eine Besonderheit: Die Steuerung zur seitlichen Bewegung kann </a:t>
            </a:r>
            <a:r>
              <a:rPr lang="de-DE" sz="2000" b="1"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oder </a:t>
            </a:r>
            <a:r>
              <a:rPr lang="de-DE" sz="2000" b="1"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sein. </a:t>
            </a:r>
          </a:p>
          <a:p>
            <a:pPr algn="ctr"/>
            <a:endParaRPr lang="de-DE" sz="2000" dirty="0">
              <a:solidFill>
                <a:schemeClr val="bg1"/>
              </a:solidFill>
              <a:latin typeface="Consolas" panose="020B0609020204030204" pitchFamily="49" charset="0"/>
            </a:endParaRPr>
          </a:p>
          <a:p>
            <a:pPr algn="ctr"/>
            <a:r>
              <a:rPr lang="de-DE" sz="2000" b="1" u="sng"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bedeutet: Die Taste </a:t>
            </a:r>
            <a:r>
              <a:rPr lang="de-DE" sz="2000" b="1" dirty="0">
                <a:solidFill>
                  <a:srgbClr val="00B050"/>
                </a:solidFill>
                <a:effectLst/>
                <a:latin typeface="Consolas" panose="020B0609020204030204" pitchFamily="49" charset="0"/>
              </a:rPr>
              <a:t>A</a:t>
            </a:r>
            <a:r>
              <a:rPr lang="de-DE" sz="2000" b="0" dirty="0">
                <a:solidFill>
                  <a:schemeClr val="bg1"/>
                </a:solidFill>
                <a:effectLst/>
                <a:latin typeface="Consolas" panose="020B0609020204030204" pitchFamily="49" charset="0"/>
              </a:rPr>
              <a:t> steuert nach </a:t>
            </a:r>
            <a:r>
              <a:rPr lang="de-DE" sz="2000" b="0" dirty="0">
                <a:solidFill>
                  <a:srgbClr val="00B050"/>
                </a:solidFill>
                <a:effectLst/>
                <a:latin typeface="Consolas" panose="020B0609020204030204" pitchFamily="49" charset="0"/>
              </a:rPr>
              <a:t>links</a:t>
            </a:r>
            <a:r>
              <a:rPr lang="de-DE" sz="2000" b="0" dirty="0">
                <a:solidFill>
                  <a:schemeClr val="bg1"/>
                </a:solidFill>
                <a:effectLst/>
                <a:latin typeface="Consolas" panose="020B0609020204030204" pitchFamily="49" charset="0"/>
              </a:rPr>
              <a:t>, die Taste </a:t>
            </a:r>
            <a:r>
              <a:rPr lang="de-DE" sz="2000" b="1" dirty="0">
                <a:solidFill>
                  <a:srgbClr val="FF00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steuert nach </a:t>
            </a:r>
            <a:r>
              <a:rPr lang="de-DE" sz="2000" b="0" dirty="0">
                <a:solidFill>
                  <a:srgbClr val="FF0000"/>
                </a:solidFill>
                <a:effectLst/>
                <a:latin typeface="Consolas" panose="020B0609020204030204" pitchFamily="49" charset="0"/>
              </a:rPr>
              <a:t>rechts</a:t>
            </a:r>
            <a:r>
              <a:rPr lang="de-DE" sz="2000" b="0" dirty="0">
                <a:solidFill>
                  <a:schemeClr val="bg1"/>
                </a:solidFill>
                <a:effectLst/>
                <a:latin typeface="Consolas" panose="020B0609020204030204" pitchFamily="49" charset="0"/>
              </a:rPr>
              <a:t>. </a:t>
            </a:r>
          </a:p>
          <a:p>
            <a:pPr algn="ctr"/>
            <a:endParaRPr lang="de-DE" sz="2000" dirty="0">
              <a:solidFill>
                <a:schemeClr val="bg1"/>
              </a:solidFill>
              <a:latin typeface="Consolas" panose="020B0609020204030204" pitchFamily="49" charset="0"/>
            </a:endParaRPr>
          </a:p>
          <a:p>
            <a:pPr algn="ctr"/>
            <a:endParaRPr lang="de-DE" sz="2000" b="0" dirty="0">
              <a:solidFill>
                <a:schemeClr val="bg1"/>
              </a:solidFill>
              <a:effectLst/>
              <a:latin typeface="Consolas" panose="020B0609020204030204" pitchFamily="49" charset="0"/>
            </a:endParaRPr>
          </a:p>
          <a:p>
            <a:pPr algn="ctr"/>
            <a:r>
              <a:rPr lang="de-DE" sz="2000" b="1" u="sng"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bedeutet: Die Taste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steuert nach </a:t>
            </a:r>
            <a:r>
              <a:rPr lang="de-DE" sz="2000" b="0" dirty="0">
                <a:solidFill>
                  <a:srgbClr val="FF0000"/>
                </a:solidFill>
                <a:effectLst/>
                <a:latin typeface="Consolas" panose="020B0609020204030204" pitchFamily="49" charset="0"/>
              </a:rPr>
              <a:t>rechts</a:t>
            </a:r>
            <a:r>
              <a:rPr lang="de-DE" sz="2000" b="0" dirty="0">
                <a:solidFill>
                  <a:schemeClr val="bg1"/>
                </a:solidFill>
                <a:effectLst/>
                <a:latin typeface="Consolas" panose="020B0609020204030204" pitchFamily="49" charset="0"/>
              </a:rPr>
              <a:t>, die Taste </a:t>
            </a:r>
            <a:r>
              <a:rPr lang="de-DE" sz="2000" b="0" dirty="0">
                <a:solidFill>
                  <a:srgbClr val="00B050"/>
                </a:solidFill>
                <a:effectLst/>
                <a:latin typeface="Consolas" panose="020B0609020204030204" pitchFamily="49" charset="0"/>
              </a:rPr>
              <a:t>D</a:t>
            </a:r>
            <a:r>
              <a:rPr lang="de-DE" sz="2000" b="0" dirty="0">
                <a:solidFill>
                  <a:schemeClr val="bg1"/>
                </a:solidFill>
                <a:effectLst/>
                <a:latin typeface="Consolas" panose="020B0609020204030204" pitchFamily="49" charset="0"/>
              </a:rPr>
              <a:t> steuert nach </a:t>
            </a:r>
            <a:r>
              <a:rPr lang="de-DE" sz="2000" b="0" dirty="0">
                <a:solidFill>
                  <a:srgbClr val="00B050"/>
                </a:solidFill>
                <a:effectLst/>
                <a:latin typeface="Consolas" panose="020B0609020204030204" pitchFamily="49" charset="0"/>
              </a:rPr>
              <a:t>links</a:t>
            </a:r>
            <a:r>
              <a:rPr lang="de-DE" sz="2000" dirty="0">
                <a:solidFill>
                  <a:schemeClr val="bg1"/>
                </a:solidFill>
                <a:latin typeface="Consolas" panose="020B0609020204030204" pitchFamily="49" charset="0"/>
              </a:rPr>
              <a:t>.</a:t>
            </a:r>
          </a:p>
          <a:p>
            <a:endParaRPr lang="de-DE" sz="2000" b="0" dirty="0">
              <a:solidFill>
                <a:srgbClr val="CE9178"/>
              </a:solidFill>
              <a:effectLst/>
              <a:latin typeface="Consolas" panose="020B0609020204030204" pitchFamily="49" charset="0"/>
            </a:endParaRPr>
          </a:p>
          <a:p>
            <a:endParaRPr lang="de-DE" sz="2000" b="0" dirty="0">
              <a:solidFill>
                <a:srgbClr val="CCCCCC"/>
              </a:solidFill>
              <a:effectLst/>
              <a:latin typeface="Consolas" panose="020B0609020204030204" pitchFamily="49" charset="0"/>
            </a:endParaRPr>
          </a:p>
          <a:p>
            <a:pPr algn="ctr"/>
            <a:r>
              <a:rPr lang="de-DE" sz="8000" dirty="0">
                <a:solidFill>
                  <a:srgbClr val="00B050"/>
                </a:solidFill>
                <a:sym typeface="Wingdings" panose="05000000000000000000" pitchFamily="2" charset="2"/>
              </a:rPr>
              <a:t>←</a:t>
            </a:r>
            <a:r>
              <a:rPr lang="de-DE" sz="8000" dirty="0">
                <a:solidFill>
                  <a:schemeClr val="bg1"/>
                </a:solidFill>
                <a:sym typeface="Wingdings" panose="05000000000000000000" pitchFamily="2" charset="2"/>
              </a:rPr>
              <a:t>                  </a:t>
            </a:r>
            <a:r>
              <a:rPr lang="de-DE" sz="8000" dirty="0">
                <a:solidFill>
                  <a:srgbClr val="FF0000"/>
                </a:solidFill>
                <a:sym typeface="Wingdings" panose="05000000000000000000" pitchFamily="2" charset="2"/>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5" name="Grafik 4">
            <a:extLst>
              <a:ext uri="{FF2B5EF4-FFF2-40B4-BE49-F238E27FC236}">
                <a16:creationId xmlns:a16="http://schemas.microsoft.com/office/drawing/2014/main" id="{02A00832-227E-2EF7-DCBF-93BEB01C57CA}"/>
              </a:ext>
            </a:extLst>
          </p:cNvPr>
          <p:cNvPicPr>
            <a:picLocks noChangeAspect="1"/>
          </p:cNvPicPr>
          <p:nvPr/>
        </p:nvPicPr>
        <p:blipFill>
          <a:blip r:embed="rId2"/>
          <a:stretch>
            <a:fillRect/>
          </a:stretch>
        </p:blipFill>
        <p:spPr>
          <a:xfrm>
            <a:off x="4067579" y="3646759"/>
            <a:ext cx="2824928" cy="2086645"/>
          </a:xfrm>
          <a:prstGeom prst="rect">
            <a:avLst/>
          </a:prstGeom>
        </p:spPr>
      </p:pic>
    </p:spTree>
    <p:extLst>
      <p:ext uri="{BB962C8B-B14F-4D97-AF65-F5344CB8AC3E}">
        <p14:creationId xmlns:p14="http://schemas.microsoft.com/office/powerpoint/2010/main" val="583673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00E03F0-00E7-B15A-881F-E7E9E1ED3A9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FB768491-FD46-C3C5-6B5E-BEF34AECD664}"/>
              </a:ext>
            </a:extLst>
          </p:cNvPr>
          <p:cNvSpPr txBox="1"/>
          <p:nvPr/>
        </p:nvSpPr>
        <p:spPr>
          <a:xfrm>
            <a:off x="1707406" y="431449"/>
            <a:ext cx="7682846" cy="5324535"/>
          </a:xfrm>
          <a:prstGeom prst="rect">
            <a:avLst/>
          </a:prstGeom>
          <a:noFill/>
        </p:spPr>
        <p:txBody>
          <a:bodyPr wrap="square" rtlCol="0">
            <a:spAutoFit/>
          </a:bodyPr>
          <a:lstStyle/>
          <a:p>
            <a:pPr algn="ctr"/>
            <a:endParaRPr lang="de-DE" sz="2000" b="0" dirty="0">
              <a:solidFill>
                <a:schemeClr val="bg1"/>
              </a:solidFill>
              <a:effectLst/>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r>
              <a:rPr lang="de-DE" sz="2000" b="0" dirty="0">
                <a:solidFill>
                  <a:schemeClr val="bg1"/>
                </a:solidFill>
                <a:effectLst/>
                <a:latin typeface="Consolas" panose="020B0609020204030204" pitchFamily="49" charset="0"/>
              </a:rPr>
              <a:t>Es gibt in diesem Spiel eine Besonderheit: Die Steuerung zur seitlichen Bewegung kann </a:t>
            </a:r>
            <a:r>
              <a:rPr lang="de-DE" sz="2000" b="1"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oder </a:t>
            </a:r>
            <a:r>
              <a:rPr lang="de-DE" sz="2000" b="1"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sein. </a:t>
            </a:r>
          </a:p>
          <a:p>
            <a:pPr algn="ctr"/>
            <a:endParaRPr lang="de-DE" sz="2000" dirty="0">
              <a:solidFill>
                <a:schemeClr val="bg1"/>
              </a:solidFill>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r>
              <a:rPr lang="de-DE" sz="2000" dirty="0">
                <a:solidFill>
                  <a:schemeClr val="bg1"/>
                </a:solidFill>
                <a:latin typeface="Consolas" panose="020B0609020204030204" pitchFamily="49" charset="0"/>
              </a:rPr>
              <a:t>Ob die Steuerung normal oder invertiert ist, unterliegt unterschiedlichen Wahrscheinlichkeiten.</a:t>
            </a:r>
          </a:p>
          <a:p>
            <a:pPr algn="ctr"/>
            <a:r>
              <a:rPr lang="de-DE" sz="2000" dirty="0">
                <a:solidFill>
                  <a:schemeClr val="bg1"/>
                </a:solidFill>
                <a:latin typeface="Consolas" panose="020B0609020204030204" pitchFamily="49" charset="0"/>
              </a:rPr>
              <a:t>Diese Wahrscheinlichkeiten ändern sich während des Spiels nicht.</a:t>
            </a:r>
            <a:endParaRPr lang="de-DE" sz="2000" b="0" dirty="0">
              <a:solidFill>
                <a:srgbClr val="CE9178"/>
              </a:solidFill>
              <a:effectLst/>
              <a:latin typeface="Consolas" panose="020B0609020204030204" pitchFamily="49" charset="0"/>
            </a:endParaRPr>
          </a:p>
          <a:p>
            <a:endParaRPr lang="de-DE" sz="2000" b="0" dirty="0">
              <a:solidFill>
                <a:srgbClr val="CCCCCC"/>
              </a:solidFill>
              <a:effectLst/>
              <a:latin typeface="Consolas" panose="020B0609020204030204" pitchFamily="49" charset="0"/>
            </a:endParaRPr>
          </a:p>
          <a:p>
            <a:pPr algn="ctr"/>
            <a:r>
              <a:rPr lang="de-DE" sz="8000" dirty="0">
                <a:solidFill>
                  <a:schemeClr val="bg1"/>
                </a:solidFill>
                <a:sym typeface="Wingdings" panose="05000000000000000000" pitchFamily="2" charset="2"/>
              </a:rPr>
              <a:t>                  </a:t>
            </a: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0948704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5EE831B-C595-BDE0-E7F5-60CEF6DE59F8}"/>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F3435497-C0C8-6AF7-8D36-AD68BC0A489C}"/>
              </a:ext>
            </a:extLst>
          </p:cNvPr>
          <p:cNvSpPr txBox="1"/>
          <p:nvPr/>
        </p:nvSpPr>
        <p:spPr>
          <a:xfrm>
            <a:off x="1807089" y="181109"/>
            <a:ext cx="7682846" cy="4708981"/>
          </a:xfrm>
          <a:prstGeom prst="rect">
            <a:avLst/>
          </a:prstGeom>
          <a:noFill/>
        </p:spPr>
        <p:txBody>
          <a:bodyPr wrap="square" rtlCol="0">
            <a:spAutoFit/>
          </a:bodyPr>
          <a:lstStyle/>
          <a:p>
            <a:pPr algn="ctr"/>
            <a:endParaRPr lang="de-DE" sz="2000" dirty="0">
              <a:solidFill>
                <a:schemeClr val="bg1"/>
              </a:solidFill>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r>
              <a:rPr lang="de-DE" sz="2000" dirty="0">
                <a:solidFill>
                  <a:schemeClr val="bg1"/>
                </a:solidFill>
                <a:latin typeface="Consolas" panose="020B0609020204030204" pitchFamily="49" charset="0"/>
              </a:rPr>
              <a:t>Es kann passieren, dass das Ziel nicht erscheint. Das ist ein Fehler des Spiels. Lassen Sie sich nicht verunsichern und warten Sie, nach wenigen Sekunden startet automatisch der nächste Durchlauf.</a:t>
            </a:r>
            <a:endParaRPr lang="de-DE" sz="2000" dirty="0">
              <a:solidFill>
                <a:schemeClr val="bg1"/>
              </a:solidFill>
              <a:effectLst/>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endParaRPr lang="de-DE" sz="2000" b="0" dirty="0">
              <a:solidFill>
                <a:schemeClr val="bg1"/>
              </a:solidFill>
              <a:effectLst/>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752187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7682846"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erste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277864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478037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7682846"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Herzlich willkommen und vielen Dank für die Teilnahme am Experiment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897609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2!</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007176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03242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so lange wie möglich zu überleben. Der Boden ist mit einer gefährlichen Flüssigkeit bedeckt, welche Ihnen permanent Schaden zufügt. Heilen können Sie sich über die </a:t>
            </a:r>
            <a:r>
              <a:rPr lang="de-DE" sz="2000" b="0" dirty="0">
                <a:solidFill>
                  <a:srgbClr val="00B0F0"/>
                </a:solidFill>
                <a:effectLst/>
                <a:latin typeface="Consolas" panose="020B0609020204030204" pitchFamily="49" charset="0"/>
              </a:rPr>
              <a:t>Medizinpakete</a:t>
            </a:r>
            <a:r>
              <a:rPr lang="de-DE" sz="2000" b="0" dirty="0">
                <a:solidFill>
                  <a:schemeClr val="bg1"/>
                </a:solidFill>
                <a:effectLst/>
                <a:latin typeface="Consolas" panose="020B0609020204030204" pitchFamily="49" charset="0"/>
              </a:rPr>
              <a:t>, aber Vorsicht vor den </a:t>
            </a:r>
            <a:r>
              <a:rPr lang="de-DE" sz="2000" b="0" dirty="0">
                <a:solidFill>
                  <a:srgbClr val="FF0000"/>
                </a:solidFill>
                <a:effectLst/>
                <a:latin typeface="Consolas" panose="020B0609020204030204" pitchFamily="49" charset="0"/>
              </a:rPr>
              <a:t>Giftflaschen</a:t>
            </a:r>
            <a:r>
              <a:rPr lang="de-DE" sz="2000" b="0" dirty="0">
                <a:solidFill>
                  <a:schemeClr val="bg1"/>
                </a:solidFill>
                <a:effectLst/>
                <a:latin typeface="Consolas" panose="020B0609020204030204" pitchFamily="49" charset="0"/>
              </a:rPr>
              <a:t>!</a:t>
            </a: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5" name="Grafik 4" descr="Ein Bild, das Screenshot, PC-Spiel, Spielesoftware, Digitales Compositing enthält.&#10;&#10;Automatisch generierte Beschreibung">
            <a:extLst>
              <a:ext uri="{FF2B5EF4-FFF2-40B4-BE49-F238E27FC236}">
                <a16:creationId xmlns:a16="http://schemas.microsoft.com/office/drawing/2014/main" id="{C6AAD747-5145-5328-29E7-82748426F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380" y="1837306"/>
            <a:ext cx="5010264" cy="3856128"/>
          </a:xfrm>
          <a:prstGeom prst="rect">
            <a:avLst/>
          </a:prstGeom>
        </p:spPr>
      </p:pic>
      <p:sp>
        <p:nvSpPr>
          <p:cNvPr id="7" name="Sechseck 6">
            <a:extLst>
              <a:ext uri="{FF2B5EF4-FFF2-40B4-BE49-F238E27FC236}">
                <a16:creationId xmlns:a16="http://schemas.microsoft.com/office/drawing/2014/main" id="{C51D8EC3-2782-B40D-65B7-4C57DB70E106}"/>
              </a:ext>
            </a:extLst>
          </p:cNvPr>
          <p:cNvSpPr/>
          <p:nvPr/>
        </p:nvSpPr>
        <p:spPr>
          <a:xfrm>
            <a:off x="4580626" y="4175185"/>
            <a:ext cx="785004" cy="560717"/>
          </a:xfrm>
          <a:prstGeom prst="hexagon">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F7959DE2-49E8-7E42-9D36-33F26D4287B1}"/>
              </a:ext>
            </a:extLst>
          </p:cNvPr>
          <p:cNvSpPr/>
          <p:nvPr/>
        </p:nvSpPr>
        <p:spPr>
          <a:xfrm>
            <a:off x="5814204" y="4175185"/>
            <a:ext cx="854015" cy="80225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804896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5539978"/>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drehen sich mit den Tasten A und D nach links und rechts, mit W bewegen Sie sich vorwärts.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Mittel</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a:t>
            </a:r>
            <a:r>
              <a:rPr lang="de-DE" sz="2000" b="0" dirty="0">
                <a:solidFill>
                  <a:srgbClr val="7030A0"/>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W</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rgbClr val="7030A0"/>
                </a:solidFill>
                <a:effectLst/>
                <a:latin typeface="Consolas" panose="020B0609020204030204" pitchFamily="49" charset="0"/>
              </a:rPr>
              <a:t> </a:t>
            </a:r>
            <a:r>
              <a:rPr lang="de-DE" sz="2000" b="0" dirty="0">
                <a:solidFill>
                  <a:schemeClr val="bg1"/>
                </a:solidFill>
                <a:effectLst/>
                <a:latin typeface="Consolas" panose="020B0609020204030204" pitchFamily="49" charset="0"/>
              </a:rPr>
              <a:t>und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dirty="0">
                <a:solidFill>
                  <a:srgbClr val="00B0F0"/>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abgerundete Ecken 4">
            <a:extLst>
              <a:ext uri="{FF2B5EF4-FFF2-40B4-BE49-F238E27FC236}">
                <a16:creationId xmlns:a16="http://schemas.microsoft.com/office/drawing/2014/main" id="{445D6E5A-120A-BC0B-0445-7A2AF9362238}"/>
              </a:ext>
            </a:extLst>
          </p:cNvPr>
          <p:cNvSpPr/>
          <p:nvPr/>
        </p:nvSpPr>
        <p:spPr>
          <a:xfrm>
            <a:off x="3493698" y="3890513"/>
            <a:ext cx="232913" cy="224287"/>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36921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zweite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771664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279804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3!</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937809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03242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das Ziel im Labyrinth zu finden. Das Ziel ist markiert durch ein </a:t>
            </a:r>
            <a:r>
              <a:rPr lang="de-DE" sz="2000" b="0" dirty="0">
                <a:solidFill>
                  <a:srgbClr val="FFC000"/>
                </a:solidFill>
                <a:effectLst/>
                <a:latin typeface="Consolas" panose="020B0609020204030204" pitchFamily="49" charset="0"/>
              </a:rPr>
              <a:t>Objekt</a:t>
            </a:r>
            <a:r>
              <a:rPr lang="de-DE" sz="2000" b="0" dirty="0">
                <a:solidFill>
                  <a:schemeClr val="bg1"/>
                </a:solidFill>
                <a:effectLst/>
                <a:latin typeface="Consolas" panose="020B0609020204030204" pitchFamily="49" charset="0"/>
              </a:rPr>
              <a:t>. Laufen Sie bis zum Objekt, endet der Spieldurchlauf. Je schneller Sie dabei sind, desto besser</a:t>
            </a:r>
          </a:p>
          <a:p>
            <a:pPr algn="ctr"/>
            <a:endParaRPr lang="de-DE" sz="20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Spielesoftware, 3D-Modellierung enthält.&#10;&#10;Automatisch generierte Beschreibung">
            <a:extLst>
              <a:ext uri="{FF2B5EF4-FFF2-40B4-BE49-F238E27FC236}">
                <a16:creationId xmlns:a16="http://schemas.microsoft.com/office/drawing/2014/main" id="{48849428-493F-6647-35B6-1D6E9A539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834" y="1528309"/>
            <a:ext cx="5424018" cy="4173935"/>
          </a:xfrm>
          <a:prstGeom prst="rect">
            <a:avLst/>
          </a:prstGeom>
        </p:spPr>
      </p:pic>
      <p:sp>
        <p:nvSpPr>
          <p:cNvPr id="6" name="Ellipse 5">
            <a:extLst>
              <a:ext uri="{FF2B5EF4-FFF2-40B4-BE49-F238E27FC236}">
                <a16:creationId xmlns:a16="http://schemas.microsoft.com/office/drawing/2014/main" id="{20ED16D0-8ECA-F477-B5C3-2C4D3021EC8C}"/>
              </a:ext>
            </a:extLst>
          </p:cNvPr>
          <p:cNvSpPr/>
          <p:nvPr/>
        </p:nvSpPr>
        <p:spPr>
          <a:xfrm>
            <a:off x="5030197" y="3982255"/>
            <a:ext cx="888521" cy="776377"/>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44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5539978"/>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drehen sich mit den Tasten A und D nach links und rechts, mit W bewegen Sie sich vorwärts.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Mittel</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a:t>
            </a:r>
            <a:r>
              <a:rPr lang="de-DE" sz="2000" b="0" dirty="0">
                <a:solidFill>
                  <a:srgbClr val="7030A0"/>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W</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rgbClr val="7030A0"/>
                </a:solidFill>
                <a:effectLst/>
                <a:latin typeface="Consolas" panose="020B0609020204030204" pitchFamily="49" charset="0"/>
              </a:rPr>
              <a:t> </a:t>
            </a:r>
            <a:r>
              <a:rPr lang="de-DE" sz="2000" b="0" dirty="0">
                <a:solidFill>
                  <a:schemeClr val="bg1"/>
                </a:solidFill>
                <a:effectLst/>
                <a:latin typeface="Consolas" panose="020B0609020204030204" pitchFamily="49" charset="0"/>
              </a:rPr>
              <a:t>und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dirty="0">
                <a:solidFill>
                  <a:srgbClr val="00B0F0"/>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abgerundete Ecken 4">
            <a:extLst>
              <a:ext uri="{FF2B5EF4-FFF2-40B4-BE49-F238E27FC236}">
                <a16:creationId xmlns:a16="http://schemas.microsoft.com/office/drawing/2014/main" id="{445D6E5A-120A-BC0B-0445-7A2AF9362238}"/>
              </a:ext>
            </a:extLst>
          </p:cNvPr>
          <p:cNvSpPr/>
          <p:nvPr/>
        </p:nvSpPr>
        <p:spPr>
          <a:xfrm>
            <a:off x="3493698" y="3890513"/>
            <a:ext cx="232913" cy="224287"/>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640700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dritte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4724500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621821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293757"/>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Sie werden heute 4 Spiele spielen. Vor jedem Spiel werden Ihnen beispielhaft Bilder gezeigt, aber auch die Steuerung erklärt.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135896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4!</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4139886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15553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den </a:t>
            </a:r>
            <a:r>
              <a:rPr lang="de-DE" sz="2000" b="0" dirty="0">
                <a:solidFill>
                  <a:srgbClr val="FF0000"/>
                </a:solidFill>
                <a:effectLst/>
                <a:latin typeface="Consolas" panose="020B0609020204030204" pitchFamily="49" charset="0"/>
              </a:rPr>
              <a:t>Feuerbällen</a:t>
            </a:r>
            <a:r>
              <a:rPr lang="de-DE" sz="2000" b="0" dirty="0">
                <a:solidFill>
                  <a:schemeClr val="bg1"/>
                </a:solidFill>
                <a:effectLst/>
                <a:latin typeface="Consolas" panose="020B0609020204030204" pitchFamily="49" charset="0"/>
              </a:rPr>
              <a:t> so lange wie möglich auszuweichen. Zu viele Treffer auf Sie und das Spiel ist zu Ende. </a:t>
            </a:r>
            <a:r>
              <a:rPr lang="de-DE" sz="2000" b="0" u="sng" dirty="0">
                <a:solidFill>
                  <a:schemeClr val="bg1"/>
                </a:solidFill>
                <a:effectLst/>
                <a:latin typeface="Consolas" panose="020B0609020204030204" pitchFamily="49" charset="0"/>
              </a:rPr>
              <a:t>Achtung</a:t>
            </a:r>
            <a:r>
              <a:rPr lang="de-DE" sz="2000" b="0" dirty="0">
                <a:solidFill>
                  <a:schemeClr val="bg1"/>
                </a:solidFill>
                <a:effectLst/>
                <a:latin typeface="Consolas" panose="020B0609020204030204" pitchFamily="49" charset="0"/>
              </a:rPr>
              <a:t>: Es werden mit der Zeit </a:t>
            </a:r>
            <a:r>
              <a:rPr lang="de-DE" sz="2000" b="1" dirty="0">
                <a:solidFill>
                  <a:schemeClr val="bg1"/>
                </a:solidFill>
                <a:effectLst/>
                <a:latin typeface="Consolas" panose="020B0609020204030204" pitchFamily="49" charset="0"/>
              </a:rPr>
              <a:t>imme</a:t>
            </a:r>
            <a:r>
              <a:rPr lang="de-DE" sz="2000" b="1" dirty="0">
                <a:solidFill>
                  <a:schemeClr val="bg1"/>
                </a:solidFill>
                <a:latin typeface="Consolas" panose="020B0609020204030204" pitchFamily="49" charset="0"/>
              </a:rPr>
              <a:t>r mehr</a:t>
            </a:r>
            <a:r>
              <a:rPr lang="de-DE" sz="2000" dirty="0">
                <a:solidFill>
                  <a:schemeClr val="bg1"/>
                </a:solidFill>
                <a:latin typeface="Consolas" panose="020B0609020204030204" pitchFamily="49" charset="0"/>
              </a:rPr>
              <a:t> Kreaturen und damit auch </a:t>
            </a:r>
            <a:r>
              <a:rPr lang="de-DE" sz="2000" b="1" dirty="0">
                <a:solidFill>
                  <a:schemeClr val="bg1"/>
                </a:solidFill>
                <a:latin typeface="Consolas" panose="020B0609020204030204" pitchFamily="49" charset="0"/>
              </a:rPr>
              <a:t>immer mehr Feuerbälle</a:t>
            </a:r>
            <a:r>
              <a:rPr lang="de-DE" sz="2000" dirty="0">
                <a:solidFill>
                  <a:schemeClr val="bg1"/>
                </a:solidFill>
                <a:latin typeface="Consolas" panose="020B0609020204030204" pitchFamily="49" charset="0"/>
              </a:rPr>
              <a:t>.</a:t>
            </a:r>
          </a:p>
          <a:p>
            <a:pPr algn="ctr"/>
            <a:endParaRPr lang="de-DE" sz="2000" b="0" dirty="0">
              <a:solidFill>
                <a:schemeClr val="bg1"/>
              </a:solidFill>
              <a:effectLst/>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Spielesoftware, Kugel enthält.&#10;&#10;Automatisch generierte Beschreibung">
            <a:extLst>
              <a:ext uri="{FF2B5EF4-FFF2-40B4-BE49-F238E27FC236}">
                <a16:creationId xmlns:a16="http://schemas.microsoft.com/office/drawing/2014/main" id="{B1104E6B-BA67-5763-B5DF-F545A38F5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607" y="1789294"/>
            <a:ext cx="5231052" cy="4033535"/>
          </a:xfrm>
          <a:prstGeom prst="rect">
            <a:avLst/>
          </a:prstGeom>
        </p:spPr>
      </p:pic>
      <p:sp>
        <p:nvSpPr>
          <p:cNvPr id="5" name="Ellipse 4">
            <a:extLst>
              <a:ext uri="{FF2B5EF4-FFF2-40B4-BE49-F238E27FC236}">
                <a16:creationId xmlns:a16="http://schemas.microsoft.com/office/drawing/2014/main" id="{C8BE9D28-2E2C-2FCB-1F97-057682E6CFB2}"/>
              </a:ext>
            </a:extLst>
          </p:cNvPr>
          <p:cNvSpPr/>
          <p:nvPr/>
        </p:nvSpPr>
        <p:spPr>
          <a:xfrm>
            <a:off x="3485072" y="3873260"/>
            <a:ext cx="1190445" cy="106967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9406CBDF-1924-331B-E910-D349FA470AE6}"/>
              </a:ext>
            </a:extLst>
          </p:cNvPr>
          <p:cNvSpPr/>
          <p:nvPr/>
        </p:nvSpPr>
        <p:spPr>
          <a:xfrm>
            <a:off x="7382775" y="3806061"/>
            <a:ext cx="267419" cy="25879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3496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4924425"/>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bewegen sich mit den Tasten </a:t>
            </a:r>
            <a:r>
              <a:rPr lang="de-DE" sz="2000" b="1" dirty="0">
                <a:solidFill>
                  <a:schemeClr val="bg1"/>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1" dirty="0">
                <a:solidFill>
                  <a:schemeClr val="bg1"/>
                </a:solidFill>
                <a:effectLst/>
                <a:latin typeface="Consolas" panose="020B0609020204030204" pitchFamily="49" charset="0"/>
              </a:rPr>
              <a:t>D </a:t>
            </a:r>
            <a:r>
              <a:rPr lang="de-DE" sz="2000" dirty="0">
                <a:solidFill>
                  <a:schemeClr val="bg1"/>
                </a:solidFill>
                <a:effectLst/>
                <a:latin typeface="Consolas" panose="020B0609020204030204" pitchFamily="49" charset="0"/>
              </a:rPr>
              <a:t>nach links und rechts</a:t>
            </a:r>
            <a:r>
              <a:rPr lang="de-DE" sz="2000" b="0" dirty="0">
                <a:solidFill>
                  <a:schemeClr val="bg1"/>
                </a:solidFill>
                <a:effectLst/>
                <a:latin typeface="Consolas" panose="020B0609020204030204" pitchFamily="49" charset="0"/>
              </a:rPr>
              <a:t>.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29458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letzte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62003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898912" y="1559018"/>
            <a:ext cx="7682846"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Sie spielen heute ein Computerspiel in mehreren Blöcken.</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388163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016758"/>
          </a:xfrm>
          <a:prstGeom prst="rect">
            <a:avLst/>
          </a:prstGeom>
          <a:noFill/>
        </p:spPr>
        <p:txBody>
          <a:bodyPr wrap="square" rtlCol="0">
            <a:spAutoFit/>
          </a:bodyPr>
          <a:lstStyle/>
          <a:p>
            <a:pPr algn="ctr"/>
            <a:r>
              <a:rPr lang="de-DE" sz="2800" b="0" u="sng" dirty="0">
                <a:solidFill>
                  <a:schemeClr val="bg1"/>
                </a:solidFill>
                <a:effectLst/>
                <a:latin typeface="Consolas" panose="020B0609020204030204" pitchFamily="49" charset="0"/>
              </a:rPr>
              <a:t>Allgemeiner Hinweis:</a:t>
            </a:r>
          </a:p>
          <a:p>
            <a:pPr algn="ctr"/>
            <a:r>
              <a:rPr lang="de-DE" sz="2800" dirty="0">
                <a:solidFill>
                  <a:schemeClr val="bg1"/>
                </a:solidFill>
                <a:latin typeface="Consolas" panose="020B0609020204030204" pitchFamily="49" charset="0"/>
              </a:rPr>
              <a:t>Sie werden im Laufe der Spiele immer wieder kurze Zwischenbildschirme sehen, diese sind kein Teil des Spiels an sich, ließen sich aber bis zum jetzigen Zeitpunkt auch nicht vermeiden. Lassen Sie sich dadurch nicht verunsichern</a:t>
            </a:r>
            <a:r>
              <a:rPr lang="de-DE" sz="2800" b="0" dirty="0">
                <a:solidFill>
                  <a:schemeClr val="bg1"/>
                </a:solidFill>
                <a:effectLst/>
                <a:latin typeface="Consolas" panose="020B0609020204030204" pitchFamily="49" charset="0"/>
              </a:rPr>
              <a:t>.</a:t>
            </a: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r>
              <a:rPr lang="de-DE" sz="2400" dirty="0">
                <a:solidFill>
                  <a:schemeClr val="bg1"/>
                </a:solidFill>
                <a:sym typeface="Wingdings" panose="05000000000000000000" pitchFamily="2" charset="2"/>
              </a:rPr>
              <a:t>Bitte die </a:t>
            </a:r>
            <a:r>
              <a:rPr lang="de-DE" sz="2400" b="1" dirty="0">
                <a:solidFill>
                  <a:schemeClr val="bg1"/>
                </a:solidFill>
                <a:sym typeface="Wingdings" panose="05000000000000000000" pitchFamily="2" charset="2"/>
              </a:rPr>
              <a:t>LEERTASTE</a:t>
            </a:r>
            <a:r>
              <a:rPr lang="de-DE" sz="2400" dirty="0">
                <a:solidFill>
                  <a:schemeClr val="bg1"/>
                </a:solidFill>
                <a:sym typeface="Wingdings" panose="05000000000000000000" pitchFamily="2" charset="2"/>
              </a:rPr>
              <a:t> drücken, um fortzufahren</a:t>
            </a:r>
            <a:endParaRPr lang="de-DE" sz="2400" dirty="0">
              <a:solidFill>
                <a:schemeClr val="bg1"/>
              </a:solidFill>
            </a:endParaRPr>
          </a:p>
        </p:txBody>
      </p:sp>
    </p:spTree>
    <p:extLst>
      <p:ext uri="{BB962C8B-B14F-4D97-AF65-F5344CB8AC3E}">
        <p14:creationId xmlns:p14="http://schemas.microsoft.com/office/powerpoint/2010/main" val="322440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016758"/>
          </a:xfrm>
          <a:prstGeom prst="rect">
            <a:avLst/>
          </a:prstGeom>
          <a:noFill/>
        </p:spPr>
        <p:txBody>
          <a:bodyPr wrap="square" rtlCol="0">
            <a:spAutoFit/>
          </a:bodyPr>
          <a:lstStyle/>
          <a:p>
            <a:pPr algn="ctr"/>
            <a:r>
              <a:rPr lang="de-DE" sz="2800" b="0" u="sng" dirty="0">
                <a:solidFill>
                  <a:schemeClr val="bg1"/>
                </a:solidFill>
                <a:effectLst/>
                <a:latin typeface="Consolas" panose="020B0609020204030204" pitchFamily="49" charset="0"/>
              </a:rPr>
              <a:t>Allgemeiner Hinweis:</a:t>
            </a:r>
          </a:p>
          <a:p>
            <a:pPr algn="ctr"/>
            <a:r>
              <a:rPr lang="de-DE" sz="2800" dirty="0">
                <a:solidFill>
                  <a:schemeClr val="bg1"/>
                </a:solidFill>
                <a:latin typeface="Consolas" panose="020B0609020204030204" pitchFamily="49" charset="0"/>
              </a:rPr>
              <a:t>Sie werden im Laufe der Spieldurchläufe immer wieder kurze Zwischenbildschirme sehen, diese sind kein Teil des Experiments an sich, ließen sich aber bis zum jetzigen Zeitpunkt auch nicht vermeiden. Lassen Sie sich dadurch nicht verunsichern</a:t>
            </a:r>
            <a:r>
              <a:rPr lang="de-DE" sz="2800" b="0" dirty="0">
                <a:solidFill>
                  <a:schemeClr val="bg1"/>
                </a:solidFill>
                <a:effectLst/>
                <a:latin typeface="Consolas" panose="020B0609020204030204" pitchFamily="49" charset="0"/>
              </a:rPr>
              <a:t>.</a:t>
            </a: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r>
              <a:rPr lang="de-DE" sz="2400" dirty="0">
                <a:solidFill>
                  <a:schemeClr val="bg1"/>
                </a:solidFill>
                <a:sym typeface="Wingdings" panose="05000000000000000000" pitchFamily="2" charset="2"/>
              </a:rPr>
              <a:t>Bitte die </a:t>
            </a:r>
            <a:r>
              <a:rPr lang="de-DE" sz="2400" b="1" dirty="0">
                <a:solidFill>
                  <a:schemeClr val="bg1"/>
                </a:solidFill>
                <a:sym typeface="Wingdings" panose="05000000000000000000" pitchFamily="2" charset="2"/>
              </a:rPr>
              <a:t>LEERTASTE</a:t>
            </a:r>
            <a:r>
              <a:rPr lang="de-DE" sz="2400" dirty="0">
                <a:solidFill>
                  <a:schemeClr val="bg1"/>
                </a:solidFill>
                <a:sym typeface="Wingdings" panose="05000000000000000000" pitchFamily="2" charset="2"/>
              </a:rPr>
              <a:t> drücken, um fortzufahren</a:t>
            </a:r>
            <a:endParaRPr lang="de-DE" sz="2400" dirty="0">
              <a:solidFill>
                <a:schemeClr val="bg1"/>
              </a:solidFill>
            </a:endParaRPr>
          </a:p>
        </p:txBody>
      </p:sp>
    </p:spTree>
    <p:extLst>
      <p:ext uri="{BB962C8B-B14F-4D97-AF65-F5344CB8AC3E}">
        <p14:creationId xmlns:p14="http://schemas.microsoft.com/office/powerpoint/2010/main" val="37988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8143960" cy="1908215"/>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Beginnen wir mit Spiel 1!</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43227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8143960" cy="2585323"/>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Beginnen wir mit den Instruktionen!</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02030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CDF492C-E7B5-33D0-875F-C210E2FC9007}"/>
            </a:ext>
          </a:extLst>
        </p:cNvPr>
        <p:cNvGrpSpPr/>
        <p:nvPr/>
      </p:nvGrpSpPr>
      <p:grpSpPr>
        <a:xfrm>
          <a:off x="0" y="0"/>
          <a:ext cx="0" cy="0"/>
          <a:chOff x="0" y="0"/>
          <a:chExt cx="0" cy="0"/>
        </a:xfrm>
      </p:grpSpPr>
      <p:pic>
        <p:nvPicPr>
          <p:cNvPr id="6" name="Grafik 5">
            <a:extLst>
              <a:ext uri="{FF2B5EF4-FFF2-40B4-BE49-F238E27FC236}">
                <a16:creationId xmlns:a16="http://schemas.microsoft.com/office/drawing/2014/main" id="{CD5B1770-3348-31E7-34F4-2E03906641AC}"/>
              </a:ext>
            </a:extLst>
          </p:cNvPr>
          <p:cNvPicPr>
            <a:picLocks noChangeAspect="1"/>
          </p:cNvPicPr>
          <p:nvPr/>
        </p:nvPicPr>
        <p:blipFill>
          <a:blip r:embed="rId2"/>
          <a:stretch>
            <a:fillRect/>
          </a:stretch>
        </p:blipFill>
        <p:spPr>
          <a:xfrm>
            <a:off x="3233937" y="2167585"/>
            <a:ext cx="4598848" cy="3411352"/>
          </a:xfrm>
          <a:prstGeom prst="rect">
            <a:avLst/>
          </a:prstGeom>
        </p:spPr>
      </p:pic>
      <p:sp>
        <p:nvSpPr>
          <p:cNvPr id="4" name="Textfeld 3">
            <a:extLst>
              <a:ext uri="{FF2B5EF4-FFF2-40B4-BE49-F238E27FC236}">
                <a16:creationId xmlns:a16="http://schemas.microsoft.com/office/drawing/2014/main" id="{14F964C2-C383-11D3-840D-72EDD71AF7B7}"/>
              </a:ext>
            </a:extLst>
          </p:cNvPr>
          <p:cNvSpPr txBox="1"/>
          <p:nvPr/>
        </p:nvSpPr>
        <p:spPr>
          <a:xfrm>
            <a:off x="1807089" y="181109"/>
            <a:ext cx="7682846" cy="5847755"/>
          </a:xfrm>
          <a:prstGeom prst="rect">
            <a:avLst/>
          </a:prstGeom>
          <a:noFill/>
        </p:spPr>
        <p:txBody>
          <a:bodyPr wrap="square" rtlCol="0">
            <a:spAutoFit/>
          </a:bodyPr>
          <a:lstStyle/>
          <a:p>
            <a:pPr algn="ctr"/>
            <a:r>
              <a:rPr lang="de-DE" sz="3200" b="0" dirty="0">
                <a:solidFill>
                  <a:schemeClr val="bg1"/>
                </a:solidFill>
                <a:effectLst/>
                <a:latin typeface="Consolas" panose="020B0609020204030204" pitchFamily="49" charset="0"/>
              </a:rPr>
              <a:t>Ihre Aufgabe ist es, </a:t>
            </a:r>
            <a:r>
              <a:rPr lang="de-DE" sz="3000" b="0" dirty="0">
                <a:solidFill>
                  <a:schemeClr val="bg1"/>
                </a:solidFill>
                <a:effectLst/>
                <a:latin typeface="Consolas" panose="020B0609020204030204" pitchFamily="49" charset="0"/>
              </a:rPr>
              <a:t>nach links oder rechts zu steuern, um auf das an einer zufälligen Stelle erscheinende</a:t>
            </a:r>
            <a:r>
              <a:rPr lang="de-DE" sz="3000" b="0" dirty="0">
                <a:solidFill>
                  <a:srgbClr val="FFFF00"/>
                </a:solidFill>
                <a:effectLst/>
                <a:latin typeface="Consolas" panose="020B0609020204030204" pitchFamily="49" charset="0"/>
              </a:rPr>
              <a:t> Ziel </a:t>
            </a:r>
            <a:r>
              <a:rPr lang="de-DE" sz="3000" b="0" dirty="0">
                <a:solidFill>
                  <a:schemeClr val="bg1"/>
                </a:solidFill>
                <a:effectLst/>
                <a:latin typeface="Consolas" panose="020B0609020204030204" pitchFamily="49" charset="0"/>
              </a:rPr>
              <a:t>zu schießen.</a:t>
            </a: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rgbClr val="7030A0"/>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
        <p:nvSpPr>
          <p:cNvPr id="2" name="Ellipse 1">
            <a:extLst>
              <a:ext uri="{FF2B5EF4-FFF2-40B4-BE49-F238E27FC236}">
                <a16:creationId xmlns:a16="http://schemas.microsoft.com/office/drawing/2014/main" id="{A1E4ACF7-48D4-E779-E682-F1F4C4DDBCC2}"/>
              </a:ext>
            </a:extLst>
          </p:cNvPr>
          <p:cNvSpPr/>
          <p:nvPr/>
        </p:nvSpPr>
        <p:spPr>
          <a:xfrm>
            <a:off x="6592165" y="3683480"/>
            <a:ext cx="481495" cy="526210"/>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9004501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1087</Words>
  <Application>Microsoft Office PowerPoint</Application>
  <PresentationFormat>Breitbild</PresentationFormat>
  <Paragraphs>277</Paragraphs>
  <Slides>33</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33</vt:i4>
      </vt:variant>
    </vt:vector>
  </HeadingPairs>
  <TitlesOfParts>
    <vt:vector size="39" baseType="lpstr">
      <vt:lpstr>Arial</vt:lpstr>
      <vt:lpstr>Calibri</vt:lpstr>
      <vt:lpstr>Calibri Light</vt:lpstr>
      <vt:lpstr>Consolas</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Sean Mulready</dc:creator>
  <cp:lastModifiedBy>Sean Mulready</cp:lastModifiedBy>
  <cp:revision>19</cp:revision>
  <dcterms:created xsi:type="dcterms:W3CDTF">2024-02-23T07:08:02Z</dcterms:created>
  <dcterms:modified xsi:type="dcterms:W3CDTF">2025-02-12T09:33:59Z</dcterms:modified>
</cp:coreProperties>
</file>