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81" r:id="rId5"/>
    <p:sldId id="264" r:id="rId6"/>
    <p:sldId id="258" r:id="rId7"/>
    <p:sldId id="259" r:id="rId8"/>
    <p:sldId id="260" r:id="rId9"/>
    <p:sldId id="261" r:id="rId10"/>
    <p:sldId id="262" r:id="rId11"/>
    <p:sldId id="273" r:id="rId12"/>
    <p:sldId id="265" r:id="rId13"/>
    <p:sldId id="266" r:id="rId14"/>
    <p:sldId id="268" r:id="rId15"/>
    <p:sldId id="269" r:id="rId16"/>
    <p:sldId id="274" r:id="rId17"/>
    <p:sldId id="270" r:id="rId18"/>
    <p:sldId id="271" r:id="rId19"/>
    <p:sldId id="272" r:id="rId20"/>
    <p:sldId id="276" r:id="rId21"/>
    <p:sldId id="275" r:id="rId22"/>
    <p:sldId id="277" r:id="rId23"/>
    <p:sldId id="278" r:id="rId24"/>
    <p:sldId id="280" r:id="rId25"/>
    <p:sldId id="279"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27926D-80DC-2B11-70DE-1F35758D069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56F1FF1-636E-2341-A199-BAB100F140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0FFB943-331B-5086-2293-C0F532DC1531}"/>
              </a:ext>
            </a:extLst>
          </p:cNvPr>
          <p:cNvSpPr>
            <a:spLocks noGrp="1"/>
          </p:cNvSpPr>
          <p:nvPr>
            <p:ph type="dt" sz="half" idx="10"/>
          </p:nvPr>
        </p:nvSpPr>
        <p:spPr/>
        <p:txBody>
          <a:bodyPr/>
          <a:lstStyle/>
          <a:p>
            <a:fld id="{9583AF26-4D68-42D5-A917-CD55DA578274}" type="datetimeFigureOut">
              <a:rPr lang="de-DE" smtClean="0"/>
              <a:t>22.07.2024</a:t>
            </a:fld>
            <a:endParaRPr lang="de-DE"/>
          </a:p>
        </p:txBody>
      </p:sp>
      <p:sp>
        <p:nvSpPr>
          <p:cNvPr id="5" name="Fußzeilenplatzhalter 4">
            <a:extLst>
              <a:ext uri="{FF2B5EF4-FFF2-40B4-BE49-F238E27FC236}">
                <a16:creationId xmlns:a16="http://schemas.microsoft.com/office/drawing/2014/main" id="{6108D52E-794B-C0C9-B46B-39E1207DCB3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D0CB137-8422-EA24-C637-9A4FC7ACDC83}"/>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389550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C3D3E1-2631-2E83-C3E7-4CB34E27153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A7D1451-290A-C830-228C-387B36BD8FA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5032F69-D141-6C94-AC97-5BD89883A876}"/>
              </a:ext>
            </a:extLst>
          </p:cNvPr>
          <p:cNvSpPr>
            <a:spLocks noGrp="1"/>
          </p:cNvSpPr>
          <p:nvPr>
            <p:ph type="dt" sz="half" idx="10"/>
          </p:nvPr>
        </p:nvSpPr>
        <p:spPr/>
        <p:txBody>
          <a:bodyPr/>
          <a:lstStyle/>
          <a:p>
            <a:fld id="{9583AF26-4D68-42D5-A917-CD55DA578274}" type="datetimeFigureOut">
              <a:rPr lang="de-DE" smtClean="0"/>
              <a:t>22.07.2024</a:t>
            </a:fld>
            <a:endParaRPr lang="de-DE"/>
          </a:p>
        </p:txBody>
      </p:sp>
      <p:sp>
        <p:nvSpPr>
          <p:cNvPr id="5" name="Fußzeilenplatzhalter 4">
            <a:extLst>
              <a:ext uri="{FF2B5EF4-FFF2-40B4-BE49-F238E27FC236}">
                <a16:creationId xmlns:a16="http://schemas.microsoft.com/office/drawing/2014/main" id="{9AFB7831-CF9D-603B-0621-85E98D3D5BE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0998368-8677-3E64-D69D-1003F4A9F0FC}"/>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6622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6E8B8EE-992A-7101-9C68-E7531CFE7F7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8641043-2145-11EB-04D2-6C6E023A57C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725AB11-C177-0604-D933-1373AD2691D5}"/>
              </a:ext>
            </a:extLst>
          </p:cNvPr>
          <p:cNvSpPr>
            <a:spLocks noGrp="1"/>
          </p:cNvSpPr>
          <p:nvPr>
            <p:ph type="dt" sz="half" idx="10"/>
          </p:nvPr>
        </p:nvSpPr>
        <p:spPr/>
        <p:txBody>
          <a:bodyPr/>
          <a:lstStyle/>
          <a:p>
            <a:fld id="{9583AF26-4D68-42D5-A917-CD55DA578274}" type="datetimeFigureOut">
              <a:rPr lang="de-DE" smtClean="0"/>
              <a:t>22.07.2024</a:t>
            </a:fld>
            <a:endParaRPr lang="de-DE"/>
          </a:p>
        </p:txBody>
      </p:sp>
      <p:sp>
        <p:nvSpPr>
          <p:cNvPr id="5" name="Fußzeilenplatzhalter 4">
            <a:extLst>
              <a:ext uri="{FF2B5EF4-FFF2-40B4-BE49-F238E27FC236}">
                <a16:creationId xmlns:a16="http://schemas.microsoft.com/office/drawing/2014/main" id="{CA0AAA20-4B18-1759-3F1C-A0B4AABE980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4256772-0682-AA83-8CF2-7315A5959FA3}"/>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77844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18E05F-04CC-48C1-65BC-E355E5591A2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576C80D-4C67-CE86-50B6-A50DB03CB1F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0CEDA07-ADB5-50A5-F8F5-6D7E88D9E70E}"/>
              </a:ext>
            </a:extLst>
          </p:cNvPr>
          <p:cNvSpPr>
            <a:spLocks noGrp="1"/>
          </p:cNvSpPr>
          <p:nvPr>
            <p:ph type="dt" sz="half" idx="10"/>
          </p:nvPr>
        </p:nvSpPr>
        <p:spPr/>
        <p:txBody>
          <a:bodyPr/>
          <a:lstStyle/>
          <a:p>
            <a:fld id="{9583AF26-4D68-42D5-A917-CD55DA578274}" type="datetimeFigureOut">
              <a:rPr lang="de-DE" smtClean="0"/>
              <a:t>22.07.2024</a:t>
            </a:fld>
            <a:endParaRPr lang="de-DE"/>
          </a:p>
        </p:txBody>
      </p:sp>
      <p:sp>
        <p:nvSpPr>
          <p:cNvPr id="5" name="Fußzeilenplatzhalter 4">
            <a:extLst>
              <a:ext uri="{FF2B5EF4-FFF2-40B4-BE49-F238E27FC236}">
                <a16:creationId xmlns:a16="http://schemas.microsoft.com/office/drawing/2014/main" id="{F989C284-77C7-F851-7431-BE24E610D58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648B909-C480-C27C-5A62-F2B0C6AD6CCD}"/>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13939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8E413-D6DF-CD76-4697-91BC4E31DE8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6DDA599-9DFB-EE5F-76D9-08F5AB91C1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4F6B1C1-43FC-97FB-E077-8205BE4DA566}"/>
              </a:ext>
            </a:extLst>
          </p:cNvPr>
          <p:cNvSpPr>
            <a:spLocks noGrp="1"/>
          </p:cNvSpPr>
          <p:nvPr>
            <p:ph type="dt" sz="half" idx="10"/>
          </p:nvPr>
        </p:nvSpPr>
        <p:spPr/>
        <p:txBody>
          <a:bodyPr/>
          <a:lstStyle/>
          <a:p>
            <a:fld id="{9583AF26-4D68-42D5-A917-CD55DA578274}" type="datetimeFigureOut">
              <a:rPr lang="de-DE" smtClean="0"/>
              <a:t>22.07.2024</a:t>
            </a:fld>
            <a:endParaRPr lang="de-DE"/>
          </a:p>
        </p:txBody>
      </p:sp>
      <p:sp>
        <p:nvSpPr>
          <p:cNvPr id="5" name="Fußzeilenplatzhalter 4">
            <a:extLst>
              <a:ext uri="{FF2B5EF4-FFF2-40B4-BE49-F238E27FC236}">
                <a16:creationId xmlns:a16="http://schemas.microsoft.com/office/drawing/2014/main" id="{BA6A69E6-BA40-FB12-7DE8-A8DCCFD38BB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EA32216-BC6B-A381-0696-989AD0A1C159}"/>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1981509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B8979-BD89-5928-9474-2A814501666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24C6A04-88C0-3240-3471-5EC60A64A36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51DD6ED-E456-F6C7-D07C-1EF552FFA38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6952737-C08A-00B8-539F-9EFCD995D8A1}"/>
              </a:ext>
            </a:extLst>
          </p:cNvPr>
          <p:cNvSpPr>
            <a:spLocks noGrp="1"/>
          </p:cNvSpPr>
          <p:nvPr>
            <p:ph type="dt" sz="half" idx="10"/>
          </p:nvPr>
        </p:nvSpPr>
        <p:spPr/>
        <p:txBody>
          <a:bodyPr/>
          <a:lstStyle/>
          <a:p>
            <a:fld id="{9583AF26-4D68-42D5-A917-CD55DA578274}" type="datetimeFigureOut">
              <a:rPr lang="de-DE" smtClean="0"/>
              <a:t>22.07.2024</a:t>
            </a:fld>
            <a:endParaRPr lang="de-DE"/>
          </a:p>
        </p:txBody>
      </p:sp>
      <p:sp>
        <p:nvSpPr>
          <p:cNvPr id="6" name="Fußzeilenplatzhalter 5">
            <a:extLst>
              <a:ext uri="{FF2B5EF4-FFF2-40B4-BE49-F238E27FC236}">
                <a16:creationId xmlns:a16="http://schemas.microsoft.com/office/drawing/2014/main" id="{D331041E-BFB2-B9BF-31A3-6F8D0351742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20D84FB-531E-9E1F-0398-B7EA97CA1DD9}"/>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40689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594A91-5147-F15D-7AA0-0830234742DE}"/>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864B75A-3AC7-347A-AE2F-67E7B0940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AA1323B-45A5-5239-5ECD-D150571A16D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2BC5AD1-FE7F-0756-3485-3CCEAFC49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BDC7532-33A8-CCD3-7538-AD669199FB1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7B37B6B-7233-D628-9131-8706F3AD057F}"/>
              </a:ext>
            </a:extLst>
          </p:cNvPr>
          <p:cNvSpPr>
            <a:spLocks noGrp="1"/>
          </p:cNvSpPr>
          <p:nvPr>
            <p:ph type="dt" sz="half" idx="10"/>
          </p:nvPr>
        </p:nvSpPr>
        <p:spPr/>
        <p:txBody>
          <a:bodyPr/>
          <a:lstStyle/>
          <a:p>
            <a:fld id="{9583AF26-4D68-42D5-A917-CD55DA578274}" type="datetimeFigureOut">
              <a:rPr lang="de-DE" smtClean="0"/>
              <a:t>22.07.2024</a:t>
            </a:fld>
            <a:endParaRPr lang="de-DE"/>
          </a:p>
        </p:txBody>
      </p:sp>
      <p:sp>
        <p:nvSpPr>
          <p:cNvPr id="8" name="Fußzeilenplatzhalter 7">
            <a:extLst>
              <a:ext uri="{FF2B5EF4-FFF2-40B4-BE49-F238E27FC236}">
                <a16:creationId xmlns:a16="http://schemas.microsoft.com/office/drawing/2014/main" id="{B54B699B-212E-261F-821D-6F672C84844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D3E32AC-D9D8-3966-CEBC-0E61CFED337C}"/>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71703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F689F1-88B2-AF70-8B54-B5FDB09FC7C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682BF30-57A2-AC4A-D3B0-2AB9DD9FA9F8}"/>
              </a:ext>
            </a:extLst>
          </p:cNvPr>
          <p:cNvSpPr>
            <a:spLocks noGrp="1"/>
          </p:cNvSpPr>
          <p:nvPr>
            <p:ph type="dt" sz="half" idx="10"/>
          </p:nvPr>
        </p:nvSpPr>
        <p:spPr/>
        <p:txBody>
          <a:bodyPr/>
          <a:lstStyle/>
          <a:p>
            <a:fld id="{9583AF26-4D68-42D5-A917-CD55DA578274}" type="datetimeFigureOut">
              <a:rPr lang="de-DE" smtClean="0"/>
              <a:t>22.07.2024</a:t>
            </a:fld>
            <a:endParaRPr lang="de-DE"/>
          </a:p>
        </p:txBody>
      </p:sp>
      <p:sp>
        <p:nvSpPr>
          <p:cNvPr id="4" name="Fußzeilenplatzhalter 3">
            <a:extLst>
              <a:ext uri="{FF2B5EF4-FFF2-40B4-BE49-F238E27FC236}">
                <a16:creationId xmlns:a16="http://schemas.microsoft.com/office/drawing/2014/main" id="{459FE38E-FAFC-B141-DF75-80E6FE01F98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C543A74-1752-6667-23C6-92995AEC87E4}"/>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24102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F3BA7F5-BB2D-8F32-580F-CA375FE64B31}"/>
              </a:ext>
            </a:extLst>
          </p:cNvPr>
          <p:cNvSpPr>
            <a:spLocks noGrp="1"/>
          </p:cNvSpPr>
          <p:nvPr>
            <p:ph type="dt" sz="half" idx="10"/>
          </p:nvPr>
        </p:nvSpPr>
        <p:spPr/>
        <p:txBody>
          <a:bodyPr/>
          <a:lstStyle/>
          <a:p>
            <a:fld id="{9583AF26-4D68-42D5-A917-CD55DA578274}" type="datetimeFigureOut">
              <a:rPr lang="de-DE" smtClean="0"/>
              <a:t>22.07.2024</a:t>
            </a:fld>
            <a:endParaRPr lang="de-DE"/>
          </a:p>
        </p:txBody>
      </p:sp>
      <p:sp>
        <p:nvSpPr>
          <p:cNvPr id="3" name="Fußzeilenplatzhalter 2">
            <a:extLst>
              <a:ext uri="{FF2B5EF4-FFF2-40B4-BE49-F238E27FC236}">
                <a16:creationId xmlns:a16="http://schemas.microsoft.com/office/drawing/2014/main" id="{CB868CC1-CFEB-2EEB-FEFB-53FEBEF2C52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342A363-1B7A-8CDA-F8AE-E4F71A23483E}"/>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65350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9C1493-C40B-A46D-C084-CCAA3E9E5EC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77AB5EC5-C07B-B70E-28D8-1E0157FA45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7D078B7-584C-57A6-0353-36C3E5B59C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6FA6E56-9EF9-77F5-90A3-3A07B1B9B391}"/>
              </a:ext>
            </a:extLst>
          </p:cNvPr>
          <p:cNvSpPr>
            <a:spLocks noGrp="1"/>
          </p:cNvSpPr>
          <p:nvPr>
            <p:ph type="dt" sz="half" idx="10"/>
          </p:nvPr>
        </p:nvSpPr>
        <p:spPr/>
        <p:txBody>
          <a:bodyPr/>
          <a:lstStyle/>
          <a:p>
            <a:fld id="{9583AF26-4D68-42D5-A917-CD55DA578274}" type="datetimeFigureOut">
              <a:rPr lang="de-DE" smtClean="0"/>
              <a:t>22.07.2024</a:t>
            </a:fld>
            <a:endParaRPr lang="de-DE"/>
          </a:p>
        </p:txBody>
      </p:sp>
      <p:sp>
        <p:nvSpPr>
          <p:cNvPr id="6" name="Fußzeilenplatzhalter 5">
            <a:extLst>
              <a:ext uri="{FF2B5EF4-FFF2-40B4-BE49-F238E27FC236}">
                <a16:creationId xmlns:a16="http://schemas.microsoft.com/office/drawing/2014/main" id="{4F421BB2-B9A3-57B6-BFCF-21C2362F3D9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433B451-D353-5399-F8E5-22D49196D545}"/>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05875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F1ECD8-6E27-4A58-0972-94A2C17E415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A83A1B4-1041-4619-7775-ACC8503CE0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9067DFC-F817-CB57-605F-C40A7FFA6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922C472-CAA7-11A7-B7C1-A61D4882F6A7}"/>
              </a:ext>
            </a:extLst>
          </p:cNvPr>
          <p:cNvSpPr>
            <a:spLocks noGrp="1"/>
          </p:cNvSpPr>
          <p:nvPr>
            <p:ph type="dt" sz="half" idx="10"/>
          </p:nvPr>
        </p:nvSpPr>
        <p:spPr/>
        <p:txBody>
          <a:bodyPr/>
          <a:lstStyle/>
          <a:p>
            <a:fld id="{9583AF26-4D68-42D5-A917-CD55DA578274}" type="datetimeFigureOut">
              <a:rPr lang="de-DE" smtClean="0"/>
              <a:t>22.07.2024</a:t>
            </a:fld>
            <a:endParaRPr lang="de-DE"/>
          </a:p>
        </p:txBody>
      </p:sp>
      <p:sp>
        <p:nvSpPr>
          <p:cNvPr id="6" name="Fußzeilenplatzhalter 5">
            <a:extLst>
              <a:ext uri="{FF2B5EF4-FFF2-40B4-BE49-F238E27FC236}">
                <a16:creationId xmlns:a16="http://schemas.microsoft.com/office/drawing/2014/main" id="{D31EB3CE-CECA-C7E7-F264-2CC2A548DF3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947F09-E0C7-E645-3947-50DFF56AD84E}"/>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549976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F69C9E-98E0-EE50-DDB2-59FA598DD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36F0183-77A4-2ACA-BD9E-D5FF3F6719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346663-D2DE-97A1-0B5D-C3E02A040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83AF26-4D68-42D5-A917-CD55DA578274}" type="datetimeFigureOut">
              <a:rPr lang="de-DE" smtClean="0"/>
              <a:t>22.07.2024</a:t>
            </a:fld>
            <a:endParaRPr lang="de-DE"/>
          </a:p>
        </p:txBody>
      </p:sp>
      <p:sp>
        <p:nvSpPr>
          <p:cNvPr id="5" name="Fußzeilenplatzhalter 4">
            <a:extLst>
              <a:ext uri="{FF2B5EF4-FFF2-40B4-BE49-F238E27FC236}">
                <a16:creationId xmlns:a16="http://schemas.microsoft.com/office/drawing/2014/main" id="{4F7A6EE6-C2A2-256A-D8F5-4FE5C1445A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18E7A0F-EAAF-C3DF-1351-28C7C5868D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8CA4D-8C01-4E56-A9C7-1958C308248C}" type="slidenum">
              <a:rPr lang="de-DE" smtClean="0"/>
              <a:t>‹Nr.›</a:t>
            </a:fld>
            <a:endParaRPr lang="de-DE"/>
          </a:p>
        </p:txBody>
      </p:sp>
    </p:spTree>
    <p:extLst>
      <p:ext uri="{BB962C8B-B14F-4D97-AF65-F5344CB8AC3E}">
        <p14:creationId xmlns:p14="http://schemas.microsoft.com/office/powerpoint/2010/main" val="4244934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59580638-7F3F-458A-829D-6FBF07632FAC}"/>
              </a:ext>
            </a:extLst>
          </p:cNvPr>
          <p:cNvSpPr txBox="1"/>
          <p:nvPr/>
        </p:nvSpPr>
        <p:spPr>
          <a:xfrm>
            <a:off x="1603889" y="1751291"/>
            <a:ext cx="7682846" cy="1969770"/>
          </a:xfrm>
          <a:prstGeom prst="rect">
            <a:avLst/>
          </a:prstGeom>
          <a:noFill/>
        </p:spPr>
        <p:txBody>
          <a:bodyPr wrap="square" rtlCol="0">
            <a:spAutoFit/>
          </a:bodyPr>
          <a:lstStyle/>
          <a:p>
            <a:pPr algn="ctr"/>
            <a:r>
              <a:rPr lang="de-DE" sz="4800" dirty="0">
                <a:solidFill>
                  <a:schemeClr val="bg1"/>
                </a:solidFill>
              </a:rPr>
              <a:t>Hallo  </a:t>
            </a:r>
            <a:r>
              <a:rPr lang="de-DE" sz="4800" dirty="0">
                <a:solidFill>
                  <a:schemeClr val="bg1"/>
                </a:solidFill>
                <a:sym typeface="Wingdings" panose="05000000000000000000" pitchFamily="2" charset="2"/>
              </a:rPr>
              <a:t> </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43634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7682846"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erste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277864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Wenn Sie möchten, machen Sie eine kurze Pause und fahren dann fort.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478037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8325115" cy="1908215"/>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Weiter geht es zu Spiel 2!</a:t>
            </a:r>
            <a:endParaRPr lang="de-DE" sz="44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007176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5867C5-31EE-2747-E375-9235E74EB9AD}"/>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D191F11D-095D-DC95-90F9-C136253207C7}"/>
              </a:ext>
            </a:extLst>
          </p:cNvPr>
          <p:cNvSpPr txBox="1"/>
          <p:nvPr/>
        </p:nvSpPr>
        <p:spPr>
          <a:xfrm>
            <a:off x="1807089" y="181109"/>
            <a:ext cx="7682846" cy="6032421"/>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Ihre Aufgabe ist es, so lange wie möglich zu überleben. Der Boden ist mit einer gefährlichen Flüssigkeit bedeckt, welche Ihnen permanent Schaden zufügt. Heilen können Sie sich über die </a:t>
            </a:r>
            <a:r>
              <a:rPr lang="de-DE" sz="2000" b="0" dirty="0">
                <a:solidFill>
                  <a:srgbClr val="00B0F0"/>
                </a:solidFill>
                <a:effectLst/>
                <a:latin typeface="Consolas" panose="020B0609020204030204" pitchFamily="49" charset="0"/>
              </a:rPr>
              <a:t>Medizinpakete</a:t>
            </a:r>
            <a:r>
              <a:rPr lang="de-DE" sz="2000" b="0" dirty="0">
                <a:solidFill>
                  <a:schemeClr val="bg1"/>
                </a:solidFill>
                <a:effectLst/>
                <a:latin typeface="Consolas" panose="020B0609020204030204" pitchFamily="49" charset="0"/>
              </a:rPr>
              <a:t>, aber Vorsicht vor den </a:t>
            </a:r>
            <a:r>
              <a:rPr lang="de-DE" sz="2000" b="0" dirty="0">
                <a:solidFill>
                  <a:srgbClr val="FF0000"/>
                </a:solidFill>
                <a:effectLst/>
                <a:latin typeface="Consolas" panose="020B0609020204030204" pitchFamily="49" charset="0"/>
              </a:rPr>
              <a:t>Giftflaschen</a:t>
            </a:r>
            <a:r>
              <a:rPr lang="de-DE" sz="2000" b="0" dirty="0">
                <a:solidFill>
                  <a:schemeClr val="bg1"/>
                </a:solidFill>
                <a:effectLst/>
                <a:latin typeface="Consolas" panose="020B0609020204030204" pitchFamily="49" charset="0"/>
              </a:rPr>
              <a:t>!</a:t>
            </a: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5" name="Grafik 4" descr="Ein Bild, das Screenshot, PC-Spiel, Spielesoftware, Digitales Compositing enthält.&#10;&#10;Automatisch generierte Beschreibung">
            <a:extLst>
              <a:ext uri="{FF2B5EF4-FFF2-40B4-BE49-F238E27FC236}">
                <a16:creationId xmlns:a16="http://schemas.microsoft.com/office/drawing/2014/main" id="{C6AAD747-5145-5328-29E7-82748426F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380" y="1837306"/>
            <a:ext cx="5010264" cy="3856128"/>
          </a:xfrm>
          <a:prstGeom prst="rect">
            <a:avLst/>
          </a:prstGeom>
        </p:spPr>
      </p:pic>
      <p:sp>
        <p:nvSpPr>
          <p:cNvPr id="7" name="Sechseck 6">
            <a:extLst>
              <a:ext uri="{FF2B5EF4-FFF2-40B4-BE49-F238E27FC236}">
                <a16:creationId xmlns:a16="http://schemas.microsoft.com/office/drawing/2014/main" id="{C51D8EC3-2782-B40D-65B7-4C57DB70E106}"/>
              </a:ext>
            </a:extLst>
          </p:cNvPr>
          <p:cNvSpPr/>
          <p:nvPr/>
        </p:nvSpPr>
        <p:spPr>
          <a:xfrm>
            <a:off x="4580626" y="4175185"/>
            <a:ext cx="785004" cy="560717"/>
          </a:xfrm>
          <a:prstGeom prst="hexagon">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F7959DE2-49E8-7E42-9D36-33F26D4287B1}"/>
              </a:ext>
            </a:extLst>
          </p:cNvPr>
          <p:cNvSpPr/>
          <p:nvPr/>
        </p:nvSpPr>
        <p:spPr>
          <a:xfrm>
            <a:off x="5814204" y="4175185"/>
            <a:ext cx="854015" cy="80225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80489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5539978"/>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drehen sich mit den Tasten A und D nach links und rechts, mit W bewegen Sie sich vorwärts.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Mittel</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a:t>
            </a:r>
            <a:r>
              <a:rPr lang="de-DE" sz="2000" b="0" dirty="0">
                <a:solidFill>
                  <a:srgbClr val="7030A0"/>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W</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rgbClr val="7030A0"/>
                </a:solidFill>
                <a:effectLst/>
                <a:latin typeface="Consolas" panose="020B0609020204030204" pitchFamily="49" charset="0"/>
              </a:rPr>
              <a:t> </a:t>
            </a:r>
            <a:r>
              <a:rPr lang="de-DE" sz="2000" b="0" dirty="0">
                <a:solidFill>
                  <a:schemeClr val="bg1"/>
                </a:solidFill>
                <a:effectLst/>
                <a:latin typeface="Consolas" panose="020B0609020204030204" pitchFamily="49" charset="0"/>
              </a:rPr>
              <a:t>und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dirty="0">
                <a:solidFill>
                  <a:srgbClr val="00B0F0"/>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abgerundete Ecken 4">
            <a:extLst>
              <a:ext uri="{FF2B5EF4-FFF2-40B4-BE49-F238E27FC236}">
                <a16:creationId xmlns:a16="http://schemas.microsoft.com/office/drawing/2014/main" id="{445D6E5A-120A-BC0B-0445-7A2AF9362238}"/>
              </a:ext>
            </a:extLst>
          </p:cNvPr>
          <p:cNvSpPr/>
          <p:nvPr/>
        </p:nvSpPr>
        <p:spPr>
          <a:xfrm>
            <a:off x="3493698" y="3890513"/>
            <a:ext cx="232913" cy="224287"/>
          </a:xfrm>
          <a:prstGeom prst="round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36921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zweite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77166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Wenn Sie möchten, machen Sie eine kurze Pause und fahren dann fort.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279804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8325115" cy="1908215"/>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Weiter geht es zu Spiel 3!</a:t>
            </a:r>
            <a:endParaRPr lang="de-DE" sz="44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937809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5867C5-31EE-2747-E375-9235E74EB9AD}"/>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D191F11D-095D-DC95-90F9-C136253207C7}"/>
              </a:ext>
            </a:extLst>
          </p:cNvPr>
          <p:cNvSpPr txBox="1"/>
          <p:nvPr/>
        </p:nvSpPr>
        <p:spPr>
          <a:xfrm>
            <a:off x="1807089" y="181109"/>
            <a:ext cx="7682846" cy="6032421"/>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Ihre Aufgabe ist es, das Ziel im Labyrinth zu finden. Das Ziel ist markiert durch ein </a:t>
            </a:r>
            <a:r>
              <a:rPr lang="de-DE" sz="2000" b="0" dirty="0">
                <a:solidFill>
                  <a:srgbClr val="FFC000"/>
                </a:solidFill>
                <a:effectLst/>
                <a:latin typeface="Consolas" panose="020B0609020204030204" pitchFamily="49" charset="0"/>
              </a:rPr>
              <a:t>Objekt</a:t>
            </a:r>
            <a:r>
              <a:rPr lang="de-DE" sz="2000" b="0" dirty="0">
                <a:solidFill>
                  <a:schemeClr val="bg1"/>
                </a:solidFill>
                <a:effectLst/>
                <a:latin typeface="Consolas" panose="020B0609020204030204" pitchFamily="49" charset="0"/>
              </a:rPr>
              <a:t>. Laufen Sie bis zum Objekt, endet der Spieldurchlauf. Je schneller Sie dabei sind, desto besser</a:t>
            </a:r>
          </a:p>
          <a:p>
            <a:pPr algn="ctr"/>
            <a:endParaRPr lang="de-DE" sz="20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descr="Ein Bild, das Screenshot, PC-Spiel, Spielesoftware, 3D-Modellierung enthält.&#10;&#10;Automatisch generierte Beschreibung">
            <a:extLst>
              <a:ext uri="{FF2B5EF4-FFF2-40B4-BE49-F238E27FC236}">
                <a16:creationId xmlns:a16="http://schemas.microsoft.com/office/drawing/2014/main" id="{48849428-493F-6647-35B6-1D6E9A539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834" y="1528309"/>
            <a:ext cx="5424018" cy="4173935"/>
          </a:xfrm>
          <a:prstGeom prst="rect">
            <a:avLst/>
          </a:prstGeom>
        </p:spPr>
      </p:pic>
      <p:sp>
        <p:nvSpPr>
          <p:cNvPr id="6" name="Ellipse 5">
            <a:extLst>
              <a:ext uri="{FF2B5EF4-FFF2-40B4-BE49-F238E27FC236}">
                <a16:creationId xmlns:a16="http://schemas.microsoft.com/office/drawing/2014/main" id="{20ED16D0-8ECA-F477-B5C3-2C4D3021EC8C}"/>
              </a:ext>
            </a:extLst>
          </p:cNvPr>
          <p:cNvSpPr/>
          <p:nvPr/>
        </p:nvSpPr>
        <p:spPr>
          <a:xfrm>
            <a:off x="5030197" y="3982255"/>
            <a:ext cx="888521" cy="776377"/>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44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5539978"/>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drehen sich mit den Tasten A und D nach links und rechts, mit W bewegen Sie sich vorwärts.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Mittel</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a:t>
            </a:r>
            <a:r>
              <a:rPr lang="de-DE" sz="2000" b="0" dirty="0">
                <a:solidFill>
                  <a:srgbClr val="7030A0"/>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W</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rgbClr val="7030A0"/>
                </a:solidFill>
                <a:effectLst/>
                <a:latin typeface="Consolas" panose="020B0609020204030204" pitchFamily="49" charset="0"/>
              </a:rPr>
              <a:t> </a:t>
            </a:r>
            <a:r>
              <a:rPr lang="de-DE" sz="2000" b="0" dirty="0">
                <a:solidFill>
                  <a:schemeClr val="bg1"/>
                </a:solidFill>
                <a:effectLst/>
                <a:latin typeface="Consolas" panose="020B0609020204030204" pitchFamily="49" charset="0"/>
              </a:rPr>
              <a:t>und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dirty="0">
                <a:solidFill>
                  <a:srgbClr val="00B0F0"/>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abgerundete Ecken 4">
            <a:extLst>
              <a:ext uri="{FF2B5EF4-FFF2-40B4-BE49-F238E27FC236}">
                <a16:creationId xmlns:a16="http://schemas.microsoft.com/office/drawing/2014/main" id="{445D6E5A-120A-BC0B-0445-7A2AF9362238}"/>
              </a:ext>
            </a:extLst>
          </p:cNvPr>
          <p:cNvSpPr/>
          <p:nvPr/>
        </p:nvSpPr>
        <p:spPr>
          <a:xfrm>
            <a:off x="3493698" y="3890513"/>
            <a:ext cx="232913" cy="224287"/>
          </a:xfrm>
          <a:prstGeom prst="round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64070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7682846"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Herzlich willkommen und vielen Dank für die Teilnahme am Experiment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897609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dritte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472450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Wenn Sie möchten, machen Sie eine kurze Pause und fahren dann fort.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621821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8325115" cy="1908215"/>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Weiter geht es zu Spiel 4!</a:t>
            </a:r>
            <a:endParaRPr lang="de-DE" sz="44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413988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5867C5-31EE-2747-E375-9235E74EB9AD}"/>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D191F11D-095D-DC95-90F9-C136253207C7}"/>
              </a:ext>
            </a:extLst>
          </p:cNvPr>
          <p:cNvSpPr txBox="1"/>
          <p:nvPr/>
        </p:nvSpPr>
        <p:spPr>
          <a:xfrm>
            <a:off x="1807089" y="181109"/>
            <a:ext cx="7682846" cy="6155531"/>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Ihre Aufgabe ist es, den </a:t>
            </a:r>
            <a:r>
              <a:rPr lang="de-DE" sz="2000" b="0" dirty="0">
                <a:solidFill>
                  <a:srgbClr val="FF0000"/>
                </a:solidFill>
                <a:effectLst/>
                <a:latin typeface="Consolas" panose="020B0609020204030204" pitchFamily="49" charset="0"/>
              </a:rPr>
              <a:t>Feuerbällen</a:t>
            </a:r>
            <a:r>
              <a:rPr lang="de-DE" sz="2000" b="0" dirty="0">
                <a:solidFill>
                  <a:schemeClr val="bg1"/>
                </a:solidFill>
                <a:effectLst/>
                <a:latin typeface="Consolas" panose="020B0609020204030204" pitchFamily="49" charset="0"/>
              </a:rPr>
              <a:t> so lange wie möglich auszuweichen. Zu viele Treffer auf Sie und das Spiel ist zu Ende. </a:t>
            </a:r>
            <a:r>
              <a:rPr lang="de-DE" sz="2000" b="0" u="sng" dirty="0">
                <a:solidFill>
                  <a:schemeClr val="bg1"/>
                </a:solidFill>
                <a:effectLst/>
                <a:latin typeface="Consolas" panose="020B0609020204030204" pitchFamily="49" charset="0"/>
              </a:rPr>
              <a:t>Achtung</a:t>
            </a:r>
            <a:r>
              <a:rPr lang="de-DE" sz="2000" b="0" dirty="0">
                <a:solidFill>
                  <a:schemeClr val="bg1"/>
                </a:solidFill>
                <a:effectLst/>
                <a:latin typeface="Consolas" panose="020B0609020204030204" pitchFamily="49" charset="0"/>
              </a:rPr>
              <a:t>: Es werden mit der Zeit </a:t>
            </a:r>
            <a:r>
              <a:rPr lang="de-DE" sz="2000" b="1" dirty="0">
                <a:solidFill>
                  <a:schemeClr val="bg1"/>
                </a:solidFill>
                <a:effectLst/>
                <a:latin typeface="Consolas" panose="020B0609020204030204" pitchFamily="49" charset="0"/>
              </a:rPr>
              <a:t>imme</a:t>
            </a:r>
            <a:r>
              <a:rPr lang="de-DE" sz="2000" b="1" dirty="0">
                <a:solidFill>
                  <a:schemeClr val="bg1"/>
                </a:solidFill>
                <a:latin typeface="Consolas" panose="020B0609020204030204" pitchFamily="49" charset="0"/>
              </a:rPr>
              <a:t>r mehr</a:t>
            </a:r>
            <a:r>
              <a:rPr lang="de-DE" sz="2000" dirty="0">
                <a:solidFill>
                  <a:schemeClr val="bg1"/>
                </a:solidFill>
                <a:latin typeface="Consolas" panose="020B0609020204030204" pitchFamily="49" charset="0"/>
              </a:rPr>
              <a:t> Kreaturen und damit auch </a:t>
            </a:r>
            <a:r>
              <a:rPr lang="de-DE" sz="2000" b="1" dirty="0">
                <a:solidFill>
                  <a:schemeClr val="bg1"/>
                </a:solidFill>
                <a:latin typeface="Consolas" panose="020B0609020204030204" pitchFamily="49" charset="0"/>
              </a:rPr>
              <a:t>immer mehr Feuerbälle</a:t>
            </a:r>
            <a:r>
              <a:rPr lang="de-DE" sz="2000" dirty="0">
                <a:solidFill>
                  <a:schemeClr val="bg1"/>
                </a:solidFill>
                <a:latin typeface="Consolas" panose="020B0609020204030204" pitchFamily="49" charset="0"/>
              </a:rPr>
              <a:t>.</a:t>
            </a:r>
          </a:p>
          <a:p>
            <a:pPr algn="ctr"/>
            <a:endParaRPr lang="de-DE" sz="2000" b="0" dirty="0">
              <a:solidFill>
                <a:schemeClr val="bg1"/>
              </a:solidFill>
              <a:effectLst/>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descr="Ein Bild, das Screenshot, PC-Spiel, Spielesoftware, Kugel enthält.&#10;&#10;Automatisch generierte Beschreibung">
            <a:extLst>
              <a:ext uri="{FF2B5EF4-FFF2-40B4-BE49-F238E27FC236}">
                <a16:creationId xmlns:a16="http://schemas.microsoft.com/office/drawing/2014/main" id="{B1104E6B-BA67-5763-B5DF-F545A38F5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607" y="1789294"/>
            <a:ext cx="5231052" cy="4033535"/>
          </a:xfrm>
          <a:prstGeom prst="rect">
            <a:avLst/>
          </a:prstGeom>
        </p:spPr>
      </p:pic>
      <p:sp>
        <p:nvSpPr>
          <p:cNvPr id="5" name="Ellipse 4">
            <a:extLst>
              <a:ext uri="{FF2B5EF4-FFF2-40B4-BE49-F238E27FC236}">
                <a16:creationId xmlns:a16="http://schemas.microsoft.com/office/drawing/2014/main" id="{C8BE9D28-2E2C-2FCB-1F97-057682E6CFB2}"/>
              </a:ext>
            </a:extLst>
          </p:cNvPr>
          <p:cNvSpPr/>
          <p:nvPr/>
        </p:nvSpPr>
        <p:spPr>
          <a:xfrm>
            <a:off x="3485072" y="3873260"/>
            <a:ext cx="1190445" cy="106967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9406CBDF-1924-331B-E910-D349FA470AE6}"/>
              </a:ext>
            </a:extLst>
          </p:cNvPr>
          <p:cNvSpPr/>
          <p:nvPr/>
        </p:nvSpPr>
        <p:spPr>
          <a:xfrm>
            <a:off x="7382775" y="3806061"/>
            <a:ext cx="267419" cy="25879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3496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4924425"/>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bewegen sich mit den Tasten </a:t>
            </a:r>
            <a:r>
              <a:rPr lang="de-DE" sz="2000" b="1" dirty="0">
                <a:solidFill>
                  <a:schemeClr val="bg1"/>
                </a:solidFill>
                <a:effectLst/>
                <a:latin typeface="Consolas" panose="020B0609020204030204" pitchFamily="49" charset="0"/>
              </a:rPr>
              <a:t>A</a:t>
            </a:r>
            <a:r>
              <a:rPr lang="de-DE" sz="2000" b="0" dirty="0">
                <a:solidFill>
                  <a:schemeClr val="bg1"/>
                </a:solidFill>
                <a:effectLst/>
                <a:latin typeface="Consolas" panose="020B0609020204030204" pitchFamily="49" charset="0"/>
              </a:rPr>
              <a:t> und </a:t>
            </a:r>
            <a:r>
              <a:rPr lang="de-DE" sz="2000" b="1" dirty="0">
                <a:solidFill>
                  <a:schemeClr val="bg1"/>
                </a:solidFill>
                <a:effectLst/>
                <a:latin typeface="Consolas" panose="020B0609020204030204" pitchFamily="49" charset="0"/>
              </a:rPr>
              <a:t>D </a:t>
            </a:r>
            <a:r>
              <a:rPr lang="de-DE" sz="2000" dirty="0">
                <a:solidFill>
                  <a:schemeClr val="bg1"/>
                </a:solidFill>
                <a:effectLst/>
                <a:latin typeface="Consolas" panose="020B0609020204030204" pitchFamily="49" charset="0"/>
              </a:rPr>
              <a:t>nach links und rechts</a:t>
            </a:r>
            <a:r>
              <a:rPr lang="de-DE" sz="2000" b="0" dirty="0">
                <a:solidFill>
                  <a:schemeClr val="bg1"/>
                </a:solidFill>
                <a:effectLst/>
                <a:latin typeface="Consolas" panose="020B0609020204030204" pitchFamily="49" charset="0"/>
              </a:rPr>
              <a:t>.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chemeClr val="bg1"/>
                </a:solidFill>
                <a:effectLst/>
                <a:latin typeface="Consolas" panose="020B0609020204030204" pitchFamily="49" charset="0"/>
              </a:rPr>
              <a:t>,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29458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letzte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62003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716032" y="603978"/>
            <a:ext cx="7682846" cy="5293757"/>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Sie werden heute 4 Spiele spielen. Vor jedem Spiel werden Ihnen beispielhaft Bilder gezeigt, aber auch die Steuerung erklärt.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13589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716032" y="603978"/>
            <a:ext cx="7682846" cy="5016758"/>
          </a:xfrm>
          <a:prstGeom prst="rect">
            <a:avLst/>
          </a:prstGeom>
          <a:noFill/>
        </p:spPr>
        <p:txBody>
          <a:bodyPr wrap="square" rtlCol="0">
            <a:spAutoFit/>
          </a:bodyPr>
          <a:lstStyle/>
          <a:p>
            <a:pPr algn="ctr"/>
            <a:r>
              <a:rPr lang="de-DE" sz="2800" b="0" u="sng" dirty="0">
                <a:solidFill>
                  <a:schemeClr val="bg1"/>
                </a:solidFill>
                <a:effectLst/>
                <a:latin typeface="Consolas" panose="020B0609020204030204" pitchFamily="49" charset="0"/>
              </a:rPr>
              <a:t>Allgemeiner Hinweis:</a:t>
            </a:r>
          </a:p>
          <a:p>
            <a:pPr algn="ctr"/>
            <a:r>
              <a:rPr lang="de-DE" sz="2800" dirty="0">
                <a:solidFill>
                  <a:schemeClr val="bg1"/>
                </a:solidFill>
                <a:latin typeface="Consolas" panose="020B0609020204030204" pitchFamily="49" charset="0"/>
              </a:rPr>
              <a:t>Sie werden im Laufe der Spiele immer wieder kurze Zwischenbildschirme sehen, diese sind kein Teil des Spiels an sich, ließen sich aber bis zum jetzigen Zeitpunkt auch nicht vermeiden. Lassen Sie sich dadurch nicht verunsichern</a:t>
            </a:r>
            <a:r>
              <a:rPr lang="de-DE" sz="2800" b="0" dirty="0">
                <a:solidFill>
                  <a:schemeClr val="bg1"/>
                </a:solidFill>
                <a:effectLst/>
                <a:latin typeface="Consolas" panose="020B0609020204030204" pitchFamily="49" charset="0"/>
              </a:rPr>
              <a:t>.</a:t>
            </a: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r>
              <a:rPr lang="de-DE" sz="2400" dirty="0">
                <a:solidFill>
                  <a:schemeClr val="bg1"/>
                </a:solidFill>
                <a:sym typeface="Wingdings" panose="05000000000000000000" pitchFamily="2" charset="2"/>
              </a:rPr>
              <a:t>Bitte die </a:t>
            </a:r>
            <a:r>
              <a:rPr lang="de-DE" sz="2400" b="1" dirty="0">
                <a:solidFill>
                  <a:schemeClr val="bg1"/>
                </a:solidFill>
                <a:sym typeface="Wingdings" panose="05000000000000000000" pitchFamily="2" charset="2"/>
              </a:rPr>
              <a:t>LEERTASTE</a:t>
            </a:r>
            <a:r>
              <a:rPr lang="de-DE" sz="2400" dirty="0">
                <a:solidFill>
                  <a:schemeClr val="bg1"/>
                </a:solidFill>
                <a:sym typeface="Wingdings" panose="05000000000000000000" pitchFamily="2" charset="2"/>
              </a:rPr>
              <a:t> drücken, um fortzufahren</a:t>
            </a:r>
            <a:endParaRPr lang="de-DE" sz="2400" dirty="0">
              <a:solidFill>
                <a:schemeClr val="bg1"/>
              </a:solidFill>
            </a:endParaRPr>
          </a:p>
        </p:txBody>
      </p:sp>
    </p:spTree>
    <p:extLst>
      <p:ext uri="{BB962C8B-B14F-4D97-AF65-F5344CB8AC3E}">
        <p14:creationId xmlns:p14="http://schemas.microsoft.com/office/powerpoint/2010/main" val="322440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8143960" cy="1908215"/>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Beginnen wir mit Spiel 1!</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432278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5867C5-31EE-2747-E375-9235E74EB9AD}"/>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D191F11D-095D-DC95-90F9-C136253207C7}"/>
              </a:ext>
            </a:extLst>
          </p:cNvPr>
          <p:cNvSpPr txBox="1"/>
          <p:nvPr/>
        </p:nvSpPr>
        <p:spPr>
          <a:xfrm>
            <a:off x="1807089" y="181109"/>
            <a:ext cx="7682846" cy="5847755"/>
          </a:xfrm>
          <a:prstGeom prst="rect">
            <a:avLst/>
          </a:prstGeom>
          <a:noFill/>
        </p:spPr>
        <p:txBody>
          <a:bodyPr wrap="square" rtlCol="0">
            <a:spAutoFit/>
          </a:bodyPr>
          <a:lstStyle/>
          <a:p>
            <a:pPr algn="ctr"/>
            <a:r>
              <a:rPr lang="de-DE" sz="3200" b="0" dirty="0">
                <a:solidFill>
                  <a:schemeClr val="bg1"/>
                </a:solidFill>
                <a:effectLst/>
                <a:latin typeface="Consolas" panose="020B0609020204030204" pitchFamily="49" charset="0"/>
              </a:rPr>
              <a:t>Ihre Aufgabe ist es, </a:t>
            </a:r>
            <a:r>
              <a:rPr lang="de-DE" sz="3000" b="0" dirty="0">
                <a:solidFill>
                  <a:schemeClr val="bg1"/>
                </a:solidFill>
                <a:effectLst/>
                <a:latin typeface="Consolas" panose="020B0609020204030204" pitchFamily="49" charset="0"/>
              </a:rPr>
              <a:t>nach links oder rechts zu steuern, um die an einer zufälligen Stelle erscheinende </a:t>
            </a:r>
            <a:r>
              <a:rPr lang="de-DE" sz="3000" b="0" dirty="0">
                <a:solidFill>
                  <a:srgbClr val="FF0000"/>
                </a:solidFill>
                <a:effectLst/>
                <a:latin typeface="Consolas" panose="020B0609020204030204" pitchFamily="49" charset="0"/>
              </a:rPr>
              <a:t>Kreatur</a:t>
            </a:r>
            <a:r>
              <a:rPr lang="de-DE" sz="3000" b="0" dirty="0">
                <a:solidFill>
                  <a:schemeClr val="bg1"/>
                </a:solidFill>
                <a:effectLst/>
                <a:latin typeface="Consolas" panose="020B0609020204030204" pitchFamily="49" charset="0"/>
              </a:rPr>
              <a:t> zu erschießen.</a:t>
            </a: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descr="Ein Bild, das Screenshot, PC-Spiel, 3D-Modellierung, Digitales Compositing enthält.&#10;&#10;Automatisch generierte Beschreibung">
            <a:extLst>
              <a:ext uri="{FF2B5EF4-FFF2-40B4-BE49-F238E27FC236}">
                <a16:creationId xmlns:a16="http://schemas.microsoft.com/office/drawing/2014/main" id="{0ED68A27-946B-E001-7E1E-A64DC3BC6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490" y="2124363"/>
            <a:ext cx="4496815" cy="3477490"/>
          </a:xfrm>
          <a:prstGeom prst="rect">
            <a:avLst/>
          </a:prstGeom>
        </p:spPr>
      </p:pic>
      <p:sp>
        <p:nvSpPr>
          <p:cNvPr id="2" name="Ellipse 1">
            <a:extLst>
              <a:ext uri="{FF2B5EF4-FFF2-40B4-BE49-F238E27FC236}">
                <a16:creationId xmlns:a16="http://schemas.microsoft.com/office/drawing/2014/main" id="{DF804A5F-831E-DA75-E0A9-14FAAD7C1A09}"/>
              </a:ext>
            </a:extLst>
          </p:cNvPr>
          <p:cNvSpPr/>
          <p:nvPr/>
        </p:nvSpPr>
        <p:spPr>
          <a:xfrm>
            <a:off x="6096000" y="3700732"/>
            <a:ext cx="632604" cy="595223"/>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7698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5847755"/>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bewegen sich mit den Tasten </a:t>
            </a:r>
            <a:r>
              <a:rPr lang="de-DE" sz="2000" b="1" dirty="0">
                <a:solidFill>
                  <a:schemeClr val="bg1"/>
                </a:solidFill>
                <a:effectLst/>
                <a:latin typeface="Consolas" panose="020B0609020204030204" pitchFamily="49" charset="0"/>
              </a:rPr>
              <a:t>A</a:t>
            </a:r>
            <a:r>
              <a:rPr lang="de-DE" sz="2000" b="0" dirty="0">
                <a:solidFill>
                  <a:schemeClr val="bg1"/>
                </a:solidFill>
                <a:effectLst/>
                <a:latin typeface="Consolas" panose="020B0609020204030204" pitchFamily="49" charset="0"/>
              </a:rPr>
              <a:t> und </a:t>
            </a:r>
            <a:r>
              <a:rPr lang="de-DE" sz="2000" b="1" dirty="0">
                <a:solidFill>
                  <a:schemeClr val="bg1"/>
                </a:solidFill>
                <a:effectLst/>
                <a:latin typeface="Consolas" panose="020B0609020204030204" pitchFamily="49" charset="0"/>
              </a:rPr>
              <a:t>D </a:t>
            </a:r>
            <a:r>
              <a:rPr lang="de-DE" sz="2000" dirty="0">
                <a:solidFill>
                  <a:schemeClr val="bg1"/>
                </a:solidFill>
                <a:effectLst/>
                <a:latin typeface="Consolas" panose="020B0609020204030204" pitchFamily="49" charset="0"/>
              </a:rPr>
              <a:t>nach links und rechts</a:t>
            </a:r>
            <a:r>
              <a:rPr lang="de-DE" sz="2000" b="0" dirty="0">
                <a:solidFill>
                  <a:schemeClr val="bg1"/>
                </a:solidFill>
                <a:effectLst/>
                <a:latin typeface="Consolas" panose="020B0609020204030204" pitchFamily="49" charset="0"/>
              </a:rPr>
              <a:t>, Sie schießen mit der STRG-Taste.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chemeClr val="bg1"/>
                </a:solidFill>
                <a:effectLst/>
                <a:latin typeface="Consolas" panose="020B0609020204030204" pitchFamily="49" charset="0"/>
              </a:rPr>
              <a:t>,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 und einen oder zwei </a:t>
            </a:r>
            <a:r>
              <a:rPr lang="de-DE" sz="2000" b="0" dirty="0">
                <a:solidFill>
                  <a:srgbClr val="CC0066"/>
                </a:solidFill>
                <a:effectLst/>
                <a:latin typeface="Consolas" panose="020B0609020204030204" pitchFamily="49" charset="0"/>
              </a:rPr>
              <a:t>Finger</a:t>
            </a:r>
            <a:r>
              <a:rPr lang="de-DE" sz="2000" b="0" dirty="0">
                <a:solidFill>
                  <a:schemeClr val="bg1"/>
                </a:solidFill>
                <a:effectLst/>
                <a:latin typeface="Consolas" panose="020B0609020204030204" pitchFamily="49" charset="0"/>
              </a:rPr>
              <a:t> der </a:t>
            </a:r>
            <a:r>
              <a:rPr lang="de-DE" sz="2000" b="0" dirty="0">
                <a:solidFill>
                  <a:srgbClr val="CC0066"/>
                </a:solidFill>
                <a:effectLst/>
                <a:latin typeface="Consolas" panose="020B0609020204030204" pitchFamily="49" charset="0"/>
              </a:rPr>
              <a:t>rechten</a:t>
            </a:r>
            <a:r>
              <a:rPr lang="de-DE" sz="2000" b="0" dirty="0">
                <a:solidFill>
                  <a:schemeClr val="bg1"/>
                </a:solidFill>
                <a:effectLst/>
                <a:latin typeface="Consolas" panose="020B0609020204030204" pitchFamily="49" charset="0"/>
              </a:rPr>
              <a:t> Hand auf die </a:t>
            </a:r>
            <a:r>
              <a:rPr lang="de-DE" sz="2000" b="0" dirty="0">
                <a:solidFill>
                  <a:srgbClr val="CC0066"/>
                </a:solidFill>
                <a:effectLst/>
                <a:latin typeface="Consolas" panose="020B0609020204030204" pitchFamily="49" charset="0"/>
              </a:rPr>
              <a:t>STRG</a:t>
            </a:r>
            <a:r>
              <a:rPr lang="de-DE" sz="2000" b="0" dirty="0">
                <a:solidFill>
                  <a:schemeClr val="bg1"/>
                </a:solidFill>
                <a:effectLst/>
                <a:latin typeface="Consolas" panose="020B0609020204030204" pitchFamily="49" charset="0"/>
              </a:rPr>
              <a:t>-Taste rechts unten auf der Tastatur.</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99063A1D-D39D-B6B4-1286-5BB7206C6476}"/>
              </a:ext>
            </a:extLst>
          </p:cNvPr>
          <p:cNvSpPr/>
          <p:nvPr/>
        </p:nvSpPr>
        <p:spPr>
          <a:xfrm>
            <a:off x="6443932" y="4744528"/>
            <a:ext cx="491706" cy="258793"/>
          </a:xfrm>
          <a:prstGeom prst="roundRect">
            <a:avLst/>
          </a:prstGeom>
          <a:noFill/>
          <a:ln w="38100">
            <a:solidFill>
              <a:srgbClr val="CC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00398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00E03F0-00E7-B15A-881F-E7E9E1ED3A9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FB768491-FD46-C3C5-6B5E-BEF34AECD664}"/>
              </a:ext>
            </a:extLst>
          </p:cNvPr>
          <p:cNvSpPr txBox="1"/>
          <p:nvPr/>
        </p:nvSpPr>
        <p:spPr>
          <a:xfrm>
            <a:off x="1707406" y="431449"/>
            <a:ext cx="7682846" cy="5878532"/>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Es gibt in diesem Spiel eine Besonderheit: Die Steuerung zur seitlichen Bewegung kann </a:t>
            </a:r>
            <a:r>
              <a:rPr lang="de-DE" sz="2000" b="1" dirty="0">
                <a:solidFill>
                  <a:schemeClr val="bg1"/>
                </a:solidFill>
                <a:effectLst/>
                <a:latin typeface="Consolas" panose="020B0609020204030204" pitchFamily="49" charset="0"/>
              </a:rPr>
              <a:t>normal</a:t>
            </a:r>
            <a:r>
              <a:rPr lang="de-DE" sz="2000" b="0" dirty="0">
                <a:solidFill>
                  <a:schemeClr val="bg1"/>
                </a:solidFill>
                <a:effectLst/>
                <a:latin typeface="Consolas" panose="020B0609020204030204" pitchFamily="49" charset="0"/>
              </a:rPr>
              <a:t> oder </a:t>
            </a:r>
            <a:r>
              <a:rPr lang="de-DE" sz="2000" b="1" dirty="0">
                <a:solidFill>
                  <a:schemeClr val="bg1"/>
                </a:solidFill>
                <a:effectLst/>
                <a:latin typeface="Consolas" panose="020B0609020204030204" pitchFamily="49" charset="0"/>
              </a:rPr>
              <a:t>invertiert</a:t>
            </a:r>
            <a:r>
              <a:rPr lang="de-DE" sz="2000" b="0" dirty="0">
                <a:solidFill>
                  <a:schemeClr val="bg1"/>
                </a:solidFill>
                <a:effectLst/>
                <a:latin typeface="Consolas" panose="020B0609020204030204" pitchFamily="49" charset="0"/>
              </a:rPr>
              <a:t> sein. </a:t>
            </a:r>
          </a:p>
          <a:p>
            <a:pPr algn="ctr"/>
            <a:endParaRPr lang="de-DE" sz="2000" dirty="0">
              <a:solidFill>
                <a:schemeClr val="bg1"/>
              </a:solidFill>
              <a:latin typeface="Consolas" panose="020B0609020204030204" pitchFamily="49" charset="0"/>
            </a:endParaRPr>
          </a:p>
          <a:p>
            <a:pPr algn="ctr"/>
            <a:r>
              <a:rPr lang="de-DE" sz="2000" b="1" u="sng" dirty="0">
                <a:solidFill>
                  <a:schemeClr val="bg1"/>
                </a:solidFill>
                <a:effectLst/>
                <a:latin typeface="Consolas" panose="020B0609020204030204" pitchFamily="49" charset="0"/>
              </a:rPr>
              <a:t>Normal</a:t>
            </a:r>
            <a:r>
              <a:rPr lang="de-DE" sz="2000" b="0" dirty="0">
                <a:solidFill>
                  <a:schemeClr val="bg1"/>
                </a:solidFill>
                <a:effectLst/>
                <a:latin typeface="Consolas" panose="020B0609020204030204" pitchFamily="49" charset="0"/>
              </a:rPr>
              <a:t> bedeutet: Die Taste </a:t>
            </a:r>
            <a:r>
              <a:rPr lang="de-DE" sz="2000" b="1" dirty="0">
                <a:solidFill>
                  <a:srgbClr val="00B050"/>
                </a:solidFill>
                <a:effectLst/>
                <a:latin typeface="Consolas" panose="020B0609020204030204" pitchFamily="49" charset="0"/>
              </a:rPr>
              <a:t>A</a:t>
            </a:r>
            <a:r>
              <a:rPr lang="de-DE" sz="2000" b="0" dirty="0">
                <a:solidFill>
                  <a:schemeClr val="bg1"/>
                </a:solidFill>
                <a:effectLst/>
                <a:latin typeface="Consolas" panose="020B0609020204030204" pitchFamily="49" charset="0"/>
              </a:rPr>
              <a:t> steuert nach </a:t>
            </a:r>
            <a:r>
              <a:rPr lang="de-DE" sz="2000" b="0" dirty="0">
                <a:solidFill>
                  <a:srgbClr val="00B050"/>
                </a:solidFill>
                <a:effectLst/>
                <a:latin typeface="Consolas" panose="020B0609020204030204" pitchFamily="49" charset="0"/>
              </a:rPr>
              <a:t>links</a:t>
            </a:r>
            <a:r>
              <a:rPr lang="de-DE" sz="2000" b="0" dirty="0">
                <a:solidFill>
                  <a:schemeClr val="bg1"/>
                </a:solidFill>
                <a:effectLst/>
                <a:latin typeface="Consolas" panose="020B0609020204030204" pitchFamily="49" charset="0"/>
              </a:rPr>
              <a:t>, die Taste </a:t>
            </a:r>
            <a:r>
              <a:rPr lang="de-DE" sz="2000" b="1" dirty="0">
                <a:solidFill>
                  <a:srgbClr val="FF0000"/>
                </a:solidFill>
                <a:effectLst/>
                <a:latin typeface="Consolas" panose="020B0609020204030204" pitchFamily="49" charset="0"/>
              </a:rPr>
              <a:t>D</a:t>
            </a:r>
            <a:r>
              <a:rPr lang="de-DE" sz="2000" b="0" dirty="0">
                <a:solidFill>
                  <a:schemeClr val="bg1"/>
                </a:solidFill>
                <a:effectLst/>
                <a:latin typeface="Consolas" panose="020B0609020204030204" pitchFamily="49" charset="0"/>
              </a:rPr>
              <a:t> steuert nach </a:t>
            </a:r>
            <a:r>
              <a:rPr lang="de-DE" sz="2000" b="0" dirty="0">
                <a:solidFill>
                  <a:srgbClr val="FF0000"/>
                </a:solidFill>
                <a:effectLst/>
                <a:latin typeface="Consolas" panose="020B0609020204030204" pitchFamily="49" charset="0"/>
              </a:rPr>
              <a:t>rechts</a:t>
            </a:r>
            <a:r>
              <a:rPr lang="de-DE" sz="2000" b="0" dirty="0">
                <a:solidFill>
                  <a:schemeClr val="bg1"/>
                </a:solidFill>
                <a:effectLst/>
                <a:latin typeface="Consolas" panose="020B0609020204030204" pitchFamily="49" charset="0"/>
              </a:rPr>
              <a:t>. </a:t>
            </a:r>
          </a:p>
          <a:p>
            <a:pPr algn="ctr"/>
            <a:endParaRPr lang="de-DE" sz="2000" dirty="0">
              <a:solidFill>
                <a:schemeClr val="bg1"/>
              </a:solidFill>
              <a:latin typeface="Consolas" panose="020B0609020204030204" pitchFamily="49" charset="0"/>
            </a:endParaRPr>
          </a:p>
          <a:p>
            <a:pPr algn="ctr"/>
            <a:endParaRPr lang="de-DE" sz="2000" b="0" dirty="0">
              <a:solidFill>
                <a:schemeClr val="bg1"/>
              </a:solidFill>
              <a:effectLst/>
              <a:latin typeface="Consolas" panose="020B0609020204030204" pitchFamily="49" charset="0"/>
            </a:endParaRPr>
          </a:p>
          <a:p>
            <a:pPr algn="ctr"/>
            <a:r>
              <a:rPr lang="de-DE" sz="2000" b="1" u="sng" dirty="0">
                <a:solidFill>
                  <a:schemeClr val="bg1"/>
                </a:solidFill>
                <a:effectLst/>
                <a:latin typeface="Consolas" panose="020B0609020204030204" pitchFamily="49" charset="0"/>
              </a:rPr>
              <a:t>Invertiert</a:t>
            </a:r>
            <a:r>
              <a:rPr lang="de-DE" sz="2000" b="0" dirty="0">
                <a:solidFill>
                  <a:schemeClr val="bg1"/>
                </a:solidFill>
                <a:effectLst/>
                <a:latin typeface="Consolas" panose="020B0609020204030204" pitchFamily="49" charset="0"/>
              </a:rPr>
              <a:t> bedeutet: Die Taste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 steuert nach </a:t>
            </a:r>
            <a:r>
              <a:rPr lang="de-DE" sz="2000" b="0" dirty="0">
                <a:solidFill>
                  <a:srgbClr val="FF0000"/>
                </a:solidFill>
                <a:effectLst/>
                <a:latin typeface="Consolas" panose="020B0609020204030204" pitchFamily="49" charset="0"/>
              </a:rPr>
              <a:t>rechts</a:t>
            </a:r>
            <a:r>
              <a:rPr lang="de-DE" sz="2000" b="0" dirty="0">
                <a:solidFill>
                  <a:schemeClr val="bg1"/>
                </a:solidFill>
                <a:effectLst/>
                <a:latin typeface="Consolas" panose="020B0609020204030204" pitchFamily="49" charset="0"/>
              </a:rPr>
              <a:t>, die Taste </a:t>
            </a:r>
            <a:r>
              <a:rPr lang="de-DE" sz="2000" b="0" dirty="0">
                <a:solidFill>
                  <a:srgbClr val="00B050"/>
                </a:solidFill>
                <a:effectLst/>
                <a:latin typeface="Consolas" panose="020B0609020204030204" pitchFamily="49" charset="0"/>
              </a:rPr>
              <a:t>D</a:t>
            </a:r>
            <a:r>
              <a:rPr lang="de-DE" sz="2000" b="0" dirty="0">
                <a:solidFill>
                  <a:schemeClr val="bg1"/>
                </a:solidFill>
                <a:effectLst/>
                <a:latin typeface="Consolas" panose="020B0609020204030204" pitchFamily="49" charset="0"/>
              </a:rPr>
              <a:t> steuert nach </a:t>
            </a:r>
            <a:r>
              <a:rPr lang="de-DE" sz="2000" b="0" dirty="0">
                <a:solidFill>
                  <a:srgbClr val="00B050"/>
                </a:solidFill>
                <a:effectLst/>
                <a:latin typeface="Consolas" panose="020B0609020204030204" pitchFamily="49" charset="0"/>
              </a:rPr>
              <a:t>links</a:t>
            </a:r>
            <a:r>
              <a:rPr lang="de-DE" sz="2000" dirty="0">
                <a:solidFill>
                  <a:schemeClr val="bg1"/>
                </a:solidFill>
                <a:latin typeface="Consolas" panose="020B0609020204030204" pitchFamily="49" charset="0"/>
              </a:rPr>
              <a:t>.</a:t>
            </a:r>
          </a:p>
          <a:p>
            <a:endParaRPr lang="de-DE" sz="2000" b="0" dirty="0">
              <a:solidFill>
                <a:srgbClr val="CE9178"/>
              </a:solidFill>
              <a:effectLst/>
              <a:latin typeface="Consolas" panose="020B0609020204030204" pitchFamily="49" charset="0"/>
            </a:endParaRPr>
          </a:p>
          <a:p>
            <a:endParaRPr lang="de-DE" sz="2000" b="0" dirty="0">
              <a:solidFill>
                <a:srgbClr val="CCCCCC"/>
              </a:solidFill>
              <a:effectLst/>
              <a:latin typeface="Consolas" panose="020B0609020204030204" pitchFamily="49" charset="0"/>
            </a:endParaRPr>
          </a:p>
          <a:p>
            <a:pPr algn="ctr"/>
            <a:r>
              <a:rPr lang="de-DE" sz="8000" dirty="0">
                <a:solidFill>
                  <a:srgbClr val="00B050"/>
                </a:solidFill>
                <a:sym typeface="Wingdings" panose="05000000000000000000" pitchFamily="2" charset="2"/>
              </a:rPr>
              <a:t>←</a:t>
            </a:r>
            <a:r>
              <a:rPr lang="de-DE" sz="8000" dirty="0">
                <a:solidFill>
                  <a:schemeClr val="bg1"/>
                </a:solidFill>
                <a:sym typeface="Wingdings" panose="05000000000000000000" pitchFamily="2" charset="2"/>
              </a:rPr>
              <a:t>                  </a:t>
            </a:r>
            <a:r>
              <a:rPr lang="de-DE" sz="8000" dirty="0">
                <a:solidFill>
                  <a:srgbClr val="FF0000"/>
                </a:solidFill>
                <a:sym typeface="Wingdings" panose="05000000000000000000" pitchFamily="2" charset="2"/>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descr="Ein Bild, das Screenshot, PC-Spiel, 3D-Modellierung, Digitales Compositing enthält.&#10;&#10;Automatisch generierte Beschreibung">
            <a:extLst>
              <a:ext uri="{FF2B5EF4-FFF2-40B4-BE49-F238E27FC236}">
                <a16:creationId xmlns:a16="http://schemas.microsoft.com/office/drawing/2014/main" id="{AD7D25A1-2848-ADCE-17B9-E35062F50BC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335314" y="3579136"/>
            <a:ext cx="2401917" cy="1857458"/>
          </a:xfrm>
          <a:prstGeom prst="rect">
            <a:avLst/>
          </a:prstGeom>
        </p:spPr>
      </p:pic>
    </p:spTree>
    <p:extLst>
      <p:ext uri="{BB962C8B-B14F-4D97-AF65-F5344CB8AC3E}">
        <p14:creationId xmlns:p14="http://schemas.microsoft.com/office/powerpoint/2010/main" val="2094870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5EE831B-C595-BDE0-E7F5-60CEF6DE59F8}"/>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F3435497-C0C8-6AF7-8D36-AD68BC0A489C}"/>
              </a:ext>
            </a:extLst>
          </p:cNvPr>
          <p:cNvSpPr txBox="1"/>
          <p:nvPr/>
        </p:nvSpPr>
        <p:spPr>
          <a:xfrm>
            <a:off x="1807089" y="181109"/>
            <a:ext cx="7682846" cy="6586418"/>
          </a:xfrm>
          <a:prstGeom prst="rect">
            <a:avLst/>
          </a:prstGeom>
          <a:noFill/>
        </p:spPr>
        <p:txBody>
          <a:bodyPr wrap="square" rtlCol="0">
            <a:spAutoFit/>
          </a:bodyPr>
          <a:lstStyle/>
          <a:p>
            <a:pPr algn="ctr"/>
            <a:r>
              <a:rPr lang="de-DE" sz="2400" b="0" dirty="0">
                <a:solidFill>
                  <a:schemeClr val="bg1"/>
                </a:solidFill>
                <a:effectLst/>
                <a:latin typeface="Consolas" panose="020B0609020204030204" pitchFamily="49" charset="0"/>
              </a:rPr>
              <a:t>Ein </a:t>
            </a:r>
            <a:r>
              <a:rPr lang="de-DE" sz="2400" b="0" u="sng" dirty="0">
                <a:solidFill>
                  <a:schemeClr val="bg1"/>
                </a:solidFill>
                <a:effectLst/>
                <a:latin typeface="Consolas" panose="020B0609020204030204" pitchFamily="49" charset="0"/>
              </a:rPr>
              <a:t>wichtiger Hinweis </a:t>
            </a:r>
            <a:r>
              <a:rPr lang="de-DE" sz="2400" b="0" dirty="0">
                <a:solidFill>
                  <a:schemeClr val="bg1"/>
                </a:solidFill>
                <a:effectLst/>
                <a:latin typeface="Consolas" panose="020B0609020204030204" pitchFamily="49" charset="0"/>
              </a:rPr>
              <a:t>vor Beginn: Sobald Sie das Monster erschossen haben, erscheint ein kurzer Zwischenbildschirm. Bitte achten Sie darauf, </a:t>
            </a:r>
            <a:r>
              <a:rPr lang="de-DE" sz="2400" b="1" dirty="0">
                <a:solidFill>
                  <a:schemeClr val="bg1"/>
                </a:solidFill>
                <a:effectLst/>
                <a:latin typeface="Consolas" panose="020B0609020204030204" pitchFamily="49" charset="0"/>
              </a:rPr>
              <a:t>keine Taste mehr zu drücken oder gedrückt zu halten </a:t>
            </a:r>
            <a:r>
              <a:rPr lang="de-DE" sz="2400" b="0" dirty="0">
                <a:solidFill>
                  <a:schemeClr val="bg1"/>
                </a:solidFill>
                <a:effectLst/>
                <a:latin typeface="Consolas" panose="020B0609020204030204" pitchFamily="49" charset="0"/>
              </a:rPr>
              <a:t>und drücken Sie </a:t>
            </a:r>
            <a:r>
              <a:rPr lang="de-DE" sz="2400" b="1" dirty="0">
                <a:solidFill>
                  <a:schemeClr val="bg1"/>
                </a:solidFill>
                <a:effectLst/>
                <a:latin typeface="Consolas" panose="020B0609020204030204" pitchFamily="49" charset="0"/>
              </a:rPr>
              <a:t>erst dann wieder eine Taste, wenn der nächste Durchgang beginnt.</a:t>
            </a: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5" name="Grafik 4">
            <a:extLst>
              <a:ext uri="{FF2B5EF4-FFF2-40B4-BE49-F238E27FC236}">
                <a16:creationId xmlns:a16="http://schemas.microsoft.com/office/drawing/2014/main" id="{20E39380-993B-FFA2-4166-B06BA2053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640" y="2958861"/>
            <a:ext cx="3959341" cy="3058102"/>
          </a:xfrm>
          <a:prstGeom prst="rect">
            <a:avLst/>
          </a:prstGeom>
        </p:spPr>
      </p:pic>
    </p:spTree>
    <p:extLst>
      <p:ext uri="{BB962C8B-B14F-4D97-AF65-F5344CB8AC3E}">
        <p14:creationId xmlns:p14="http://schemas.microsoft.com/office/powerpoint/2010/main" val="75218756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806</Words>
  <Application>Microsoft Office PowerPoint</Application>
  <PresentationFormat>Breitbild</PresentationFormat>
  <Paragraphs>212</Paragraphs>
  <Slides>25</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25</vt:i4>
      </vt:variant>
    </vt:vector>
  </HeadingPairs>
  <TitlesOfParts>
    <vt:vector size="31" baseType="lpstr">
      <vt:lpstr>Arial</vt:lpstr>
      <vt:lpstr>Calibri</vt:lpstr>
      <vt:lpstr>Calibri Light</vt:lpstr>
      <vt:lpstr>Consolas</vt:lpstr>
      <vt:lpstr>Wingdings</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Sean Mulready</dc:creator>
  <cp:lastModifiedBy>Sean Mulready</cp:lastModifiedBy>
  <cp:revision>8</cp:revision>
  <dcterms:created xsi:type="dcterms:W3CDTF">2024-02-23T07:08:02Z</dcterms:created>
  <dcterms:modified xsi:type="dcterms:W3CDTF">2024-07-22T11:22:21Z</dcterms:modified>
</cp:coreProperties>
</file>