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29477-4EB6-C6FD-E6D6-31D414466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7AA22C-6D9F-BF9A-3412-CB5913DD5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9C12A0-AC12-DA03-4FD4-799E7F76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C8C690-DC5C-2E48-0F59-FC16F7AC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5736B6-787D-6DFE-9F97-4FCB373F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05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BC3C2-3533-6B1B-E742-3EF7ED9B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512C56-8DD1-25A0-7FB1-0792130D0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EB0884-8038-3F93-990A-41555614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AB51F-2350-4EAF-E51D-0E507A50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70A11-51D2-5E59-DD80-ABC918B1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55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D399A0-819C-2B63-452E-7BC6F527F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AB23CE-E0C7-FA47-2A34-7BF62288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54F5A4-78FE-8909-9B1D-6E83D80E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F377C7-CF5D-FB22-D06F-FAF68B93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8841C-8F2B-C312-6388-4D1437F8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18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11EA2-B360-5165-066F-9AF4CF2E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2F864-08E2-7E7B-A9B0-505D6737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18EFAC-D478-2477-8F5B-7063BE9D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FB4B39-1485-07F2-A01D-B9316191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2EA4E-68CD-2F24-6968-AB569285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3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4DA2B-973E-DF82-5AA6-A89C8C75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BAD304-B040-226E-5340-24CDEA786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AAC85-505B-E2E7-5AFB-1F2A1B33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93B533-5A41-B599-CAD9-5701DA34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9F4CBF-9AEB-5138-5A6F-70FD322F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34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6074A-97B1-328A-A940-5A951DD8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1568E-BA1E-5304-91E6-63A92A404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89E1C1-2850-BF7D-556D-D4977BE56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1096F0-23F0-713B-6987-18573084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890EC5-13A1-7AA7-AEF2-4814665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73A266-C00E-90FA-A5FD-3B743825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28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8D157-7008-8DD0-6606-048B9663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F5323-DA7C-56A2-3F93-5536F3262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F83555-394D-0C2E-3010-64F8CF27F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68F61C-DB59-2CA9-0BC1-CF665B226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CFC924-89AD-2359-72DE-09674845E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F24695-95C2-ACCD-5A35-1B18AF9E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4E43FB-02F8-34D8-2A19-845E1E9E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A9C19F-427B-E46A-B638-33721D90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1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9CE97-769C-D19F-AD7C-1654C6C2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A5ADBA-1463-B1B9-F639-87935D8C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E8BEDC-6D75-98BC-418E-0A0B2551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ED96BC-F3E3-8ED2-FDB1-9337A50C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22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260936-4BD8-F5EA-4B26-4BBB67F8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E5FA22-08A8-73ED-6231-18ADE536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17566B-D3E3-FEF9-2E22-FA1B6ECE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46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1E143-E077-25D4-49F2-E3E4818B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7202FF-CF06-96BA-CBC9-AA6F64E0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5158F3-EB6E-924C-AA10-49C1F5E75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2CFDFD-E79C-9E7C-F634-E4B576B3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F5598-B2D9-802F-6858-CA45731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DD71DD-C3EE-12E7-E357-20414D9D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94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92DB4-DFBF-3ADB-29A7-2A830E4D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3FF848-649E-E0A6-C9DE-D764C8AF8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20A7B4-55E4-F559-DC0F-07571B0F1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C19B06-1785-B531-3F47-7658541A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C62EE-DB46-A803-B7EB-EC47E5BB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39730C-2A7B-1D43-48E0-9BE749FC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34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6FB625-2265-3A40-49EC-3136C2FF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4937FF-2267-B7A2-0C78-49C5FFC1D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8ECD5-2248-77E9-A13F-76BE98E89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2A8851-40FB-4649-A369-F398C11730DE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C4F8F-A9A2-4343-2A42-D25B423A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81398-0E57-5D61-842A-DF776704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2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26C618E-BA69-4378-D5D0-6F3A73B3628B}"/>
              </a:ext>
            </a:extLst>
          </p:cNvPr>
          <p:cNvSpPr txBox="1"/>
          <p:nvPr/>
        </p:nvSpPr>
        <p:spPr>
          <a:xfrm>
            <a:off x="646544" y="145068"/>
            <a:ext cx="229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Script</a:t>
            </a:r>
            <a:r>
              <a:rPr lang="de-DE" dirty="0"/>
              <a:t> 1 - Recording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2A0B9B2-DBD5-6582-175E-A183D46B732A}"/>
              </a:ext>
            </a:extLst>
          </p:cNvPr>
          <p:cNvSpPr txBox="1"/>
          <p:nvPr/>
        </p:nvSpPr>
        <p:spPr>
          <a:xfrm>
            <a:off x="5379423" y="125154"/>
            <a:ext cx="255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Script</a:t>
            </a:r>
            <a:r>
              <a:rPr lang="de-DE" dirty="0"/>
              <a:t> 2 – Replay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2ABA1F2-EE3B-CAD5-8F4D-B09A7C8809DE}"/>
              </a:ext>
            </a:extLst>
          </p:cNvPr>
          <p:cNvSpPr txBox="1"/>
          <p:nvPr/>
        </p:nvSpPr>
        <p:spPr>
          <a:xfrm>
            <a:off x="8986984" y="213034"/>
            <a:ext cx="255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Script</a:t>
            </a:r>
            <a:r>
              <a:rPr lang="de-DE" dirty="0"/>
              <a:t> 3 -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E3D22B-DC6D-5980-7F39-68BE6481D838}"/>
              </a:ext>
            </a:extLst>
          </p:cNvPr>
          <p:cNvSpPr txBox="1"/>
          <p:nvPr/>
        </p:nvSpPr>
        <p:spPr>
          <a:xfrm>
            <a:off x="663486" y="599422"/>
            <a:ext cx="2660073" cy="2308324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Ptp</a:t>
            </a:r>
            <a:r>
              <a:rPr lang="de-DE" sz="1200" dirty="0"/>
              <a:t> data (</a:t>
            </a:r>
            <a:r>
              <a:rPr lang="de-DE" sz="1200" dirty="0" err="1"/>
              <a:t>num,age</a:t>
            </a:r>
            <a:r>
              <a:rPr lang="de-DE" sz="1200" dirty="0"/>
              <a:t>,…)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Checking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num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already</a:t>
            </a:r>
            <a:r>
              <a:rPr lang="de-DE" sz="1200" dirty="0"/>
              <a:t> in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Instructions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Gameplay with </a:t>
            </a:r>
            <a:r>
              <a:rPr lang="de-DE" sz="1200" dirty="0" err="1"/>
              <a:t>recording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.lmp-files with neccessary data in title (</a:t>
            </a:r>
            <a:r>
              <a:rPr lang="de-DE" sz="1200" dirty="0" err="1"/>
              <a:t>num,block,episode</a:t>
            </a:r>
            <a:r>
              <a:rPr lang="de-DE" sz="12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Storing</a:t>
            </a:r>
            <a:r>
              <a:rPr lang="de-DE" sz="1200" dirty="0"/>
              <a:t> game-data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isn‘t</a:t>
            </a:r>
            <a:r>
              <a:rPr lang="de-DE" sz="1200" dirty="0"/>
              <a:t> </a:t>
            </a:r>
            <a:r>
              <a:rPr lang="de-DE" sz="1200" dirty="0" err="1"/>
              <a:t>recorded</a:t>
            </a:r>
            <a:r>
              <a:rPr lang="de-DE" sz="1200" dirty="0"/>
              <a:t> </a:t>
            </a:r>
            <a:r>
              <a:rPr lang="de-DE" sz="1200" dirty="0" err="1"/>
              <a:t>within</a:t>
            </a:r>
            <a:r>
              <a:rPr lang="de-DE" sz="1200" dirty="0"/>
              <a:t> .lmp-files (</a:t>
            </a:r>
            <a:r>
              <a:rPr lang="de-DE" sz="1200" dirty="0" err="1"/>
              <a:t>balance</a:t>
            </a:r>
            <a:r>
              <a:rPr lang="de-DE" sz="1200" dirty="0"/>
              <a:t>, </a:t>
            </a:r>
            <a:r>
              <a:rPr lang="de-DE" sz="1200" dirty="0" err="1"/>
              <a:t>movement</a:t>
            </a:r>
            <a:r>
              <a:rPr lang="de-DE" sz="1200" dirty="0"/>
              <a:t>) </a:t>
            </a:r>
            <a:r>
              <a:rPr lang="de-DE" sz="1200" dirty="0" err="1"/>
              <a:t>as</a:t>
            </a:r>
            <a:r>
              <a:rPr lang="de-DE" sz="1200" dirty="0"/>
              <a:t> game_data.tsv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46276F6-7B52-E858-7175-8807C8486F1A}"/>
              </a:ext>
            </a:extLst>
          </p:cNvPr>
          <p:cNvCxnSpPr>
            <a:cxnSpLocks/>
          </p:cNvCxnSpPr>
          <p:nvPr/>
        </p:nvCxnSpPr>
        <p:spPr>
          <a:xfrm>
            <a:off x="3002989" y="1972208"/>
            <a:ext cx="2492808" cy="788173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05286C3-2807-9B1C-02E5-D387CEEF6A4E}"/>
              </a:ext>
            </a:extLst>
          </p:cNvPr>
          <p:cNvCxnSpPr>
            <a:cxnSpLocks/>
          </p:cNvCxnSpPr>
          <p:nvPr/>
        </p:nvCxnSpPr>
        <p:spPr>
          <a:xfrm flipV="1">
            <a:off x="2697200" y="1442171"/>
            <a:ext cx="2739855" cy="125127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C4E886EF-C2B9-4E19-3DAC-4257ECC70195}"/>
              </a:ext>
            </a:extLst>
          </p:cNvPr>
          <p:cNvSpPr txBox="1"/>
          <p:nvPr/>
        </p:nvSpPr>
        <p:spPr>
          <a:xfrm>
            <a:off x="3517008" y="3606801"/>
            <a:ext cx="1427017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game_data.tsv</a:t>
            </a:r>
          </a:p>
        </p:txBody>
      </p:sp>
      <p:sp>
        <p:nvSpPr>
          <p:cNvPr id="20" name="Pfeil: nach oben gebogen 19">
            <a:extLst>
              <a:ext uri="{FF2B5EF4-FFF2-40B4-BE49-F238E27FC236}">
                <a16:creationId xmlns:a16="http://schemas.microsoft.com/office/drawing/2014/main" id="{10D6956F-E1F7-3406-DC70-3CDF26F49A0F}"/>
              </a:ext>
            </a:extLst>
          </p:cNvPr>
          <p:cNvSpPr/>
          <p:nvPr/>
        </p:nvSpPr>
        <p:spPr>
          <a:xfrm rot="10800000">
            <a:off x="268089" y="826181"/>
            <a:ext cx="468242" cy="312193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8F9799E-EA2B-3580-6577-4CD44FAA8386}"/>
              </a:ext>
            </a:extLst>
          </p:cNvPr>
          <p:cNvSpPr txBox="1"/>
          <p:nvPr/>
        </p:nvSpPr>
        <p:spPr>
          <a:xfrm>
            <a:off x="155578" y="3963035"/>
            <a:ext cx="183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Participants.tsv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603F3485-D742-134B-CF22-9FFA9517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5734"/>
            <a:ext cx="2724530" cy="89547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96E8D01-A605-A595-551E-049E6F46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895" y="3805059"/>
            <a:ext cx="2418578" cy="271288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22C8492-583D-7A54-E745-A921543D117A}"/>
              </a:ext>
            </a:extLst>
          </p:cNvPr>
          <p:cNvSpPr txBox="1"/>
          <p:nvPr/>
        </p:nvSpPr>
        <p:spPr>
          <a:xfrm>
            <a:off x="5243867" y="582366"/>
            <a:ext cx="2761617" cy="304698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Creating</a:t>
            </a:r>
            <a:r>
              <a:rPr lang="de-DE" sz="1200" dirty="0"/>
              <a:t> </a:t>
            </a:r>
            <a:r>
              <a:rPr lang="de-DE" sz="1200" dirty="0" err="1"/>
              <a:t>checking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 (</a:t>
            </a:r>
            <a:r>
              <a:rPr lang="de-DE" sz="1200" dirty="0" err="1"/>
              <a:t>what</a:t>
            </a:r>
            <a:r>
              <a:rPr lang="de-DE" sz="1200" dirty="0"/>
              <a:t> </a:t>
            </a:r>
            <a:r>
              <a:rPr lang="de-DE" sz="1200" dirty="0" err="1"/>
              <a:t>has</a:t>
            </a:r>
            <a:r>
              <a:rPr lang="de-DE" sz="1200" dirty="0"/>
              <a:t> </a:t>
            </a:r>
            <a:r>
              <a:rPr lang="de-DE" sz="1200" dirty="0" err="1"/>
              <a:t>been</a:t>
            </a:r>
            <a:r>
              <a:rPr lang="de-DE" sz="1200" dirty="0"/>
              <a:t> </a:t>
            </a:r>
            <a:r>
              <a:rPr lang="de-DE" sz="1200" dirty="0" err="1"/>
              <a:t>processed</a:t>
            </a:r>
            <a:r>
              <a:rPr lang="de-DE" sz="1200" dirty="0"/>
              <a:t> </a:t>
            </a:r>
            <a:r>
              <a:rPr lang="de-DE" sz="1200" dirty="0" err="1"/>
              <a:t>already</a:t>
            </a:r>
            <a:r>
              <a:rPr lang="de-DE" sz="1200" dirty="0"/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Match </a:t>
            </a:r>
            <a:r>
              <a:rPr lang="de-DE" sz="1200" dirty="0" err="1"/>
              <a:t>identifiers</a:t>
            </a:r>
            <a:r>
              <a:rPr lang="de-DE" sz="1200" dirty="0"/>
              <a:t> (</a:t>
            </a:r>
            <a:r>
              <a:rPr lang="de-DE" sz="1200" dirty="0" err="1"/>
              <a:t>ptp_num,block,episode</a:t>
            </a:r>
            <a:r>
              <a:rPr lang="de-DE" sz="1200" dirty="0"/>
              <a:t>) </a:t>
            </a:r>
            <a:r>
              <a:rPr lang="de-DE" sz="1200" dirty="0" err="1"/>
              <a:t>of</a:t>
            </a:r>
            <a:r>
              <a:rPr lang="de-DE" sz="1200" dirty="0"/>
              <a:t> game_data.tsv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With </a:t>
            </a:r>
            <a:r>
              <a:rPr lang="de-DE" sz="1200" dirty="0" err="1"/>
              <a:t>checking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 (</a:t>
            </a:r>
            <a:r>
              <a:rPr lang="de-DE" sz="1200" dirty="0" err="1"/>
              <a:t>skip</a:t>
            </a:r>
            <a:r>
              <a:rPr lang="de-DE" sz="1200" dirty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already</a:t>
            </a:r>
            <a:r>
              <a:rPr lang="de-DE" sz="1200" dirty="0"/>
              <a:t> </a:t>
            </a:r>
            <a:r>
              <a:rPr lang="de-DE" sz="1200" dirty="0" err="1"/>
              <a:t>replayed</a:t>
            </a:r>
            <a:r>
              <a:rPr lang="de-DE" sz="1200" dirty="0"/>
              <a:t> and </a:t>
            </a:r>
            <a:r>
              <a:rPr lang="de-DE" sz="1200" dirty="0" err="1"/>
              <a:t>processed</a:t>
            </a:r>
            <a:r>
              <a:rPr lang="de-DE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with </a:t>
            </a:r>
            <a:r>
              <a:rPr lang="de-DE" sz="1200" dirty="0" err="1"/>
              <a:t>extracted</a:t>
            </a:r>
            <a:r>
              <a:rPr lang="de-DE" sz="1200" dirty="0"/>
              <a:t> </a:t>
            </a:r>
            <a:r>
              <a:rPr lang="de-DE" sz="1200" dirty="0" err="1"/>
              <a:t>numbers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.lmp-files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Replay .lmp-files, </a:t>
            </a:r>
            <a:r>
              <a:rPr lang="de-DE" sz="1200" dirty="0" err="1"/>
              <a:t>extract</a:t>
            </a:r>
            <a:r>
              <a:rPr lang="de-DE" sz="1200" dirty="0"/>
              <a:t> data (time, </a:t>
            </a:r>
            <a:r>
              <a:rPr lang="de-DE" sz="1200" dirty="0" err="1"/>
              <a:t>tics</a:t>
            </a:r>
            <a:r>
              <a:rPr lang="de-DE" sz="1200" dirty="0"/>
              <a:t>, </a:t>
            </a:r>
            <a:r>
              <a:rPr lang="de-DE" sz="1200" dirty="0" err="1"/>
              <a:t>positions</a:t>
            </a:r>
            <a:r>
              <a:rPr lang="de-DE" sz="1200" dirty="0"/>
              <a:t>,…) and </a:t>
            </a:r>
            <a:r>
              <a:rPr lang="de-DE" sz="1200" dirty="0" err="1"/>
              <a:t>concatenate</a:t>
            </a:r>
            <a:r>
              <a:rPr lang="de-DE" sz="1200" dirty="0"/>
              <a:t> with data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matched</a:t>
            </a:r>
            <a:r>
              <a:rPr lang="de-DE" sz="1200" dirty="0"/>
              <a:t> </a:t>
            </a:r>
            <a:r>
              <a:rPr lang="de-DE" sz="1200" dirty="0" err="1"/>
              <a:t>lines</a:t>
            </a:r>
            <a:r>
              <a:rPr lang="de-DE" sz="1200" dirty="0"/>
              <a:t> in game_data.tsv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Store data </a:t>
            </a:r>
            <a:r>
              <a:rPr lang="de-DE" sz="1200" dirty="0" err="1"/>
              <a:t>blockwise</a:t>
            </a:r>
            <a:r>
              <a:rPr lang="de-DE" sz="1200" dirty="0"/>
              <a:t> in </a:t>
            </a:r>
            <a:r>
              <a:rPr lang="de-DE" sz="1200" dirty="0" err="1"/>
              <a:t>folders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ptp</a:t>
            </a:r>
            <a:endParaRPr lang="de-DE" sz="1200" dirty="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C9ACCF5F-8F86-866A-57CB-0BA3BE71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054" y="4159392"/>
            <a:ext cx="6443829" cy="235855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CD10352E-0EAA-A4CB-5150-90A291D39720}"/>
              </a:ext>
            </a:extLst>
          </p:cNvPr>
          <p:cNvSpPr txBox="1"/>
          <p:nvPr/>
        </p:nvSpPr>
        <p:spPr>
          <a:xfrm>
            <a:off x="8931620" y="582366"/>
            <a:ext cx="2761617" cy="83099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Process</a:t>
            </a:r>
            <a:r>
              <a:rPr lang="de-DE" sz="1200" dirty="0"/>
              <a:t> data (</a:t>
            </a:r>
            <a:r>
              <a:rPr lang="de-DE" sz="1200" dirty="0" err="1"/>
              <a:t>remove</a:t>
            </a:r>
            <a:r>
              <a:rPr lang="de-DE" sz="1200" dirty="0"/>
              <a:t> data not </a:t>
            </a:r>
            <a:r>
              <a:rPr lang="de-DE" sz="1200" dirty="0" err="1"/>
              <a:t>needed</a:t>
            </a:r>
            <a:r>
              <a:rPr lang="de-D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Calculate</a:t>
            </a:r>
            <a:r>
              <a:rPr lang="de-DE" sz="1200" dirty="0"/>
              <a:t> </a:t>
            </a:r>
            <a:r>
              <a:rPr lang="de-DE" sz="1200" dirty="0" err="1"/>
              <a:t>statistics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Create </a:t>
            </a:r>
            <a:r>
              <a:rPr lang="de-DE" sz="1200" dirty="0" err="1"/>
              <a:t>graphics</a:t>
            </a:r>
            <a:endParaRPr lang="de-DE" sz="1200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A746F76-F6BD-A7C9-F2AA-4360249C087F}"/>
              </a:ext>
            </a:extLst>
          </p:cNvPr>
          <p:cNvCxnSpPr>
            <a:cxnSpLocks/>
          </p:cNvCxnSpPr>
          <p:nvPr/>
        </p:nvCxnSpPr>
        <p:spPr>
          <a:xfrm flipV="1">
            <a:off x="7866166" y="908726"/>
            <a:ext cx="1000743" cy="216469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Grafik 42">
            <a:extLst>
              <a:ext uri="{FF2B5EF4-FFF2-40B4-BE49-F238E27FC236}">
                <a16:creationId xmlns:a16="http://schemas.microsoft.com/office/drawing/2014/main" id="{C4A8C63A-692A-5043-2F5E-3FE2DA163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333" y="1827603"/>
            <a:ext cx="3565774" cy="2160286"/>
          </a:xfrm>
          <a:prstGeom prst="rect">
            <a:avLst/>
          </a:prstGeom>
        </p:spPr>
      </p:pic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694FFDC-A6C1-8610-4123-6ACCFCE63132}"/>
              </a:ext>
            </a:extLst>
          </p:cNvPr>
          <p:cNvCxnSpPr/>
          <p:nvPr/>
        </p:nvCxnSpPr>
        <p:spPr>
          <a:xfrm>
            <a:off x="7019636" y="3429000"/>
            <a:ext cx="0" cy="66484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Grafik 47">
            <a:extLst>
              <a:ext uri="{FF2B5EF4-FFF2-40B4-BE49-F238E27FC236}">
                <a16:creationId xmlns:a16="http://schemas.microsoft.com/office/drawing/2014/main" id="{6B83CA48-8EA3-E1BB-3158-258FB8458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5620" y="2760381"/>
            <a:ext cx="1838292" cy="114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0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A16C3-87F0-B39D-F8E0-EF94B856A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6FC8E-5C79-088A-A926-FA1B853B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Aktueller Stand : Experimentelles Design, Feedback Testpersonen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B1DF510-DFB0-DD6A-CB02-585E4047BDC8}"/>
              </a:ext>
            </a:extLst>
          </p:cNvPr>
          <p:cNvSpPr txBox="1"/>
          <p:nvPr/>
        </p:nvSpPr>
        <p:spPr>
          <a:xfrm>
            <a:off x="968829" y="1905000"/>
            <a:ext cx="10798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Experimentelles Design: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Testdaten von 2 Personen (4 Blöcke á 50 Trials), dadurch Fragen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u="sng" dirty="0"/>
              <a:t>Randomisierung: </a:t>
            </a:r>
            <a:r>
              <a:rPr lang="de-DE" dirty="0"/>
              <a:t>Aktuell alle Kombinationen möglich, Lernen schien erschwert (trotz Hinweis in den Instruktionen) -&gt; einzige Randomisierung welche Variation zuerst, diese wiederum kontinuierlich (1,1,2,2 vs. 2,2,1,1)?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u="sng" dirty="0"/>
              <a:t>Alternativ: Mehr Trials pro Block?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Feedback der Testpersonen/Beobachtungen: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Testperson 1 erklärte auf Rückfrage, dass sie nach dem Hinweis mit der Seite versuchte das Verhältnis/Prinzip zu erkennen, es aber nicht erkannte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Bei Testperson 2 hörte ich bei einem Block die Bemerkung „Es scheint wohl häufiger D zu sein“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Beide haben von sich geäußert, dass es schon ziemlich an die Frustrationstoleranz geht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89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FF45D-D5C7-4BBF-5BEE-12A76F393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18860-5C58-C546-3509-DD5175F4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Aktueller Stand : Deskriptiv-/Statistische Maße, Daten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54FC796-5063-2D9D-8B38-AB6484802C7E}"/>
              </a:ext>
            </a:extLst>
          </p:cNvPr>
          <p:cNvSpPr txBox="1"/>
          <p:nvPr/>
        </p:nvSpPr>
        <p:spPr>
          <a:xfrm>
            <a:off x="838200" y="1364117"/>
            <a:ext cx="107986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Durch R-</a:t>
            </a:r>
            <a:r>
              <a:rPr lang="de-DE" b="1" dirty="0" err="1"/>
              <a:t>Script</a:t>
            </a:r>
            <a:r>
              <a:rPr lang="de-DE" b="1" dirty="0"/>
              <a:t> schon gemacht/möglich: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Reaktionszeit -&gt;Experiment sollte am selben Gerät/identischen Geräten durchgeführt werden. Aber: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Zeiten anhand von Tics berechnet und abhängig von Verarbeitungsgeschwindigkeit? nicht sichergestellt, dass akkurat, aber Tendenzen können festgehalten werden -&gt; Aufgabe: Denselben Spieldatensatz mit und ohne angezeigtes Display abspielen lassen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Anteil der Optimalen Entscheidungen pro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Anteil der korrekten Entscheidungen pro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 Darstellungen bisher: RT (Einzelpunkte über die Blöcke und Mittelwertlinie), Anteil optimaler Entscheidungen (Einzelpunkte über Blöcke und Mittelwertlinie)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Überlegung zu weiteren Maßen und deren Darstellung: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Kumulative Darstellung der optimalen Entscheidungen pro Block? (anhand der Steigung einen Lerneffekt feststellen und den Block nochmal gesondert ab diesem Zeitpunkt betrachten?)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Auswertungen der Spieldaten zeigen, dass es auch bei 50 Trials pro Block nicht immer genau 0.8/0.2 ist, es bewegt sich zwischen 07./0.3 – 0.9/0.1 -&gt; Betrachtung des Anteils der optimalen Entscheidung in Bezug zur tatsächlichen Wahrscheinlichkeit?  </a:t>
            </a:r>
            <a:r>
              <a:rPr lang="de-DE" dirty="0" err="1"/>
              <a:t>Bsp</a:t>
            </a:r>
            <a:r>
              <a:rPr lang="de-DE" dirty="0"/>
              <a:t>: Bei Testperson 2 war in Block 3 in 91% statt 80% A die korrekte Taste, gewählt wurde sie in 93%. -&gt; Aber wie darstellen?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598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0C389-6BDE-F86F-F37B-43F335182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6FAF7-A2FC-A2D7-46FE-EE402A88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Sonstiges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EAB289-F895-98B4-BEAC-5D7892D7779B}"/>
              </a:ext>
            </a:extLst>
          </p:cNvPr>
          <p:cNvSpPr txBox="1"/>
          <p:nvPr/>
        </p:nvSpPr>
        <p:spPr>
          <a:xfrm>
            <a:off x="838200" y="1364117"/>
            <a:ext cx="10798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R-</a:t>
            </a:r>
            <a:r>
              <a:rPr lang="de-DE" dirty="0" err="1"/>
              <a:t>Script</a:t>
            </a:r>
            <a:r>
              <a:rPr lang="de-DE" dirty="0"/>
              <a:t> überarbeiten: Sonderfall Ziel erscheint in der ersten Episode eines Blocks nicht -&gt; Spalten die mit „X1“ beginnen, existieren erst später -&gt; R-</a:t>
            </a:r>
            <a:r>
              <a:rPr lang="de-DE" dirty="0" err="1"/>
              <a:t>Script</a:t>
            </a:r>
            <a:r>
              <a:rPr lang="de-DE" dirty="0"/>
              <a:t> stoppt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R-</a:t>
            </a:r>
            <a:r>
              <a:rPr lang="de-DE" dirty="0" err="1"/>
              <a:t>Script</a:t>
            </a:r>
            <a:r>
              <a:rPr lang="de-DE" dirty="0"/>
              <a:t> allgemein gründlich durchgehen ob alles richtig verarbeitet wird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969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57F53-FD29-E29A-0E60-B3FFE57D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Probability </a:t>
            </a:r>
            <a:r>
              <a:rPr lang="de-DE" sz="2800" dirty="0" err="1"/>
              <a:t>matching</a:t>
            </a:r>
            <a:r>
              <a:rPr lang="de-DE" sz="2800" dirty="0"/>
              <a:t> vs. Over-</a:t>
            </a:r>
            <a:r>
              <a:rPr lang="de-DE" sz="2800" dirty="0" err="1"/>
              <a:t>Matching</a:t>
            </a:r>
            <a:r>
              <a:rPr lang="de-DE" sz="2800" dirty="0"/>
              <a:t> vs. </a:t>
            </a:r>
            <a:r>
              <a:rPr lang="de-DE" sz="2800" dirty="0" err="1"/>
              <a:t>Maximizing</a:t>
            </a:r>
            <a:endParaRPr lang="de-DE" sz="2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E00583-36C7-83E5-7D0D-9295F7C49052}"/>
              </a:ext>
            </a:extLst>
          </p:cNvPr>
          <p:cNvSpPr txBox="1"/>
          <p:nvPr/>
        </p:nvSpPr>
        <p:spPr>
          <a:xfrm>
            <a:off x="838200" y="1563624"/>
            <a:ext cx="10756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„Probability matching occurs in learning experiments when subjects given probabilistic input respond in a way that is </a:t>
            </a:r>
            <a:r>
              <a:rPr lang="en-US" b="1" dirty="0"/>
              <a:t>proportional to the observed reward probabilities, or the observed frequencies in paradigms lacking rewards</a:t>
            </a:r>
            <a:r>
              <a:rPr lang="en-US" dirty="0"/>
              <a:t>“ (Saldana et al., 2022)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Probability matching: Responses of subjects match the observed 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Maximizing: Always choose the option with the higher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Over-matching: higher probable choice is chosen more often than it’s observed frequency, but not always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Example: ‘predict x times, if the left or the right light will go on’  ; 70/30 ratio of left-right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matching: 70 % of responses left, 30% responses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maximizing: 100% of responses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over-matching: 70% &lt; % of responses left &lt; 100%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17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38951-6690-4331-C856-267BB0B35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D016E-5E09-7F4D-7FD1-0B1BD73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Key-points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66EBFC5-0180-E412-2A02-2BB06EE9FAE5}"/>
              </a:ext>
            </a:extLst>
          </p:cNvPr>
          <p:cNvSpPr txBox="1"/>
          <p:nvPr/>
        </p:nvSpPr>
        <p:spPr>
          <a:xfrm>
            <a:off x="847344" y="1563624"/>
            <a:ext cx="10756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Matching only seems to appear in binary choice tasks (Saldana et al. (2022), Vulkan (2000))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Matching still appears with reinforcement (e.g. forced correction of wrong choice) (Saldana et al.)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cognitive ability seems to increase maximization strategy use (SAT-Scores (</a:t>
            </a:r>
            <a:r>
              <a:rPr lang="en-US" dirty="0">
                <a:solidFill>
                  <a:schemeClr val="bg2"/>
                </a:solidFill>
              </a:rPr>
              <a:t>Saldana et al., </a:t>
            </a:r>
            <a:r>
              <a:rPr lang="en-US" dirty="0"/>
              <a:t>West and Stanovich(2003)), CRT (Koehler and James (2010))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subjects significantly more likely to select maximizing (West and Stanovich)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Cognitive load doesn’t have an effect (Schultze et al. (2019))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62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635A7-5869-F1DF-929A-8B85BF857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69ABF-3C62-3E0C-F897-72A00D42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Experimental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E20C6F3-CD92-0D7E-E2A1-36E09DD80269}"/>
                  </a:ext>
                </a:extLst>
              </p:cNvPr>
              <p:cNvSpPr txBox="1"/>
              <p:nvPr/>
            </p:nvSpPr>
            <p:spPr>
              <a:xfrm>
                <a:off x="484632" y="1207007"/>
                <a:ext cx="1111605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Subjects </a:t>
                </a:r>
                <a:r>
                  <a:rPr lang="de-DE" dirty="0" err="1"/>
                  <a:t>complete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„</a:t>
                </a:r>
                <a:r>
                  <a:rPr lang="de-DE" dirty="0" err="1"/>
                  <a:t>basic</a:t>
                </a:r>
                <a:r>
                  <a:rPr lang="de-DE" dirty="0"/>
                  <a:t>“-task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ViZDoom</a:t>
                </a:r>
                <a:r>
                  <a:rPr lang="de-DE" dirty="0"/>
                  <a:t> (move 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right</a:t>
                </a:r>
                <a:r>
                  <a:rPr lang="de-DE" dirty="0"/>
                  <a:t> and shoot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monster</a:t>
                </a:r>
                <a:r>
                  <a:rPr lang="de-DE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Subjects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informed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movement-keys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normal (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key</a:t>
                </a:r>
                <a:r>
                  <a:rPr lang="de-DE" dirty="0"/>
                  <a:t> </a:t>
                </a:r>
                <a:r>
                  <a:rPr lang="de-DE" dirty="0" err="1"/>
                  <a:t>moves</a:t>
                </a:r>
                <a:r>
                  <a:rPr lang="de-DE" dirty="0"/>
                  <a:t> </a:t>
                </a:r>
                <a:r>
                  <a:rPr lang="de-DE" dirty="0" err="1"/>
                  <a:t>player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 and </a:t>
                </a:r>
                <a:r>
                  <a:rPr lang="de-DE" dirty="0" err="1"/>
                  <a:t>right</a:t>
                </a:r>
                <a:r>
                  <a:rPr lang="de-DE" dirty="0"/>
                  <a:t> </a:t>
                </a:r>
                <a:r>
                  <a:rPr lang="de-DE" dirty="0" err="1"/>
                  <a:t>key</a:t>
                </a:r>
                <a:r>
                  <a:rPr lang="de-DE" dirty="0"/>
                  <a:t> </a:t>
                </a:r>
                <a:r>
                  <a:rPr lang="de-DE" dirty="0" err="1"/>
                  <a:t>moves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player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right</a:t>
                </a:r>
                <a:r>
                  <a:rPr lang="de-DE" dirty="0"/>
                  <a:t>)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inverted</a:t>
                </a:r>
                <a:r>
                  <a:rPr lang="de-DE" dirty="0"/>
                  <a:t> (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key</a:t>
                </a:r>
                <a:r>
                  <a:rPr lang="de-DE" dirty="0"/>
                  <a:t> and </a:t>
                </a:r>
                <a:r>
                  <a:rPr lang="de-DE" dirty="0" err="1"/>
                  <a:t>right</a:t>
                </a:r>
                <a:r>
                  <a:rPr lang="de-DE" dirty="0"/>
                  <a:t> </a:t>
                </a:r>
                <a:r>
                  <a:rPr lang="de-DE" dirty="0" err="1"/>
                  <a:t>key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switched</a:t>
                </a:r>
                <a:r>
                  <a:rPr lang="de-DE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Subjects will </a:t>
                </a:r>
                <a:r>
                  <a:rPr lang="de-DE" dirty="0" err="1"/>
                  <a:t>play</a:t>
                </a:r>
                <a:r>
                  <a:rPr lang="de-DE" dirty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x </a:t>
                </a:r>
                <a:r>
                  <a:rPr lang="de-DE" dirty="0" err="1"/>
                  <a:t>blocks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y </a:t>
                </a:r>
                <a:r>
                  <a:rPr lang="de-DE" dirty="0" err="1"/>
                  <a:t>trials</a:t>
                </a:r>
                <a:r>
                  <a:rPr lang="de-DE" dirty="0"/>
                  <a:t> (</a:t>
                </a:r>
                <a:r>
                  <a:rPr lang="de-DE" dirty="0" err="1"/>
                  <a:t>trials</a:t>
                </a:r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„</a:t>
                </a:r>
                <a:r>
                  <a:rPr lang="de-DE" dirty="0" err="1"/>
                  <a:t>episodes</a:t>
                </a:r>
                <a:r>
                  <a:rPr lang="de-DE" dirty="0"/>
                  <a:t>“)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Game </a:t>
                </a:r>
                <a:r>
                  <a:rPr lang="de-DE" dirty="0" err="1"/>
                  <a:t>is</a:t>
                </a:r>
                <a:r>
                  <a:rPr lang="de-DE" dirty="0"/>
                  <a:t> programmed so </a:t>
                </a:r>
                <a:r>
                  <a:rPr lang="de-DE" dirty="0" err="1"/>
                  <a:t>that</a:t>
                </a:r>
                <a:r>
                  <a:rPr lang="de-DE" dirty="0"/>
                  <a:t> in </a:t>
                </a:r>
                <a:r>
                  <a:rPr lang="de-DE" dirty="0" err="1"/>
                  <a:t>each</a:t>
                </a:r>
                <a:r>
                  <a:rPr lang="de-DE" dirty="0"/>
                  <a:t> block,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movement-keys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optimal </a:t>
                </a:r>
                <a:r>
                  <a:rPr lang="de-DE" dirty="0" err="1"/>
                  <a:t>choice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a probability </a:t>
                </a:r>
                <a:r>
                  <a:rPr lang="de-DE" dirty="0" err="1"/>
                  <a:t>of</a:t>
                </a:r>
                <a:r>
                  <a:rPr lang="de-DE" dirty="0"/>
                  <a:t> 0.7 </a:t>
                </a:r>
                <a:r>
                  <a:rPr lang="de-DE" dirty="0" err="1"/>
                  <a:t>to</a:t>
                </a:r>
                <a:r>
                  <a:rPr lang="de-DE" dirty="0"/>
                  <a:t> move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player</a:t>
                </a:r>
                <a:r>
                  <a:rPr lang="de-DE" dirty="0"/>
                  <a:t> </a:t>
                </a:r>
                <a:r>
                  <a:rPr lang="de-DE" dirty="0" err="1"/>
                  <a:t>towards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monster</a:t>
                </a:r>
                <a:r>
                  <a:rPr lang="de-DE" dirty="0"/>
                  <a:t> -&gt; </a:t>
                </a:r>
                <a:r>
                  <a:rPr lang="de-DE" dirty="0" err="1"/>
                  <a:t>Alternating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optimal </a:t>
                </a:r>
                <a:r>
                  <a:rPr lang="de-DE" dirty="0" err="1"/>
                  <a:t>choices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 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=0.7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𝑜𝑝𝑡𝑖𝑚𝑎𝑙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𝑐h𝑜𝑖𝑐𝑒</m:t>
                      </m:r>
                    </m:oMath>
                  </m:oMathPara>
                </a14:m>
                <a:endParaRPr lang="de-DE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 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=0.7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𝑜𝑝𝑡𝑖𝑚𝑎𝑙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𝑐h𝑜𝑖𝑐𝑒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E20C6F3-CD92-0D7E-E2A1-36E09DD80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" y="1207007"/>
                <a:ext cx="11116056" cy="3416320"/>
              </a:xfrm>
              <a:prstGeom prst="rect">
                <a:avLst/>
              </a:prstGeom>
              <a:blipFill>
                <a:blip r:embed="rId2"/>
                <a:stretch>
                  <a:fillRect l="-3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95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0CDAD-A29F-FE03-32F5-20162B235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5415A-66B7-8C5C-89C8-55714A91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Measurements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83AD10-4A92-5229-8B9E-7FECA85F2046}"/>
              </a:ext>
            </a:extLst>
          </p:cNvPr>
          <p:cNvSpPr txBox="1"/>
          <p:nvPr/>
        </p:nvSpPr>
        <p:spPr>
          <a:xfrm>
            <a:off x="838200" y="1581912"/>
            <a:ext cx="10664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Reaction</a:t>
            </a:r>
            <a:r>
              <a:rPr lang="de-DE" dirty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First Movement (i.e. </a:t>
            </a:r>
            <a:r>
              <a:rPr lang="de-DE" dirty="0" err="1"/>
              <a:t>choice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Ratio </a:t>
            </a:r>
            <a:r>
              <a:rPr lang="de-DE" dirty="0" err="1"/>
              <a:t>of</a:t>
            </a:r>
            <a:r>
              <a:rPr lang="de-DE" dirty="0"/>
              <a:t> optimal </a:t>
            </a:r>
            <a:r>
              <a:rPr lang="de-DE" dirty="0" err="1"/>
              <a:t>choices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Ratio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choices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Entropy</a:t>
            </a:r>
            <a:r>
              <a:rPr lang="de-D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discuss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abilities</a:t>
            </a:r>
            <a:r>
              <a:rPr lang="de-DE" dirty="0"/>
              <a:t> (Mathe-Abiturnote)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Cognitive</a:t>
            </a:r>
            <a:r>
              <a:rPr lang="de-DE" dirty="0"/>
              <a:t> </a:t>
            </a:r>
            <a:r>
              <a:rPr lang="de-DE" dirty="0" err="1"/>
              <a:t>abilities</a:t>
            </a:r>
            <a:r>
              <a:rPr lang="de-DE" dirty="0"/>
              <a:t> (Abiturschnitt)</a:t>
            </a:r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95F428C4-CFCB-B898-97BA-A2AACE2D1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963733"/>
              </p:ext>
            </p:extLst>
          </p:nvPr>
        </p:nvGraphicFramePr>
        <p:xfrm>
          <a:off x="5517834" y="3741959"/>
          <a:ext cx="2986086" cy="2986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777942" imgH="3778243" progId="Acrobat.Document.DC">
                  <p:embed/>
                </p:oleObj>
              </mc:Choice>
              <mc:Fallback>
                <p:oleObj name="Acrobat Document" r:id="rId2" imgW="3777942" imgH="377824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17834" y="3741959"/>
                        <a:ext cx="2986086" cy="2986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1C64DCD4-80D5-0900-8F4C-B16FAF3D6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999371"/>
              </p:ext>
            </p:extLst>
          </p:nvPr>
        </p:nvGraphicFramePr>
        <p:xfrm>
          <a:off x="8046720" y="183880"/>
          <a:ext cx="3167349" cy="3167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3777942" imgH="3778243" progId="Acrobat.Document.DC">
                  <p:embed/>
                </p:oleObj>
              </mc:Choice>
              <mc:Fallback>
                <p:oleObj name="Acrobat Document" r:id="rId4" imgW="3777942" imgH="377824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6720" y="183880"/>
                        <a:ext cx="3167349" cy="3167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90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3A3EA-72C8-F88C-EFDE-E586574C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What</a:t>
            </a:r>
            <a:r>
              <a:rPr lang="de-DE" sz="2400" dirty="0"/>
              <a:t> I </a:t>
            </a:r>
            <a:r>
              <a:rPr lang="de-DE" sz="2400" dirty="0" err="1"/>
              <a:t>expect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my</a:t>
            </a:r>
            <a:r>
              <a:rPr lang="de-DE" sz="2400" dirty="0"/>
              <a:t> </a:t>
            </a:r>
            <a:r>
              <a:rPr lang="de-DE" sz="2400" dirty="0" err="1"/>
              <a:t>experiment</a:t>
            </a:r>
            <a:endParaRPr lang="de-DE" sz="2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924475-4CD1-E9B8-7714-8AFF019F62C4}"/>
              </a:ext>
            </a:extLst>
          </p:cNvPr>
          <p:cNvSpPr txBox="1"/>
          <p:nvPr/>
        </p:nvSpPr>
        <p:spPr>
          <a:xfrm>
            <a:off x="838200" y="1581912"/>
            <a:ext cx="10664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„subjects do not understand the nature of random, independent sequences of outcomes. For example, we know that after observing three `Tail's more people are likely to guess `Head', and there is no reason why we should not expect similar sequence effects in probability learning experiments.“ (Vulkan, 2000, p. 113)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Binary </a:t>
            </a:r>
            <a:r>
              <a:rPr lang="de-DE" dirty="0" err="1"/>
              <a:t>choice</a:t>
            </a:r>
            <a:r>
              <a:rPr lang="de-DE" dirty="0"/>
              <a:t>  -&gt; probability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over-matching</a:t>
            </a:r>
            <a:r>
              <a:rPr lang="de-DE" dirty="0"/>
              <a:t> :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subjects</a:t>
            </a:r>
            <a:r>
              <a:rPr lang="de-DE" dirty="0"/>
              <a:t> will in </a:t>
            </a:r>
            <a:r>
              <a:rPr lang="de-DE" dirty="0" err="1"/>
              <a:t>average</a:t>
            </a:r>
            <a:r>
              <a:rPr lang="de-DE" dirty="0"/>
              <a:t> not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reinforcement</a:t>
            </a:r>
            <a:r>
              <a:rPr lang="de-DE" dirty="0"/>
              <a:t> (</a:t>
            </a:r>
            <a:r>
              <a:rPr lang="de-DE" dirty="0" err="1"/>
              <a:t>subjects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finish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cognitive</a:t>
            </a:r>
            <a:r>
              <a:rPr lang="de-DE" dirty="0"/>
              <a:t> </a:t>
            </a:r>
            <a:r>
              <a:rPr lang="de-DE" dirty="0" err="1"/>
              <a:t>ability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: More </a:t>
            </a:r>
            <a:r>
              <a:rPr lang="de-DE" dirty="0" err="1"/>
              <a:t>over-matching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maximizing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50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AF57A-1451-86BD-6E57-C42067DE4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ED59B-05D5-9CDB-A744-0B510BFD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Notes/</a:t>
            </a:r>
            <a:r>
              <a:rPr lang="de-DE" sz="2800" dirty="0" err="1"/>
              <a:t>Thoughts</a:t>
            </a:r>
            <a:endParaRPr lang="de-DE" sz="2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DD946DD-69F2-F413-BBF2-A1197227FAB2}"/>
              </a:ext>
            </a:extLst>
          </p:cNvPr>
          <p:cNvSpPr txBox="1"/>
          <p:nvPr/>
        </p:nvSpPr>
        <p:spPr>
          <a:xfrm>
            <a:off x="838200" y="1563624"/>
            <a:ext cx="10756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make mistakes -&gt; cut-off for maximizing &lt; 100 % -&gt; 95% (Schultze et al. (2019))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Alternating optimal choice/response between or within subjects, and if within: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Randomization by Block (A,B,B,A,B,A,A,B)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Randomization of the order ( A,A,A,A,B,B,B,B vs. B,B,B,B,A,A,A,A)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Blocks and trials (8 Blocks á 100 trials each?)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37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6D090-1ACA-4D04-330F-40903E2DC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3DBE5-6184-76A1-1526-4E92CDBA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Aktueller Stand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CD8B092-31E9-B64F-3B3D-FC4EAD10B11D}"/>
              </a:ext>
            </a:extLst>
          </p:cNvPr>
          <p:cNvSpPr txBox="1"/>
          <p:nvPr/>
        </p:nvSpPr>
        <p:spPr>
          <a:xfrm>
            <a:off x="838200" y="1563624"/>
            <a:ext cx="10756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Technische</a:t>
            </a:r>
            <a:r>
              <a:rPr lang="en-US" sz="2800" dirty="0"/>
              <a:t> </a:t>
            </a:r>
            <a:r>
              <a:rPr lang="en-US" sz="2800" dirty="0" err="1"/>
              <a:t>Rahmenbedingungen</a:t>
            </a:r>
            <a:r>
              <a:rPr lang="en-US" sz="2800" dirty="0"/>
              <a:t>, </a:t>
            </a:r>
            <a:r>
              <a:rPr lang="en-US" sz="2800" dirty="0" err="1"/>
              <a:t>allgemeines</a:t>
            </a:r>
            <a:r>
              <a:rPr lang="en-US" sz="2800" dirty="0"/>
              <a:t> </a:t>
            </a:r>
            <a:r>
              <a:rPr lang="en-US" sz="2800" dirty="0" err="1"/>
              <a:t>zum</a:t>
            </a:r>
            <a:r>
              <a:rPr lang="en-US" sz="2800" dirty="0"/>
              <a:t>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Experimentelles</a:t>
            </a:r>
            <a:r>
              <a:rPr lang="en-US" sz="2800" dirty="0"/>
              <a:t> Design, Feedback </a:t>
            </a:r>
            <a:r>
              <a:rPr lang="en-US" sz="2800" dirty="0" err="1"/>
              <a:t>Testpersonen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Deskriptiv</a:t>
            </a:r>
            <a:r>
              <a:rPr lang="en-US" sz="2800" dirty="0"/>
              <a:t>-/</a:t>
            </a:r>
            <a:r>
              <a:rPr lang="en-US" sz="2800" dirty="0" err="1"/>
              <a:t>Statistische</a:t>
            </a:r>
            <a:r>
              <a:rPr lang="en-US" sz="2800" dirty="0"/>
              <a:t> </a:t>
            </a:r>
            <a:r>
              <a:rPr lang="en-US" sz="2800" dirty="0" err="1"/>
              <a:t>Maße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Sonstiges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6855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60FB8-67C1-397E-CA45-3C80D1F9F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8A6E82-3B8A-9A8F-9656-69C127CC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Aktueller Stand :  technische Rahmenbedingung, allgemeines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6D4842B-31D3-9F38-D7D0-086B9A4B71EB}"/>
              </a:ext>
            </a:extLst>
          </p:cNvPr>
          <p:cNvSpPr txBox="1"/>
          <p:nvPr/>
        </p:nvSpPr>
        <p:spPr>
          <a:xfrm>
            <a:off x="968829" y="1905000"/>
            <a:ext cx="107986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/>
              <a:t>Installationsguide</a:t>
            </a:r>
            <a:r>
              <a:rPr lang="de-DE" sz="2000" b="1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Steht so weit (Thema Organisation von Projekten und virtuellen Umgebungen)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Bei mir habe ich den </a:t>
            </a:r>
            <a:r>
              <a:rPr lang="de-DE" sz="2000" dirty="0" err="1"/>
              <a:t>Anaconda</a:t>
            </a:r>
            <a:r>
              <a:rPr lang="de-DE" sz="2000" dirty="0"/>
              <a:t>-Pfad als </a:t>
            </a:r>
            <a:r>
              <a:rPr lang="de-DE" sz="2000" dirty="0" err="1"/>
              <a:t>default</a:t>
            </a:r>
            <a:r>
              <a:rPr lang="de-DE" sz="2000" dirty="0"/>
              <a:t> gelassen, führt bei mir zu dem Setup dass die </a:t>
            </a:r>
            <a:r>
              <a:rPr lang="de-DE" sz="2000" dirty="0" err="1"/>
              <a:t>env</a:t>
            </a:r>
            <a:r>
              <a:rPr lang="de-DE" sz="2000" dirty="0"/>
              <a:t> nicht da ist, wo der Code ist, der sie nutzt, habe auch nie etwas explizites beim Erstellen der </a:t>
            </a:r>
            <a:r>
              <a:rPr lang="de-DE" sz="2000" dirty="0" err="1"/>
              <a:t>envs</a:t>
            </a:r>
            <a:r>
              <a:rPr lang="de-DE" sz="2000" dirty="0"/>
              <a:t> angegeben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Instruktionen: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Jetzt mit Hinweis, dass die Wahrscheinlichkeit der Steuerung von der Seite abhängt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Hinweis zur Punktevergabe aktualisiert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Auf Hinweis einer Testperson: expliziter Hinweis, dass Korrektur möglich ist, wenn man sich über das Ziel hinaus bewegt</a:t>
            </a:r>
          </a:p>
        </p:txBody>
      </p:sp>
    </p:spTree>
    <p:extLst>
      <p:ext uri="{BB962C8B-B14F-4D97-AF65-F5344CB8AC3E}">
        <p14:creationId xmlns:p14="http://schemas.microsoft.com/office/powerpoint/2010/main" val="139888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1315</Words>
  <Application>Microsoft Office PowerPoint</Application>
  <PresentationFormat>Breitbild</PresentationFormat>
  <Paragraphs>110</Paragraphs>
  <Slides>12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</vt:lpstr>
      <vt:lpstr>Acrobat Document</vt:lpstr>
      <vt:lpstr>PowerPoint-Präsentation</vt:lpstr>
      <vt:lpstr>Probability matching vs. Over-Matching vs. Maximizing</vt:lpstr>
      <vt:lpstr>Key-points</vt:lpstr>
      <vt:lpstr>Experimental design</vt:lpstr>
      <vt:lpstr>Measurements</vt:lpstr>
      <vt:lpstr>What I expect from my experiment</vt:lpstr>
      <vt:lpstr>Notes/Thoughts</vt:lpstr>
      <vt:lpstr>Aktueller Stand</vt:lpstr>
      <vt:lpstr>Aktueller Stand :  technische Rahmenbedingung, allgemeines</vt:lpstr>
      <vt:lpstr>Aktueller Stand : Experimentelles Design, Feedback Testpersonen</vt:lpstr>
      <vt:lpstr>Aktueller Stand : Deskriptiv-/Statistische Maße, Daten</vt:lpstr>
      <vt:lpstr>Sonstiges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Mulready</dc:creator>
  <cp:lastModifiedBy>Sean Mulready</cp:lastModifiedBy>
  <cp:revision>10</cp:revision>
  <dcterms:created xsi:type="dcterms:W3CDTF">2024-10-18T08:31:27Z</dcterms:created>
  <dcterms:modified xsi:type="dcterms:W3CDTF">2025-03-21T14:54:45Z</dcterms:modified>
</cp:coreProperties>
</file>