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82" r:id="rId5"/>
    <p:sldId id="281" r:id="rId6"/>
    <p:sldId id="283" r:id="rId7"/>
    <p:sldId id="264" r:id="rId8"/>
    <p:sldId id="284" r:id="rId9"/>
    <p:sldId id="258" r:id="rId10"/>
    <p:sldId id="286" r:id="rId11"/>
    <p:sldId id="259" r:id="rId12"/>
    <p:sldId id="285" r:id="rId13"/>
    <p:sldId id="287" r:id="rId14"/>
    <p:sldId id="260" r:id="rId15"/>
    <p:sldId id="261" r:id="rId16"/>
    <p:sldId id="262" r:id="rId17"/>
    <p:sldId id="273" r:id="rId18"/>
    <p:sldId id="265" r:id="rId19"/>
    <p:sldId id="266" r:id="rId20"/>
    <p:sldId id="268" r:id="rId21"/>
    <p:sldId id="269" r:id="rId22"/>
    <p:sldId id="274" r:id="rId23"/>
    <p:sldId id="270" r:id="rId24"/>
    <p:sldId id="271" r:id="rId25"/>
    <p:sldId id="272" r:id="rId26"/>
    <p:sldId id="276" r:id="rId27"/>
    <p:sldId id="275" r:id="rId28"/>
    <p:sldId id="277" r:id="rId29"/>
    <p:sldId id="278" r:id="rId30"/>
    <p:sldId id="280" r:id="rId31"/>
    <p:sldId id="279" r:id="rId3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33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27926D-80DC-2B11-70DE-1F35758D0698}"/>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956F1FF1-636E-2341-A199-BAB100F140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D0FFB943-331B-5086-2293-C0F532DC1531}"/>
              </a:ext>
            </a:extLst>
          </p:cNvPr>
          <p:cNvSpPr>
            <a:spLocks noGrp="1"/>
          </p:cNvSpPr>
          <p:nvPr>
            <p:ph type="dt" sz="half" idx="10"/>
          </p:nvPr>
        </p:nvSpPr>
        <p:spPr/>
        <p:txBody>
          <a:bodyPr/>
          <a:lstStyle/>
          <a:p>
            <a:fld id="{9583AF26-4D68-42D5-A917-CD55DA578274}" type="datetimeFigureOut">
              <a:rPr lang="de-DE" smtClean="0"/>
              <a:t>17.12.2024</a:t>
            </a:fld>
            <a:endParaRPr lang="de-DE"/>
          </a:p>
        </p:txBody>
      </p:sp>
      <p:sp>
        <p:nvSpPr>
          <p:cNvPr id="5" name="Fußzeilenplatzhalter 4">
            <a:extLst>
              <a:ext uri="{FF2B5EF4-FFF2-40B4-BE49-F238E27FC236}">
                <a16:creationId xmlns:a16="http://schemas.microsoft.com/office/drawing/2014/main" id="{6108D52E-794B-C0C9-B46B-39E1207DCB3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5D0CB137-8422-EA24-C637-9A4FC7ACDC83}"/>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2389550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C3D3E1-2631-2E83-C3E7-4CB34E27153D}"/>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7A7D1451-290A-C830-228C-387B36BD8FA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5032F69-D141-6C94-AC97-5BD89883A876}"/>
              </a:ext>
            </a:extLst>
          </p:cNvPr>
          <p:cNvSpPr>
            <a:spLocks noGrp="1"/>
          </p:cNvSpPr>
          <p:nvPr>
            <p:ph type="dt" sz="half" idx="10"/>
          </p:nvPr>
        </p:nvSpPr>
        <p:spPr/>
        <p:txBody>
          <a:bodyPr/>
          <a:lstStyle/>
          <a:p>
            <a:fld id="{9583AF26-4D68-42D5-A917-CD55DA578274}" type="datetimeFigureOut">
              <a:rPr lang="de-DE" smtClean="0"/>
              <a:t>17.12.2024</a:t>
            </a:fld>
            <a:endParaRPr lang="de-DE"/>
          </a:p>
        </p:txBody>
      </p:sp>
      <p:sp>
        <p:nvSpPr>
          <p:cNvPr id="5" name="Fußzeilenplatzhalter 4">
            <a:extLst>
              <a:ext uri="{FF2B5EF4-FFF2-40B4-BE49-F238E27FC236}">
                <a16:creationId xmlns:a16="http://schemas.microsoft.com/office/drawing/2014/main" id="{9AFB7831-CF9D-603B-0621-85E98D3D5BE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0998368-8677-3E64-D69D-1003F4A9F0FC}"/>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366224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6E8B8EE-992A-7101-9C68-E7531CFE7F71}"/>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38641043-2145-11EB-04D2-6C6E023A57C7}"/>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725AB11-C177-0604-D933-1373AD2691D5}"/>
              </a:ext>
            </a:extLst>
          </p:cNvPr>
          <p:cNvSpPr>
            <a:spLocks noGrp="1"/>
          </p:cNvSpPr>
          <p:nvPr>
            <p:ph type="dt" sz="half" idx="10"/>
          </p:nvPr>
        </p:nvSpPr>
        <p:spPr/>
        <p:txBody>
          <a:bodyPr/>
          <a:lstStyle/>
          <a:p>
            <a:fld id="{9583AF26-4D68-42D5-A917-CD55DA578274}" type="datetimeFigureOut">
              <a:rPr lang="de-DE" smtClean="0"/>
              <a:t>17.12.2024</a:t>
            </a:fld>
            <a:endParaRPr lang="de-DE"/>
          </a:p>
        </p:txBody>
      </p:sp>
      <p:sp>
        <p:nvSpPr>
          <p:cNvPr id="5" name="Fußzeilenplatzhalter 4">
            <a:extLst>
              <a:ext uri="{FF2B5EF4-FFF2-40B4-BE49-F238E27FC236}">
                <a16:creationId xmlns:a16="http://schemas.microsoft.com/office/drawing/2014/main" id="{CA0AAA20-4B18-1759-3F1C-A0B4AABE980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4256772-0682-AA83-8CF2-7315A5959FA3}"/>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2778446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218E05F-04CC-48C1-65BC-E355E5591A2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2576C80D-4C67-CE86-50B6-A50DB03CB1FB}"/>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0CEDA07-ADB5-50A5-F8F5-6D7E88D9E70E}"/>
              </a:ext>
            </a:extLst>
          </p:cNvPr>
          <p:cNvSpPr>
            <a:spLocks noGrp="1"/>
          </p:cNvSpPr>
          <p:nvPr>
            <p:ph type="dt" sz="half" idx="10"/>
          </p:nvPr>
        </p:nvSpPr>
        <p:spPr/>
        <p:txBody>
          <a:bodyPr/>
          <a:lstStyle/>
          <a:p>
            <a:fld id="{9583AF26-4D68-42D5-A917-CD55DA578274}" type="datetimeFigureOut">
              <a:rPr lang="de-DE" smtClean="0"/>
              <a:t>17.12.2024</a:t>
            </a:fld>
            <a:endParaRPr lang="de-DE"/>
          </a:p>
        </p:txBody>
      </p:sp>
      <p:sp>
        <p:nvSpPr>
          <p:cNvPr id="5" name="Fußzeilenplatzhalter 4">
            <a:extLst>
              <a:ext uri="{FF2B5EF4-FFF2-40B4-BE49-F238E27FC236}">
                <a16:creationId xmlns:a16="http://schemas.microsoft.com/office/drawing/2014/main" id="{F989C284-77C7-F851-7431-BE24E610D58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648B909-C480-C27C-5A62-F2B0C6AD6CCD}"/>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3139395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08E413-D6DF-CD76-4697-91BC4E31DE86}"/>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E6DDA599-9DFB-EE5F-76D9-08F5AB91C1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34F6B1C1-43FC-97FB-E077-8205BE4DA566}"/>
              </a:ext>
            </a:extLst>
          </p:cNvPr>
          <p:cNvSpPr>
            <a:spLocks noGrp="1"/>
          </p:cNvSpPr>
          <p:nvPr>
            <p:ph type="dt" sz="half" idx="10"/>
          </p:nvPr>
        </p:nvSpPr>
        <p:spPr/>
        <p:txBody>
          <a:bodyPr/>
          <a:lstStyle/>
          <a:p>
            <a:fld id="{9583AF26-4D68-42D5-A917-CD55DA578274}" type="datetimeFigureOut">
              <a:rPr lang="de-DE" smtClean="0"/>
              <a:t>17.12.2024</a:t>
            </a:fld>
            <a:endParaRPr lang="de-DE"/>
          </a:p>
        </p:txBody>
      </p:sp>
      <p:sp>
        <p:nvSpPr>
          <p:cNvPr id="5" name="Fußzeilenplatzhalter 4">
            <a:extLst>
              <a:ext uri="{FF2B5EF4-FFF2-40B4-BE49-F238E27FC236}">
                <a16:creationId xmlns:a16="http://schemas.microsoft.com/office/drawing/2014/main" id="{BA6A69E6-BA40-FB12-7DE8-A8DCCFD38BB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EA32216-BC6B-A381-0696-989AD0A1C159}"/>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1981509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DAB8979-BD89-5928-9474-2A8145016667}"/>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24C6A04-88C0-3240-3471-5EC60A64A366}"/>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C51DD6ED-E456-F6C7-D07C-1EF552FFA385}"/>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26952737-C08A-00B8-539F-9EFCD995D8A1}"/>
              </a:ext>
            </a:extLst>
          </p:cNvPr>
          <p:cNvSpPr>
            <a:spLocks noGrp="1"/>
          </p:cNvSpPr>
          <p:nvPr>
            <p:ph type="dt" sz="half" idx="10"/>
          </p:nvPr>
        </p:nvSpPr>
        <p:spPr/>
        <p:txBody>
          <a:bodyPr/>
          <a:lstStyle/>
          <a:p>
            <a:fld id="{9583AF26-4D68-42D5-A917-CD55DA578274}" type="datetimeFigureOut">
              <a:rPr lang="de-DE" smtClean="0"/>
              <a:t>17.12.2024</a:t>
            </a:fld>
            <a:endParaRPr lang="de-DE"/>
          </a:p>
        </p:txBody>
      </p:sp>
      <p:sp>
        <p:nvSpPr>
          <p:cNvPr id="6" name="Fußzeilenplatzhalter 5">
            <a:extLst>
              <a:ext uri="{FF2B5EF4-FFF2-40B4-BE49-F238E27FC236}">
                <a16:creationId xmlns:a16="http://schemas.microsoft.com/office/drawing/2014/main" id="{D331041E-BFB2-B9BF-31A3-6F8D03517427}"/>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20D84FB-531E-9E1F-0398-B7EA97CA1DD9}"/>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3406893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594A91-5147-F15D-7AA0-0830234742DE}"/>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1864B75A-3AC7-347A-AE2F-67E7B09401E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AA1323B-45A5-5239-5ECD-D150571A16D4}"/>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2BC5AD1-FE7F-0756-3485-3CCEAFC495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BDC7532-33A8-CCD3-7538-AD669199FB1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77B37B6B-7233-D628-9131-8706F3AD057F}"/>
              </a:ext>
            </a:extLst>
          </p:cNvPr>
          <p:cNvSpPr>
            <a:spLocks noGrp="1"/>
          </p:cNvSpPr>
          <p:nvPr>
            <p:ph type="dt" sz="half" idx="10"/>
          </p:nvPr>
        </p:nvSpPr>
        <p:spPr/>
        <p:txBody>
          <a:bodyPr/>
          <a:lstStyle/>
          <a:p>
            <a:fld id="{9583AF26-4D68-42D5-A917-CD55DA578274}" type="datetimeFigureOut">
              <a:rPr lang="de-DE" smtClean="0"/>
              <a:t>17.12.2024</a:t>
            </a:fld>
            <a:endParaRPr lang="de-DE"/>
          </a:p>
        </p:txBody>
      </p:sp>
      <p:sp>
        <p:nvSpPr>
          <p:cNvPr id="8" name="Fußzeilenplatzhalter 7">
            <a:extLst>
              <a:ext uri="{FF2B5EF4-FFF2-40B4-BE49-F238E27FC236}">
                <a16:creationId xmlns:a16="http://schemas.microsoft.com/office/drawing/2014/main" id="{B54B699B-212E-261F-821D-6F672C84844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BD3E32AC-D9D8-3966-CEBC-0E61CFED337C}"/>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2717037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BF689F1-88B2-AF70-8B54-B5FDB09FC7C4}"/>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6682BF30-57A2-AC4A-D3B0-2AB9DD9FA9F8}"/>
              </a:ext>
            </a:extLst>
          </p:cNvPr>
          <p:cNvSpPr>
            <a:spLocks noGrp="1"/>
          </p:cNvSpPr>
          <p:nvPr>
            <p:ph type="dt" sz="half" idx="10"/>
          </p:nvPr>
        </p:nvSpPr>
        <p:spPr/>
        <p:txBody>
          <a:bodyPr/>
          <a:lstStyle/>
          <a:p>
            <a:fld id="{9583AF26-4D68-42D5-A917-CD55DA578274}" type="datetimeFigureOut">
              <a:rPr lang="de-DE" smtClean="0"/>
              <a:t>17.12.2024</a:t>
            </a:fld>
            <a:endParaRPr lang="de-DE"/>
          </a:p>
        </p:txBody>
      </p:sp>
      <p:sp>
        <p:nvSpPr>
          <p:cNvPr id="4" name="Fußzeilenplatzhalter 3">
            <a:extLst>
              <a:ext uri="{FF2B5EF4-FFF2-40B4-BE49-F238E27FC236}">
                <a16:creationId xmlns:a16="http://schemas.microsoft.com/office/drawing/2014/main" id="{459FE38E-FAFC-B141-DF75-80E6FE01F98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FC543A74-1752-6667-23C6-92995AEC87E4}"/>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2241029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F3BA7F5-BB2D-8F32-580F-CA375FE64B31}"/>
              </a:ext>
            </a:extLst>
          </p:cNvPr>
          <p:cNvSpPr>
            <a:spLocks noGrp="1"/>
          </p:cNvSpPr>
          <p:nvPr>
            <p:ph type="dt" sz="half" idx="10"/>
          </p:nvPr>
        </p:nvSpPr>
        <p:spPr/>
        <p:txBody>
          <a:bodyPr/>
          <a:lstStyle/>
          <a:p>
            <a:fld id="{9583AF26-4D68-42D5-A917-CD55DA578274}" type="datetimeFigureOut">
              <a:rPr lang="de-DE" smtClean="0"/>
              <a:t>17.12.2024</a:t>
            </a:fld>
            <a:endParaRPr lang="de-DE"/>
          </a:p>
        </p:txBody>
      </p:sp>
      <p:sp>
        <p:nvSpPr>
          <p:cNvPr id="3" name="Fußzeilenplatzhalter 2">
            <a:extLst>
              <a:ext uri="{FF2B5EF4-FFF2-40B4-BE49-F238E27FC236}">
                <a16:creationId xmlns:a16="http://schemas.microsoft.com/office/drawing/2014/main" id="{CB868CC1-CFEB-2EEB-FEFB-53FEBEF2C526}"/>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5342A363-1B7A-8CDA-F8AE-E4F71A23483E}"/>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3653505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9C1493-C40B-A46D-C084-CCAA3E9E5EC7}"/>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77AB5EC5-C07B-B70E-28D8-1E0157FA45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57D078B7-584C-57A6-0353-36C3E5B59C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86FA6E56-9EF9-77F5-90A3-3A07B1B9B391}"/>
              </a:ext>
            </a:extLst>
          </p:cNvPr>
          <p:cNvSpPr>
            <a:spLocks noGrp="1"/>
          </p:cNvSpPr>
          <p:nvPr>
            <p:ph type="dt" sz="half" idx="10"/>
          </p:nvPr>
        </p:nvSpPr>
        <p:spPr/>
        <p:txBody>
          <a:bodyPr/>
          <a:lstStyle/>
          <a:p>
            <a:fld id="{9583AF26-4D68-42D5-A917-CD55DA578274}" type="datetimeFigureOut">
              <a:rPr lang="de-DE" smtClean="0"/>
              <a:t>17.12.2024</a:t>
            </a:fld>
            <a:endParaRPr lang="de-DE"/>
          </a:p>
        </p:txBody>
      </p:sp>
      <p:sp>
        <p:nvSpPr>
          <p:cNvPr id="6" name="Fußzeilenplatzhalter 5">
            <a:extLst>
              <a:ext uri="{FF2B5EF4-FFF2-40B4-BE49-F238E27FC236}">
                <a16:creationId xmlns:a16="http://schemas.microsoft.com/office/drawing/2014/main" id="{4F421BB2-B9A3-57B6-BFCF-21C2362F3D91}"/>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433B451-D353-5399-F8E5-22D49196D545}"/>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30587519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1F1ECD8-6E27-4A58-0972-94A2C17E415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EA83A1B4-1041-4619-7775-ACC8503CE0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9067DFC-F817-CB57-605F-C40A7FFA65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922C472-CAA7-11A7-B7C1-A61D4882F6A7}"/>
              </a:ext>
            </a:extLst>
          </p:cNvPr>
          <p:cNvSpPr>
            <a:spLocks noGrp="1"/>
          </p:cNvSpPr>
          <p:nvPr>
            <p:ph type="dt" sz="half" idx="10"/>
          </p:nvPr>
        </p:nvSpPr>
        <p:spPr/>
        <p:txBody>
          <a:bodyPr/>
          <a:lstStyle/>
          <a:p>
            <a:fld id="{9583AF26-4D68-42D5-A917-CD55DA578274}" type="datetimeFigureOut">
              <a:rPr lang="de-DE" smtClean="0"/>
              <a:t>17.12.2024</a:t>
            </a:fld>
            <a:endParaRPr lang="de-DE"/>
          </a:p>
        </p:txBody>
      </p:sp>
      <p:sp>
        <p:nvSpPr>
          <p:cNvPr id="6" name="Fußzeilenplatzhalter 5">
            <a:extLst>
              <a:ext uri="{FF2B5EF4-FFF2-40B4-BE49-F238E27FC236}">
                <a16:creationId xmlns:a16="http://schemas.microsoft.com/office/drawing/2014/main" id="{D31EB3CE-CECA-C7E7-F264-2CC2A548DF3C}"/>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3E947F09-E0C7-E645-3947-50DFF56AD84E}"/>
              </a:ext>
            </a:extLst>
          </p:cNvPr>
          <p:cNvSpPr>
            <a:spLocks noGrp="1"/>
          </p:cNvSpPr>
          <p:nvPr>
            <p:ph type="sldNum" sz="quarter" idx="12"/>
          </p:nvPr>
        </p:nvSpPr>
        <p:spPr/>
        <p:txBody>
          <a:bodyPr/>
          <a:lstStyle/>
          <a:p>
            <a:fld id="{4EF8CA4D-8C01-4E56-A9C7-1958C308248C}" type="slidenum">
              <a:rPr lang="de-DE" smtClean="0"/>
              <a:t>‹Nr.›</a:t>
            </a:fld>
            <a:endParaRPr lang="de-DE"/>
          </a:p>
        </p:txBody>
      </p:sp>
    </p:spTree>
    <p:extLst>
      <p:ext uri="{BB962C8B-B14F-4D97-AF65-F5344CB8AC3E}">
        <p14:creationId xmlns:p14="http://schemas.microsoft.com/office/powerpoint/2010/main" val="3549976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BF69C9E-98E0-EE50-DDB2-59FA598DD1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436F0183-77A4-2ACA-BD9E-D5FF3F6719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1346663-D2DE-97A1-0B5D-C3E02A040F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83AF26-4D68-42D5-A917-CD55DA578274}" type="datetimeFigureOut">
              <a:rPr lang="de-DE" smtClean="0"/>
              <a:t>17.12.2024</a:t>
            </a:fld>
            <a:endParaRPr lang="de-DE"/>
          </a:p>
        </p:txBody>
      </p:sp>
      <p:sp>
        <p:nvSpPr>
          <p:cNvPr id="5" name="Fußzeilenplatzhalter 4">
            <a:extLst>
              <a:ext uri="{FF2B5EF4-FFF2-40B4-BE49-F238E27FC236}">
                <a16:creationId xmlns:a16="http://schemas.microsoft.com/office/drawing/2014/main" id="{4F7A6EE6-C2A2-256A-D8F5-4FE5C1445A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418E7A0F-EAAF-C3DF-1351-28C7C5868D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F8CA4D-8C01-4E56-A9C7-1958C308248C}" type="slidenum">
              <a:rPr lang="de-DE" smtClean="0"/>
              <a:t>‹Nr.›</a:t>
            </a:fld>
            <a:endParaRPr lang="de-DE"/>
          </a:p>
        </p:txBody>
      </p:sp>
    </p:spTree>
    <p:extLst>
      <p:ext uri="{BB962C8B-B14F-4D97-AF65-F5344CB8AC3E}">
        <p14:creationId xmlns:p14="http://schemas.microsoft.com/office/powerpoint/2010/main" val="4244934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59580638-7F3F-458A-829D-6FBF07632FAC}"/>
              </a:ext>
            </a:extLst>
          </p:cNvPr>
          <p:cNvSpPr txBox="1"/>
          <p:nvPr/>
        </p:nvSpPr>
        <p:spPr>
          <a:xfrm>
            <a:off x="1603889" y="1751291"/>
            <a:ext cx="7682846" cy="1969770"/>
          </a:xfrm>
          <a:prstGeom prst="rect">
            <a:avLst/>
          </a:prstGeom>
          <a:noFill/>
        </p:spPr>
        <p:txBody>
          <a:bodyPr wrap="square" rtlCol="0">
            <a:spAutoFit/>
          </a:bodyPr>
          <a:lstStyle/>
          <a:p>
            <a:pPr algn="ctr"/>
            <a:r>
              <a:rPr lang="de-DE" sz="4800" dirty="0">
                <a:solidFill>
                  <a:schemeClr val="bg1"/>
                </a:solidFill>
              </a:rPr>
              <a:t>Hallo  </a:t>
            </a:r>
            <a:r>
              <a:rPr lang="de-DE" sz="4800" dirty="0">
                <a:solidFill>
                  <a:schemeClr val="bg1"/>
                </a:solidFill>
                <a:sym typeface="Wingdings" panose="05000000000000000000" pitchFamily="2" charset="2"/>
              </a:rPr>
              <a:t> </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436345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CDF492C-E7B5-33D0-875F-C210E2FC9007}"/>
            </a:ext>
          </a:extLst>
        </p:cNvPr>
        <p:cNvGrpSpPr/>
        <p:nvPr/>
      </p:nvGrpSpPr>
      <p:grpSpPr>
        <a:xfrm>
          <a:off x="0" y="0"/>
          <a:ext cx="0" cy="0"/>
          <a:chOff x="0" y="0"/>
          <a:chExt cx="0" cy="0"/>
        </a:xfrm>
      </p:grpSpPr>
      <p:pic>
        <p:nvPicPr>
          <p:cNvPr id="6" name="Grafik 5">
            <a:extLst>
              <a:ext uri="{FF2B5EF4-FFF2-40B4-BE49-F238E27FC236}">
                <a16:creationId xmlns:a16="http://schemas.microsoft.com/office/drawing/2014/main" id="{CD5B1770-3348-31E7-34F4-2E03906641AC}"/>
              </a:ext>
            </a:extLst>
          </p:cNvPr>
          <p:cNvPicPr>
            <a:picLocks noChangeAspect="1"/>
          </p:cNvPicPr>
          <p:nvPr/>
        </p:nvPicPr>
        <p:blipFill>
          <a:blip r:embed="rId2"/>
          <a:stretch>
            <a:fillRect/>
          </a:stretch>
        </p:blipFill>
        <p:spPr>
          <a:xfrm>
            <a:off x="3233937" y="2167585"/>
            <a:ext cx="4598848" cy="3411352"/>
          </a:xfrm>
          <a:prstGeom prst="rect">
            <a:avLst/>
          </a:prstGeom>
        </p:spPr>
      </p:pic>
      <p:sp>
        <p:nvSpPr>
          <p:cNvPr id="4" name="Textfeld 3">
            <a:extLst>
              <a:ext uri="{FF2B5EF4-FFF2-40B4-BE49-F238E27FC236}">
                <a16:creationId xmlns:a16="http://schemas.microsoft.com/office/drawing/2014/main" id="{14F964C2-C383-11D3-840D-72EDD71AF7B7}"/>
              </a:ext>
            </a:extLst>
          </p:cNvPr>
          <p:cNvSpPr txBox="1"/>
          <p:nvPr/>
        </p:nvSpPr>
        <p:spPr>
          <a:xfrm>
            <a:off x="1807089" y="181109"/>
            <a:ext cx="7682846" cy="5847755"/>
          </a:xfrm>
          <a:prstGeom prst="rect">
            <a:avLst/>
          </a:prstGeom>
          <a:noFill/>
        </p:spPr>
        <p:txBody>
          <a:bodyPr wrap="square" rtlCol="0">
            <a:spAutoFit/>
          </a:bodyPr>
          <a:lstStyle/>
          <a:p>
            <a:pPr algn="ctr"/>
            <a:r>
              <a:rPr lang="de-DE" sz="3200" b="0" dirty="0">
                <a:solidFill>
                  <a:schemeClr val="bg1"/>
                </a:solidFill>
                <a:effectLst/>
                <a:latin typeface="Consolas" panose="020B0609020204030204" pitchFamily="49" charset="0"/>
              </a:rPr>
              <a:t>Ihre Aufgabe ist es, </a:t>
            </a:r>
            <a:r>
              <a:rPr lang="de-DE" sz="3000" b="0" dirty="0">
                <a:solidFill>
                  <a:schemeClr val="bg1"/>
                </a:solidFill>
                <a:effectLst/>
                <a:latin typeface="Consolas" panose="020B0609020204030204" pitchFamily="49" charset="0"/>
              </a:rPr>
              <a:t>nach links oder rechts zu steuern, um das an einer zufälligen Stelle erscheinende</a:t>
            </a:r>
            <a:r>
              <a:rPr lang="de-DE" sz="3000" b="0" dirty="0">
                <a:solidFill>
                  <a:srgbClr val="FFFF00"/>
                </a:solidFill>
                <a:effectLst/>
                <a:latin typeface="Consolas" panose="020B0609020204030204" pitchFamily="49" charset="0"/>
              </a:rPr>
              <a:t> Ziel </a:t>
            </a:r>
            <a:r>
              <a:rPr lang="de-DE" sz="3000" b="0" dirty="0">
                <a:solidFill>
                  <a:schemeClr val="bg1"/>
                </a:solidFill>
                <a:effectLst/>
                <a:latin typeface="Consolas" panose="020B0609020204030204" pitchFamily="49" charset="0"/>
              </a:rPr>
              <a:t>zu erschießen.</a:t>
            </a: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b="0" dirty="0">
              <a:solidFill>
                <a:srgbClr val="7030A0"/>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
        <p:nvSpPr>
          <p:cNvPr id="2" name="Ellipse 1">
            <a:extLst>
              <a:ext uri="{FF2B5EF4-FFF2-40B4-BE49-F238E27FC236}">
                <a16:creationId xmlns:a16="http://schemas.microsoft.com/office/drawing/2014/main" id="{A1E4ACF7-48D4-E779-E682-F1F4C4DDBCC2}"/>
              </a:ext>
            </a:extLst>
          </p:cNvPr>
          <p:cNvSpPr/>
          <p:nvPr/>
        </p:nvSpPr>
        <p:spPr>
          <a:xfrm>
            <a:off x="6592165" y="3683480"/>
            <a:ext cx="481495" cy="526210"/>
          </a:xfrm>
          <a:prstGeom prst="ellipse">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790045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EFE3318-6E5D-0A81-F427-A84F2C3E0696}"/>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A7F7700D-0694-3E3F-F846-2BD42942D96A}"/>
              </a:ext>
            </a:extLst>
          </p:cNvPr>
          <p:cNvSpPr txBox="1"/>
          <p:nvPr/>
        </p:nvSpPr>
        <p:spPr>
          <a:xfrm>
            <a:off x="1240672" y="461250"/>
            <a:ext cx="9710656" cy="5847755"/>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Sie bewegen sich mit den Tasten </a:t>
            </a:r>
            <a:r>
              <a:rPr lang="de-DE" sz="2000" b="1" dirty="0">
                <a:solidFill>
                  <a:schemeClr val="bg1"/>
                </a:solidFill>
                <a:effectLst/>
                <a:latin typeface="Consolas" panose="020B0609020204030204" pitchFamily="49" charset="0"/>
              </a:rPr>
              <a:t>A</a:t>
            </a:r>
            <a:r>
              <a:rPr lang="de-DE" sz="2000" b="0" dirty="0">
                <a:solidFill>
                  <a:schemeClr val="bg1"/>
                </a:solidFill>
                <a:effectLst/>
                <a:latin typeface="Consolas" panose="020B0609020204030204" pitchFamily="49" charset="0"/>
              </a:rPr>
              <a:t> und </a:t>
            </a:r>
            <a:r>
              <a:rPr lang="de-DE" sz="2000" b="1" dirty="0">
                <a:solidFill>
                  <a:schemeClr val="bg1"/>
                </a:solidFill>
                <a:effectLst/>
                <a:latin typeface="Consolas" panose="020B0609020204030204" pitchFamily="49" charset="0"/>
              </a:rPr>
              <a:t>D </a:t>
            </a:r>
            <a:r>
              <a:rPr lang="de-DE" sz="2000" dirty="0">
                <a:solidFill>
                  <a:schemeClr val="bg1"/>
                </a:solidFill>
                <a:effectLst/>
                <a:latin typeface="Consolas" panose="020B0609020204030204" pitchFamily="49" charset="0"/>
              </a:rPr>
              <a:t>nach links und rechts</a:t>
            </a:r>
            <a:r>
              <a:rPr lang="de-DE" sz="2000" b="0" dirty="0">
                <a:solidFill>
                  <a:schemeClr val="bg1"/>
                </a:solidFill>
                <a:effectLst/>
                <a:latin typeface="Consolas" panose="020B0609020204030204" pitchFamily="49" charset="0"/>
              </a:rPr>
              <a:t>, Sie schießen mit der STRG-Taste. </a:t>
            </a:r>
          </a:p>
          <a:p>
            <a:pPr algn="ctr"/>
            <a:endParaRPr lang="de-DE" sz="2000" b="0" dirty="0">
              <a:solidFill>
                <a:schemeClr val="bg1"/>
              </a:solidFill>
              <a:effectLst/>
              <a:latin typeface="Consolas" panose="020B0609020204030204" pitchFamily="49" charset="0"/>
            </a:endParaRPr>
          </a:p>
          <a:p>
            <a:pPr algn="ctr"/>
            <a:r>
              <a:rPr lang="de-DE" sz="2000" b="0" dirty="0">
                <a:solidFill>
                  <a:schemeClr val="bg1"/>
                </a:solidFill>
                <a:effectLst/>
                <a:latin typeface="Consolas" panose="020B0609020204030204" pitchFamily="49" charset="0"/>
              </a:rPr>
              <a:t>Legen Sie nun bitte </a:t>
            </a:r>
            <a:r>
              <a:rPr lang="de-DE" sz="2000" b="0" dirty="0">
                <a:solidFill>
                  <a:srgbClr val="FFFF00"/>
                </a:solidFill>
                <a:effectLst/>
                <a:latin typeface="Consolas" panose="020B0609020204030204" pitchFamily="49" charset="0"/>
              </a:rPr>
              <a:t>Zeige</a:t>
            </a:r>
            <a:r>
              <a:rPr lang="de-DE" sz="2000" b="0" dirty="0">
                <a:solidFill>
                  <a:schemeClr val="bg1"/>
                </a:solidFill>
                <a:effectLst/>
                <a:latin typeface="Consolas" panose="020B0609020204030204" pitchFamily="49" charset="0"/>
              </a:rPr>
              <a:t>- und </a:t>
            </a:r>
            <a:r>
              <a:rPr lang="de-DE" sz="2000" b="0" dirty="0">
                <a:solidFill>
                  <a:srgbClr val="FF0000"/>
                </a:solidFill>
                <a:effectLst/>
                <a:latin typeface="Consolas" panose="020B0609020204030204" pitchFamily="49" charset="0"/>
              </a:rPr>
              <a:t>Ring</a:t>
            </a:r>
            <a:r>
              <a:rPr lang="de-DE" sz="2000" b="0" dirty="0">
                <a:solidFill>
                  <a:schemeClr val="bg1"/>
                </a:solidFill>
                <a:effectLst/>
                <a:latin typeface="Consolas" panose="020B0609020204030204" pitchFamily="49" charset="0"/>
              </a:rPr>
              <a:t>finger der </a:t>
            </a:r>
            <a:r>
              <a:rPr lang="de-DE" sz="2000" b="0" u="sng" dirty="0">
                <a:solidFill>
                  <a:schemeClr val="bg1"/>
                </a:solidFill>
                <a:effectLst/>
                <a:latin typeface="Consolas" panose="020B0609020204030204" pitchFamily="49" charset="0"/>
              </a:rPr>
              <a:t>linken</a:t>
            </a:r>
            <a:r>
              <a:rPr lang="de-DE" sz="2000" b="0" dirty="0">
                <a:solidFill>
                  <a:schemeClr val="bg1"/>
                </a:solidFill>
                <a:effectLst/>
                <a:latin typeface="Consolas" panose="020B0609020204030204" pitchFamily="49" charset="0"/>
              </a:rPr>
              <a:t> Hand auf die Tasten </a:t>
            </a:r>
            <a:r>
              <a:rPr lang="de-DE" sz="2000" b="0" dirty="0">
                <a:solidFill>
                  <a:srgbClr val="FF0000"/>
                </a:solidFill>
                <a:effectLst/>
                <a:latin typeface="Consolas" panose="020B0609020204030204" pitchFamily="49" charset="0"/>
              </a:rPr>
              <a:t>A</a:t>
            </a:r>
            <a:r>
              <a:rPr lang="de-DE" sz="2000" b="0" dirty="0">
                <a:solidFill>
                  <a:schemeClr val="bg1"/>
                </a:solidFill>
                <a:effectLst/>
                <a:latin typeface="Consolas" panose="020B0609020204030204" pitchFamily="49" charset="0"/>
              </a:rPr>
              <a:t> und </a:t>
            </a:r>
            <a:r>
              <a:rPr lang="de-DE" sz="2000" b="0" dirty="0">
                <a:solidFill>
                  <a:srgbClr val="FFFF00"/>
                </a:solidFill>
                <a:effectLst/>
                <a:latin typeface="Consolas" panose="020B0609020204030204" pitchFamily="49" charset="0"/>
              </a:rPr>
              <a:t>D</a:t>
            </a:r>
            <a:r>
              <a:rPr lang="de-DE" sz="2000" b="0" dirty="0">
                <a:solidFill>
                  <a:schemeClr val="bg1"/>
                </a:solidFill>
                <a:effectLst/>
                <a:latin typeface="Consolas" panose="020B0609020204030204" pitchFamily="49" charset="0"/>
              </a:rPr>
              <a:t>, den </a:t>
            </a:r>
            <a:r>
              <a:rPr lang="de-DE" sz="2000" b="0" dirty="0">
                <a:solidFill>
                  <a:srgbClr val="00B0F0"/>
                </a:solidFill>
                <a:effectLst/>
                <a:latin typeface="Consolas" panose="020B0609020204030204" pitchFamily="49" charset="0"/>
              </a:rPr>
              <a:t>Daumen</a:t>
            </a:r>
            <a:r>
              <a:rPr lang="de-DE" sz="2000" b="0" dirty="0">
                <a:solidFill>
                  <a:schemeClr val="bg1"/>
                </a:solidFill>
                <a:effectLst/>
                <a:latin typeface="Consolas" panose="020B0609020204030204" pitchFamily="49" charset="0"/>
              </a:rPr>
              <a:t> der </a:t>
            </a:r>
            <a:r>
              <a:rPr lang="de-DE" sz="2000" b="0" u="sng" dirty="0">
                <a:solidFill>
                  <a:schemeClr val="bg1"/>
                </a:solidFill>
                <a:effectLst/>
                <a:latin typeface="Consolas" panose="020B0609020204030204" pitchFamily="49" charset="0"/>
              </a:rPr>
              <a:t>linken</a:t>
            </a:r>
            <a:r>
              <a:rPr lang="de-DE" sz="2000" b="0" dirty="0">
                <a:solidFill>
                  <a:schemeClr val="bg1"/>
                </a:solidFill>
                <a:effectLst/>
                <a:latin typeface="Consolas" panose="020B0609020204030204" pitchFamily="49" charset="0"/>
              </a:rPr>
              <a:t> Hand auf die </a:t>
            </a:r>
            <a:r>
              <a:rPr lang="de-DE" sz="2000" b="0" dirty="0">
                <a:solidFill>
                  <a:srgbClr val="00B0F0"/>
                </a:solidFill>
                <a:effectLst/>
                <a:latin typeface="Consolas" panose="020B0609020204030204" pitchFamily="49" charset="0"/>
              </a:rPr>
              <a:t>Leertaste</a:t>
            </a:r>
            <a:r>
              <a:rPr lang="de-DE" sz="2000" b="0" dirty="0">
                <a:solidFill>
                  <a:schemeClr val="bg1"/>
                </a:solidFill>
                <a:effectLst/>
                <a:latin typeface="Consolas" panose="020B0609020204030204" pitchFamily="49" charset="0"/>
              </a:rPr>
              <a:t> und einen oder zwei </a:t>
            </a:r>
            <a:r>
              <a:rPr lang="de-DE" sz="2000" b="0" dirty="0">
                <a:solidFill>
                  <a:srgbClr val="CC0066"/>
                </a:solidFill>
                <a:effectLst/>
                <a:latin typeface="Consolas" panose="020B0609020204030204" pitchFamily="49" charset="0"/>
              </a:rPr>
              <a:t>Finger</a:t>
            </a:r>
            <a:r>
              <a:rPr lang="de-DE" sz="2000" b="0" dirty="0">
                <a:solidFill>
                  <a:schemeClr val="bg1"/>
                </a:solidFill>
                <a:effectLst/>
                <a:latin typeface="Consolas" panose="020B0609020204030204" pitchFamily="49" charset="0"/>
              </a:rPr>
              <a:t> der </a:t>
            </a:r>
            <a:r>
              <a:rPr lang="de-DE" sz="2000" b="0" dirty="0">
                <a:solidFill>
                  <a:srgbClr val="CC0066"/>
                </a:solidFill>
                <a:effectLst/>
                <a:latin typeface="Consolas" panose="020B0609020204030204" pitchFamily="49" charset="0"/>
              </a:rPr>
              <a:t>rechten</a:t>
            </a:r>
            <a:r>
              <a:rPr lang="de-DE" sz="2000" b="0" dirty="0">
                <a:solidFill>
                  <a:schemeClr val="bg1"/>
                </a:solidFill>
                <a:effectLst/>
                <a:latin typeface="Consolas" panose="020B0609020204030204" pitchFamily="49" charset="0"/>
              </a:rPr>
              <a:t> Hand auf die </a:t>
            </a:r>
            <a:r>
              <a:rPr lang="de-DE" sz="2000" b="0" dirty="0">
                <a:solidFill>
                  <a:srgbClr val="CC0066"/>
                </a:solidFill>
                <a:effectLst/>
                <a:latin typeface="Consolas" panose="020B0609020204030204" pitchFamily="49" charset="0"/>
              </a:rPr>
              <a:t>STRG</a:t>
            </a:r>
            <a:r>
              <a:rPr lang="de-DE" sz="2000" b="0" dirty="0">
                <a:solidFill>
                  <a:schemeClr val="bg1"/>
                </a:solidFill>
                <a:effectLst/>
                <a:latin typeface="Consolas" panose="020B0609020204030204" pitchFamily="49" charset="0"/>
              </a:rPr>
              <a:t>-Taste rechts unten auf der Tastatur.</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3" name="Grafik 2">
            <a:extLst>
              <a:ext uri="{FF2B5EF4-FFF2-40B4-BE49-F238E27FC236}">
                <a16:creationId xmlns:a16="http://schemas.microsoft.com/office/drawing/2014/main" id="{4CA607E6-115D-5B54-F6A6-ABBC5C634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283" y="3057526"/>
            <a:ext cx="6502400" cy="2175461"/>
          </a:xfrm>
          <a:prstGeom prst="rect">
            <a:avLst/>
          </a:prstGeom>
        </p:spPr>
      </p:pic>
      <p:sp>
        <p:nvSpPr>
          <p:cNvPr id="2" name="Rechteck: abgerundete Ecken 1">
            <a:extLst>
              <a:ext uri="{FF2B5EF4-FFF2-40B4-BE49-F238E27FC236}">
                <a16:creationId xmlns:a16="http://schemas.microsoft.com/office/drawing/2014/main" id="{218BF682-B81F-9C8B-DA7B-231B96891B09}"/>
              </a:ext>
            </a:extLst>
          </p:cNvPr>
          <p:cNvSpPr/>
          <p:nvPr/>
        </p:nvSpPr>
        <p:spPr>
          <a:xfrm>
            <a:off x="3260785" y="4192438"/>
            <a:ext cx="232913" cy="224287"/>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abgerundete Ecken 10">
            <a:extLst>
              <a:ext uri="{FF2B5EF4-FFF2-40B4-BE49-F238E27FC236}">
                <a16:creationId xmlns:a16="http://schemas.microsoft.com/office/drawing/2014/main" id="{48634B3C-C26C-D304-43E0-978C5D3ABBED}"/>
              </a:ext>
            </a:extLst>
          </p:cNvPr>
          <p:cNvSpPr/>
          <p:nvPr/>
        </p:nvSpPr>
        <p:spPr>
          <a:xfrm>
            <a:off x="3809913" y="4192438"/>
            <a:ext cx="232913" cy="224287"/>
          </a:xfrm>
          <a:prstGeom prst="round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C21962E-6EDB-9B67-597D-15EA88A76E75}"/>
              </a:ext>
            </a:extLst>
          </p:cNvPr>
          <p:cNvSpPr/>
          <p:nvPr/>
        </p:nvSpPr>
        <p:spPr>
          <a:xfrm>
            <a:off x="3926369" y="4744528"/>
            <a:ext cx="1603163" cy="362310"/>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3" name="Rechteck: abgerundete Ecken 12">
            <a:extLst>
              <a:ext uri="{FF2B5EF4-FFF2-40B4-BE49-F238E27FC236}">
                <a16:creationId xmlns:a16="http://schemas.microsoft.com/office/drawing/2014/main" id="{99063A1D-D39D-B6B4-1286-5BB7206C6476}"/>
              </a:ext>
            </a:extLst>
          </p:cNvPr>
          <p:cNvSpPr/>
          <p:nvPr/>
        </p:nvSpPr>
        <p:spPr>
          <a:xfrm>
            <a:off x="6443932" y="4744528"/>
            <a:ext cx="491706" cy="258793"/>
          </a:xfrm>
          <a:prstGeom prst="roundRect">
            <a:avLst/>
          </a:prstGeom>
          <a:noFill/>
          <a:ln w="38100">
            <a:solidFill>
              <a:srgbClr val="CC00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1200398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9C1C683-E904-B313-6078-0947207F4167}"/>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58B9C941-A51B-C3C4-C0AD-AFD6FF4E9123}"/>
              </a:ext>
            </a:extLst>
          </p:cNvPr>
          <p:cNvSpPr txBox="1"/>
          <p:nvPr/>
        </p:nvSpPr>
        <p:spPr>
          <a:xfrm>
            <a:off x="1707406" y="431449"/>
            <a:ext cx="7682846" cy="5878532"/>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Es gibt in diesem Spiel eine Besonderheit: Die Steuerung zur seitlichen Bewegung kann </a:t>
            </a:r>
            <a:r>
              <a:rPr lang="de-DE" sz="2000" b="1" dirty="0">
                <a:solidFill>
                  <a:schemeClr val="bg1"/>
                </a:solidFill>
                <a:effectLst/>
                <a:latin typeface="Consolas" panose="020B0609020204030204" pitchFamily="49" charset="0"/>
              </a:rPr>
              <a:t>normal</a:t>
            </a:r>
            <a:r>
              <a:rPr lang="de-DE" sz="2000" b="0" dirty="0">
                <a:solidFill>
                  <a:schemeClr val="bg1"/>
                </a:solidFill>
                <a:effectLst/>
                <a:latin typeface="Consolas" panose="020B0609020204030204" pitchFamily="49" charset="0"/>
              </a:rPr>
              <a:t> oder </a:t>
            </a:r>
            <a:r>
              <a:rPr lang="de-DE" sz="2000" b="1" dirty="0">
                <a:solidFill>
                  <a:schemeClr val="bg1"/>
                </a:solidFill>
                <a:effectLst/>
                <a:latin typeface="Consolas" panose="020B0609020204030204" pitchFamily="49" charset="0"/>
              </a:rPr>
              <a:t>invertiert</a:t>
            </a:r>
            <a:r>
              <a:rPr lang="de-DE" sz="2000" b="0" dirty="0">
                <a:solidFill>
                  <a:schemeClr val="bg1"/>
                </a:solidFill>
                <a:effectLst/>
                <a:latin typeface="Consolas" panose="020B0609020204030204" pitchFamily="49" charset="0"/>
              </a:rPr>
              <a:t> sein. </a:t>
            </a:r>
          </a:p>
          <a:p>
            <a:pPr algn="ctr"/>
            <a:endParaRPr lang="de-DE" sz="2000" dirty="0">
              <a:solidFill>
                <a:schemeClr val="bg1"/>
              </a:solidFill>
              <a:latin typeface="Consolas" panose="020B0609020204030204" pitchFamily="49" charset="0"/>
            </a:endParaRPr>
          </a:p>
          <a:p>
            <a:pPr algn="ctr"/>
            <a:r>
              <a:rPr lang="de-DE" sz="2000" b="1" u="sng" dirty="0">
                <a:solidFill>
                  <a:schemeClr val="bg1"/>
                </a:solidFill>
                <a:effectLst/>
                <a:latin typeface="Consolas" panose="020B0609020204030204" pitchFamily="49" charset="0"/>
              </a:rPr>
              <a:t>Normal</a:t>
            </a:r>
            <a:r>
              <a:rPr lang="de-DE" sz="2000" b="0" dirty="0">
                <a:solidFill>
                  <a:schemeClr val="bg1"/>
                </a:solidFill>
                <a:effectLst/>
                <a:latin typeface="Consolas" panose="020B0609020204030204" pitchFamily="49" charset="0"/>
              </a:rPr>
              <a:t> bedeutet: Die Taste </a:t>
            </a:r>
            <a:r>
              <a:rPr lang="de-DE" sz="2000" b="1" dirty="0">
                <a:solidFill>
                  <a:srgbClr val="00B050"/>
                </a:solidFill>
                <a:effectLst/>
                <a:latin typeface="Consolas" panose="020B0609020204030204" pitchFamily="49" charset="0"/>
              </a:rPr>
              <a:t>A</a:t>
            </a:r>
            <a:r>
              <a:rPr lang="de-DE" sz="2000" b="0" dirty="0">
                <a:solidFill>
                  <a:schemeClr val="bg1"/>
                </a:solidFill>
                <a:effectLst/>
                <a:latin typeface="Consolas" panose="020B0609020204030204" pitchFamily="49" charset="0"/>
              </a:rPr>
              <a:t> steuert nach </a:t>
            </a:r>
            <a:r>
              <a:rPr lang="de-DE" sz="2000" b="0" dirty="0">
                <a:solidFill>
                  <a:srgbClr val="00B050"/>
                </a:solidFill>
                <a:effectLst/>
                <a:latin typeface="Consolas" panose="020B0609020204030204" pitchFamily="49" charset="0"/>
              </a:rPr>
              <a:t>links</a:t>
            </a:r>
            <a:r>
              <a:rPr lang="de-DE" sz="2000" b="0" dirty="0">
                <a:solidFill>
                  <a:schemeClr val="bg1"/>
                </a:solidFill>
                <a:effectLst/>
                <a:latin typeface="Consolas" panose="020B0609020204030204" pitchFamily="49" charset="0"/>
              </a:rPr>
              <a:t>, die Taste </a:t>
            </a:r>
            <a:r>
              <a:rPr lang="de-DE" sz="2000" b="1" dirty="0">
                <a:solidFill>
                  <a:srgbClr val="FF0000"/>
                </a:solidFill>
                <a:effectLst/>
                <a:latin typeface="Consolas" panose="020B0609020204030204" pitchFamily="49" charset="0"/>
              </a:rPr>
              <a:t>D</a:t>
            </a:r>
            <a:r>
              <a:rPr lang="de-DE" sz="2000" b="0" dirty="0">
                <a:solidFill>
                  <a:schemeClr val="bg1"/>
                </a:solidFill>
                <a:effectLst/>
                <a:latin typeface="Consolas" panose="020B0609020204030204" pitchFamily="49" charset="0"/>
              </a:rPr>
              <a:t> steuert nach </a:t>
            </a:r>
            <a:r>
              <a:rPr lang="de-DE" sz="2000" b="0" dirty="0">
                <a:solidFill>
                  <a:srgbClr val="FF0000"/>
                </a:solidFill>
                <a:effectLst/>
                <a:latin typeface="Consolas" panose="020B0609020204030204" pitchFamily="49" charset="0"/>
              </a:rPr>
              <a:t>rechts</a:t>
            </a:r>
            <a:r>
              <a:rPr lang="de-DE" sz="2000" b="0" dirty="0">
                <a:solidFill>
                  <a:schemeClr val="bg1"/>
                </a:solidFill>
                <a:effectLst/>
                <a:latin typeface="Consolas" panose="020B0609020204030204" pitchFamily="49" charset="0"/>
              </a:rPr>
              <a:t>. </a:t>
            </a:r>
          </a:p>
          <a:p>
            <a:pPr algn="ctr"/>
            <a:endParaRPr lang="de-DE" sz="2000" dirty="0">
              <a:solidFill>
                <a:schemeClr val="bg1"/>
              </a:solidFill>
              <a:latin typeface="Consolas" panose="020B0609020204030204" pitchFamily="49" charset="0"/>
            </a:endParaRPr>
          </a:p>
          <a:p>
            <a:pPr algn="ctr"/>
            <a:endParaRPr lang="de-DE" sz="2000" b="0" dirty="0">
              <a:solidFill>
                <a:schemeClr val="bg1"/>
              </a:solidFill>
              <a:effectLst/>
              <a:latin typeface="Consolas" panose="020B0609020204030204" pitchFamily="49" charset="0"/>
            </a:endParaRPr>
          </a:p>
          <a:p>
            <a:pPr algn="ctr"/>
            <a:r>
              <a:rPr lang="de-DE" sz="2000" b="1" u="sng" dirty="0">
                <a:solidFill>
                  <a:schemeClr val="bg1"/>
                </a:solidFill>
                <a:effectLst/>
                <a:latin typeface="Consolas" panose="020B0609020204030204" pitchFamily="49" charset="0"/>
              </a:rPr>
              <a:t>Invertiert</a:t>
            </a:r>
            <a:r>
              <a:rPr lang="de-DE" sz="2000" b="0" dirty="0">
                <a:solidFill>
                  <a:schemeClr val="bg1"/>
                </a:solidFill>
                <a:effectLst/>
                <a:latin typeface="Consolas" panose="020B0609020204030204" pitchFamily="49" charset="0"/>
              </a:rPr>
              <a:t> bedeutet: Die Taste </a:t>
            </a:r>
            <a:r>
              <a:rPr lang="de-DE" sz="2000" b="0" dirty="0">
                <a:solidFill>
                  <a:srgbClr val="FF0000"/>
                </a:solidFill>
                <a:effectLst/>
                <a:latin typeface="Consolas" panose="020B0609020204030204" pitchFamily="49" charset="0"/>
              </a:rPr>
              <a:t>A</a:t>
            </a:r>
            <a:r>
              <a:rPr lang="de-DE" sz="2000" b="0" dirty="0">
                <a:solidFill>
                  <a:schemeClr val="bg1"/>
                </a:solidFill>
                <a:effectLst/>
                <a:latin typeface="Consolas" panose="020B0609020204030204" pitchFamily="49" charset="0"/>
              </a:rPr>
              <a:t> steuert nach </a:t>
            </a:r>
            <a:r>
              <a:rPr lang="de-DE" sz="2000" b="0" dirty="0">
                <a:solidFill>
                  <a:srgbClr val="FF0000"/>
                </a:solidFill>
                <a:effectLst/>
                <a:latin typeface="Consolas" panose="020B0609020204030204" pitchFamily="49" charset="0"/>
              </a:rPr>
              <a:t>rechts</a:t>
            </a:r>
            <a:r>
              <a:rPr lang="de-DE" sz="2000" b="0" dirty="0">
                <a:solidFill>
                  <a:schemeClr val="bg1"/>
                </a:solidFill>
                <a:effectLst/>
                <a:latin typeface="Consolas" panose="020B0609020204030204" pitchFamily="49" charset="0"/>
              </a:rPr>
              <a:t>, die Taste </a:t>
            </a:r>
            <a:r>
              <a:rPr lang="de-DE" sz="2000" b="0" dirty="0">
                <a:solidFill>
                  <a:srgbClr val="00B050"/>
                </a:solidFill>
                <a:effectLst/>
                <a:latin typeface="Consolas" panose="020B0609020204030204" pitchFamily="49" charset="0"/>
              </a:rPr>
              <a:t>D</a:t>
            </a:r>
            <a:r>
              <a:rPr lang="de-DE" sz="2000" b="0" dirty="0">
                <a:solidFill>
                  <a:schemeClr val="bg1"/>
                </a:solidFill>
                <a:effectLst/>
                <a:latin typeface="Consolas" panose="020B0609020204030204" pitchFamily="49" charset="0"/>
              </a:rPr>
              <a:t> steuert nach </a:t>
            </a:r>
            <a:r>
              <a:rPr lang="de-DE" sz="2000" b="0" dirty="0">
                <a:solidFill>
                  <a:srgbClr val="00B050"/>
                </a:solidFill>
                <a:effectLst/>
                <a:latin typeface="Consolas" panose="020B0609020204030204" pitchFamily="49" charset="0"/>
              </a:rPr>
              <a:t>links</a:t>
            </a:r>
            <a:r>
              <a:rPr lang="de-DE" sz="2000" dirty="0">
                <a:solidFill>
                  <a:schemeClr val="bg1"/>
                </a:solidFill>
                <a:latin typeface="Consolas" panose="020B0609020204030204" pitchFamily="49" charset="0"/>
              </a:rPr>
              <a:t>.</a:t>
            </a:r>
          </a:p>
          <a:p>
            <a:endParaRPr lang="de-DE" sz="2000" b="0" dirty="0">
              <a:solidFill>
                <a:srgbClr val="CE9178"/>
              </a:solidFill>
              <a:effectLst/>
              <a:latin typeface="Consolas" panose="020B0609020204030204" pitchFamily="49" charset="0"/>
            </a:endParaRPr>
          </a:p>
          <a:p>
            <a:endParaRPr lang="de-DE" sz="2000" b="0" dirty="0">
              <a:solidFill>
                <a:srgbClr val="CCCCCC"/>
              </a:solidFill>
              <a:effectLst/>
              <a:latin typeface="Consolas" panose="020B0609020204030204" pitchFamily="49" charset="0"/>
            </a:endParaRPr>
          </a:p>
          <a:p>
            <a:pPr algn="ctr"/>
            <a:r>
              <a:rPr lang="de-DE" sz="8000" dirty="0">
                <a:solidFill>
                  <a:srgbClr val="00B050"/>
                </a:solidFill>
                <a:sym typeface="Wingdings" panose="05000000000000000000" pitchFamily="2" charset="2"/>
              </a:rPr>
              <a:t>←</a:t>
            </a:r>
            <a:r>
              <a:rPr lang="de-DE" sz="8000" dirty="0">
                <a:solidFill>
                  <a:schemeClr val="bg1"/>
                </a:solidFill>
                <a:sym typeface="Wingdings" panose="05000000000000000000" pitchFamily="2" charset="2"/>
              </a:rPr>
              <a:t>                  </a:t>
            </a:r>
            <a:r>
              <a:rPr lang="de-DE" sz="8000" dirty="0">
                <a:solidFill>
                  <a:srgbClr val="FF0000"/>
                </a:solidFill>
                <a:sym typeface="Wingdings" panose="05000000000000000000" pitchFamily="2" charset="2"/>
              </a:rPr>
              <a: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3" name="Grafik 2" descr="Ein Bild, das Screenshot, PC-Spiel, 3D-Modellierung, Digitales Compositing enthält.&#10;&#10;Automatisch generierte Beschreibung">
            <a:extLst>
              <a:ext uri="{FF2B5EF4-FFF2-40B4-BE49-F238E27FC236}">
                <a16:creationId xmlns:a16="http://schemas.microsoft.com/office/drawing/2014/main" id="{EF01BFD0-E993-D3AC-35AA-AF146519C3A5}"/>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4335314" y="3579136"/>
            <a:ext cx="2401917" cy="1857458"/>
          </a:xfrm>
          <a:prstGeom prst="rect">
            <a:avLst/>
          </a:prstGeom>
        </p:spPr>
      </p:pic>
    </p:spTree>
    <p:extLst>
      <p:ext uri="{BB962C8B-B14F-4D97-AF65-F5344CB8AC3E}">
        <p14:creationId xmlns:p14="http://schemas.microsoft.com/office/powerpoint/2010/main" val="3027616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B85EBBE-11A4-7778-A8B2-A8F2F8008337}"/>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FF2B9879-7C4B-55EA-8AB6-F863375CC13B}"/>
              </a:ext>
            </a:extLst>
          </p:cNvPr>
          <p:cNvSpPr txBox="1"/>
          <p:nvPr/>
        </p:nvSpPr>
        <p:spPr>
          <a:xfrm>
            <a:off x="1707406" y="431449"/>
            <a:ext cx="7682846" cy="5878532"/>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Es gibt in diesem Spiel eine Besonderheit: Die Steuerung zur seitlichen Bewegung kann </a:t>
            </a:r>
            <a:r>
              <a:rPr lang="de-DE" sz="2000" b="1" dirty="0">
                <a:solidFill>
                  <a:schemeClr val="bg1"/>
                </a:solidFill>
                <a:effectLst/>
                <a:latin typeface="Consolas" panose="020B0609020204030204" pitchFamily="49" charset="0"/>
              </a:rPr>
              <a:t>normal</a:t>
            </a:r>
            <a:r>
              <a:rPr lang="de-DE" sz="2000" b="0" dirty="0">
                <a:solidFill>
                  <a:schemeClr val="bg1"/>
                </a:solidFill>
                <a:effectLst/>
                <a:latin typeface="Consolas" panose="020B0609020204030204" pitchFamily="49" charset="0"/>
              </a:rPr>
              <a:t> oder </a:t>
            </a:r>
            <a:r>
              <a:rPr lang="de-DE" sz="2000" b="1" dirty="0">
                <a:solidFill>
                  <a:schemeClr val="bg1"/>
                </a:solidFill>
                <a:effectLst/>
                <a:latin typeface="Consolas" panose="020B0609020204030204" pitchFamily="49" charset="0"/>
              </a:rPr>
              <a:t>invertiert</a:t>
            </a:r>
            <a:r>
              <a:rPr lang="de-DE" sz="2000" b="0" dirty="0">
                <a:solidFill>
                  <a:schemeClr val="bg1"/>
                </a:solidFill>
                <a:effectLst/>
                <a:latin typeface="Consolas" panose="020B0609020204030204" pitchFamily="49" charset="0"/>
              </a:rPr>
              <a:t> sein. </a:t>
            </a:r>
          </a:p>
          <a:p>
            <a:pPr algn="ctr"/>
            <a:endParaRPr lang="de-DE" sz="2000" dirty="0">
              <a:solidFill>
                <a:schemeClr val="bg1"/>
              </a:solidFill>
              <a:latin typeface="Consolas" panose="020B0609020204030204" pitchFamily="49" charset="0"/>
            </a:endParaRPr>
          </a:p>
          <a:p>
            <a:pPr algn="ctr"/>
            <a:r>
              <a:rPr lang="de-DE" sz="2000" b="1" u="sng" dirty="0">
                <a:solidFill>
                  <a:schemeClr val="bg1"/>
                </a:solidFill>
                <a:effectLst/>
                <a:latin typeface="Consolas" panose="020B0609020204030204" pitchFamily="49" charset="0"/>
              </a:rPr>
              <a:t>Normal</a:t>
            </a:r>
            <a:r>
              <a:rPr lang="de-DE" sz="2000" b="0" dirty="0">
                <a:solidFill>
                  <a:schemeClr val="bg1"/>
                </a:solidFill>
                <a:effectLst/>
                <a:latin typeface="Consolas" panose="020B0609020204030204" pitchFamily="49" charset="0"/>
              </a:rPr>
              <a:t> bedeutet: Die Taste </a:t>
            </a:r>
            <a:r>
              <a:rPr lang="de-DE" sz="2000" b="1" dirty="0">
                <a:solidFill>
                  <a:srgbClr val="00B050"/>
                </a:solidFill>
                <a:effectLst/>
                <a:latin typeface="Consolas" panose="020B0609020204030204" pitchFamily="49" charset="0"/>
              </a:rPr>
              <a:t>A</a:t>
            </a:r>
            <a:r>
              <a:rPr lang="de-DE" sz="2000" b="0" dirty="0">
                <a:solidFill>
                  <a:schemeClr val="bg1"/>
                </a:solidFill>
                <a:effectLst/>
                <a:latin typeface="Consolas" panose="020B0609020204030204" pitchFamily="49" charset="0"/>
              </a:rPr>
              <a:t> steuert nach </a:t>
            </a:r>
            <a:r>
              <a:rPr lang="de-DE" sz="2000" b="0" dirty="0">
                <a:solidFill>
                  <a:srgbClr val="00B050"/>
                </a:solidFill>
                <a:effectLst/>
                <a:latin typeface="Consolas" panose="020B0609020204030204" pitchFamily="49" charset="0"/>
              </a:rPr>
              <a:t>links</a:t>
            </a:r>
            <a:r>
              <a:rPr lang="de-DE" sz="2000" b="0" dirty="0">
                <a:solidFill>
                  <a:schemeClr val="bg1"/>
                </a:solidFill>
                <a:effectLst/>
                <a:latin typeface="Consolas" panose="020B0609020204030204" pitchFamily="49" charset="0"/>
              </a:rPr>
              <a:t>, die Taste </a:t>
            </a:r>
            <a:r>
              <a:rPr lang="de-DE" sz="2000" b="1" dirty="0">
                <a:solidFill>
                  <a:srgbClr val="FF0000"/>
                </a:solidFill>
                <a:effectLst/>
                <a:latin typeface="Consolas" panose="020B0609020204030204" pitchFamily="49" charset="0"/>
              </a:rPr>
              <a:t>D</a:t>
            </a:r>
            <a:r>
              <a:rPr lang="de-DE" sz="2000" b="0" dirty="0">
                <a:solidFill>
                  <a:schemeClr val="bg1"/>
                </a:solidFill>
                <a:effectLst/>
                <a:latin typeface="Consolas" panose="020B0609020204030204" pitchFamily="49" charset="0"/>
              </a:rPr>
              <a:t> steuert nach </a:t>
            </a:r>
            <a:r>
              <a:rPr lang="de-DE" sz="2000" b="0" dirty="0">
                <a:solidFill>
                  <a:srgbClr val="FF0000"/>
                </a:solidFill>
                <a:effectLst/>
                <a:latin typeface="Consolas" panose="020B0609020204030204" pitchFamily="49" charset="0"/>
              </a:rPr>
              <a:t>rechts</a:t>
            </a:r>
            <a:r>
              <a:rPr lang="de-DE" sz="2000" b="0" dirty="0">
                <a:solidFill>
                  <a:schemeClr val="bg1"/>
                </a:solidFill>
                <a:effectLst/>
                <a:latin typeface="Consolas" panose="020B0609020204030204" pitchFamily="49" charset="0"/>
              </a:rPr>
              <a:t>. </a:t>
            </a:r>
          </a:p>
          <a:p>
            <a:pPr algn="ctr"/>
            <a:endParaRPr lang="de-DE" sz="2000" dirty="0">
              <a:solidFill>
                <a:schemeClr val="bg1"/>
              </a:solidFill>
              <a:latin typeface="Consolas" panose="020B0609020204030204" pitchFamily="49" charset="0"/>
            </a:endParaRPr>
          </a:p>
          <a:p>
            <a:pPr algn="ctr"/>
            <a:endParaRPr lang="de-DE" sz="2000" b="0" dirty="0">
              <a:solidFill>
                <a:schemeClr val="bg1"/>
              </a:solidFill>
              <a:effectLst/>
              <a:latin typeface="Consolas" panose="020B0609020204030204" pitchFamily="49" charset="0"/>
            </a:endParaRPr>
          </a:p>
          <a:p>
            <a:pPr algn="ctr"/>
            <a:r>
              <a:rPr lang="de-DE" sz="2000" b="1" u="sng" dirty="0">
                <a:solidFill>
                  <a:schemeClr val="bg1"/>
                </a:solidFill>
                <a:effectLst/>
                <a:latin typeface="Consolas" panose="020B0609020204030204" pitchFamily="49" charset="0"/>
              </a:rPr>
              <a:t>Invertiert</a:t>
            </a:r>
            <a:r>
              <a:rPr lang="de-DE" sz="2000" b="0" dirty="0">
                <a:solidFill>
                  <a:schemeClr val="bg1"/>
                </a:solidFill>
                <a:effectLst/>
                <a:latin typeface="Consolas" panose="020B0609020204030204" pitchFamily="49" charset="0"/>
              </a:rPr>
              <a:t> bedeutet: Die Taste </a:t>
            </a:r>
            <a:r>
              <a:rPr lang="de-DE" sz="2000" b="0" dirty="0">
                <a:solidFill>
                  <a:srgbClr val="FF0000"/>
                </a:solidFill>
                <a:effectLst/>
                <a:latin typeface="Consolas" panose="020B0609020204030204" pitchFamily="49" charset="0"/>
              </a:rPr>
              <a:t>A</a:t>
            </a:r>
            <a:r>
              <a:rPr lang="de-DE" sz="2000" b="0" dirty="0">
                <a:solidFill>
                  <a:schemeClr val="bg1"/>
                </a:solidFill>
                <a:effectLst/>
                <a:latin typeface="Consolas" panose="020B0609020204030204" pitchFamily="49" charset="0"/>
              </a:rPr>
              <a:t> steuert nach </a:t>
            </a:r>
            <a:r>
              <a:rPr lang="de-DE" sz="2000" b="0" dirty="0">
                <a:solidFill>
                  <a:srgbClr val="FF0000"/>
                </a:solidFill>
                <a:effectLst/>
                <a:latin typeface="Consolas" panose="020B0609020204030204" pitchFamily="49" charset="0"/>
              </a:rPr>
              <a:t>rechts</a:t>
            </a:r>
            <a:r>
              <a:rPr lang="de-DE" sz="2000" b="0" dirty="0">
                <a:solidFill>
                  <a:schemeClr val="bg1"/>
                </a:solidFill>
                <a:effectLst/>
                <a:latin typeface="Consolas" panose="020B0609020204030204" pitchFamily="49" charset="0"/>
              </a:rPr>
              <a:t>, die Taste </a:t>
            </a:r>
            <a:r>
              <a:rPr lang="de-DE" sz="2000" b="0" dirty="0">
                <a:solidFill>
                  <a:srgbClr val="00B050"/>
                </a:solidFill>
                <a:effectLst/>
                <a:latin typeface="Consolas" panose="020B0609020204030204" pitchFamily="49" charset="0"/>
              </a:rPr>
              <a:t>D</a:t>
            </a:r>
            <a:r>
              <a:rPr lang="de-DE" sz="2000" b="0" dirty="0">
                <a:solidFill>
                  <a:schemeClr val="bg1"/>
                </a:solidFill>
                <a:effectLst/>
                <a:latin typeface="Consolas" panose="020B0609020204030204" pitchFamily="49" charset="0"/>
              </a:rPr>
              <a:t> steuert nach </a:t>
            </a:r>
            <a:r>
              <a:rPr lang="de-DE" sz="2000" b="0" dirty="0">
                <a:solidFill>
                  <a:srgbClr val="00B050"/>
                </a:solidFill>
                <a:effectLst/>
                <a:latin typeface="Consolas" panose="020B0609020204030204" pitchFamily="49" charset="0"/>
              </a:rPr>
              <a:t>links</a:t>
            </a:r>
            <a:r>
              <a:rPr lang="de-DE" sz="2000" dirty="0">
                <a:solidFill>
                  <a:schemeClr val="bg1"/>
                </a:solidFill>
                <a:latin typeface="Consolas" panose="020B0609020204030204" pitchFamily="49" charset="0"/>
              </a:rPr>
              <a:t>.</a:t>
            </a:r>
          </a:p>
          <a:p>
            <a:endParaRPr lang="de-DE" sz="2000" b="0" dirty="0">
              <a:solidFill>
                <a:srgbClr val="CE9178"/>
              </a:solidFill>
              <a:effectLst/>
              <a:latin typeface="Consolas" panose="020B0609020204030204" pitchFamily="49" charset="0"/>
            </a:endParaRPr>
          </a:p>
          <a:p>
            <a:endParaRPr lang="de-DE" sz="2000" b="0" dirty="0">
              <a:solidFill>
                <a:srgbClr val="CCCCCC"/>
              </a:solidFill>
              <a:effectLst/>
              <a:latin typeface="Consolas" panose="020B0609020204030204" pitchFamily="49" charset="0"/>
            </a:endParaRPr>
          </a:p>
          <a:p>
            <a:pPr algn="ctr"/>
            <a:r>
              <a:rPr lang="de-DE" sz="8000" dirty="0">
                <a:solidFill>
                  <a:srgbClr val="00B050"/>
                </a:solidFill>
                <a:sym typeface="Wingdings" panose="05000000000000000000" pitchFamily="2" charset="2"/>
              </a:rPr>
              <a:t>←</a:t>
            </a:r>
            <a:r>
              <a:rPr lang="de-DE" sz="8000" dirty="0">
                <a:solidFill>
                  <a:schemeClr val="bg1"/>
                </a:solidFill>
                <a:sym typeface="Wingdings" panose="05000000000000000000" pitchFamily="2" charset="2"/>
              </a:rPr>
              <a:t>                  </a:t>
            </a:r>
            <a:r>
              <a:rPr lang="de-DE" sz="8000" dirty="0">
                <a:solidFill>
                  <a:srgbClr val="FF0000"/>
                </a:solidFill>
                <a:sym typeface="Wingdings" panose="05000000000000000000" pitchFamily="2" charset="2"/>
              </a:rPr>
              <a: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5" name="Grafik 4">
            <a:extLst>
              <a:ext uri="{FF2B5EF4-FFF2-40B4-BE49-F238E27FC236}">
                <a16:creationId xmlns:a16="http://schemas.microsoft.com/office/drawing/2014/main" id="{02A00832-227E-2EF7-DCBF-93BEB01C57CA}"/>
              </a:ext>
            </a:extLst>
          </p:cNvPr>
          <p:cNvPicPr>
            <a:picLocks noChangeAspect="1"/>
          </p:cNvPicPr>
          <p:nvPr/>
        </p:nvPicPr>
        <p:blipFill>
          <a:blip r:embed="rId2"/>
          <a:stretch>
            <a:fillRect/>
          </a:stretch>
        </p:blipFill>
        <p:spPr>
          <a:xfrm>
            <a:off x="4067579" y="3646759"/>
            <a:ext cx="2824928" cy="2086645"/>
          </a:xfrm>
          <a:prstGeom prst="rect">
            <a:avLst/>
          </a:prstGeom>
        </p:spPr>
      </p:pic>
    </p:spTree>
    <p:extLst>
      <p:ext uri="{BB962C8B-B14F-4D97-AF65-F5344CB8AC3E}">
        <p14:creationId xmlns:p14="http://schemas.microsoft.com/office/powerpoint/2010/main" val="583673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F00E03F0-00E7-B15A-881F-E7E9E1ED3A9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FB768491-FD46-C3C5-6B5E-BEF34AECD664}"/>
              </a:ext>
            </a:extLst>
          </p:cNvPr>
          <p:cNvSpPr txBox="1"/>
          <p:nvPr/>
        </p:nvSpPr>
        <p:spPr>
          <a:xfrm>
            <a:off x="1707406" y="431449"/>
            <a:ext cx="7682846" cy="5632311"/>
          </a:xfrm>
          <a:prstGeom prst="rect">
            <a:avLst/>
          </a:prstGeom>
          <a:noFill/>
        </p:spPr>
        <p:txBody>
          <a:bodyPr wrap="square" rtlCol="0">
            <a:spAutoFit/>
          </a:bodyPr>
          <a:lstStyle/>
          <a:p>
            <a:pPr algn="ctr"/>
            <a:endParaRPr lang="de-DE" sz="2000" b="0" dirty="0">
              <a:solidFill>
                <a:schemeClr val="bg1"/>
              </a:solidFill>
              <a:effectLst/>
              <a:latin typeface="Consolas" panose="020B0609020204030204" pitchFamily="49" charset="0"/>
            </a:endParaRPr>
          </a:p>
          <a:p>
            <a:pPr algn="ctr"/>
            <a:endParaRPr lang="de-DE" sz="2000" dirty="0">
              <a:solidFill>
                <a:schemeClr val="bg1"/>
              </a:solidFill>
              <a:latin typeface="Consolas" panose="020B0609020204030204" pitchFamily="49" charset="0"/>
            </a:endParaRPr>
          </a:p>
          <a:p>
            <a:pPr algn="ctr"/>
            <a:r>
              <a:rPr lang="de-DE" sz="2000" b="0" dirty="0">
                <a:solidFill>
                  <a:schemeClr val="bg1"/>
                </a:solidFill>
                <a:effectLst/>
                <a:latin typeface="Consolas" panose="020B0609020204030204" pitchFamily="49" charset="0"/>
              </a:rPr>
              <a:t>Es gibt in diesem Spiel eine Besonderheit: Die Steuerung zur seitlichen Bewegung kann </a:t>
            </a:r>
            <a:r>
              <a:rPr lang="de-DE" sz="2000" b="1" dirty="0">
                <a:solidFill>
                  <a:schemeClr val="bg1"/>
                </a:solidFill>
                <a:effectLst/>
                <a:latin typeface="Consolas" panose="020B0609020204030204" pitchFamily="49" charset="0"/>
              </a:rPr>
              <a:t>normal</a:t>
            </a:r>
            <a:r>
              <a:rPr lang="de-DE" sz="2000" b="0" dirty="0">
                <a:solidFill>
                  <a:schemeClr val="bg1"/>
                </a:solidFill>
                <a:effectLst/>
                <a:latin typeface="Consolas" panose="020B0609020204030204" pitchFamily="49" charset="0"/>
              </a:rPr>
              <a:t> oder </a:t>
            </a:r>
            <a:r>
              <a:rPr lang="de-DE" sz="2000" b="1" dirty="0">
                <a:solidFill>
                  <a:schemeClr val="bg1"/>
                </a:solidFill>
                <a:effectLst/>
                <a:latin typeface="Consolas" panose="020B0609020204030204" pitchFamily="49" charset="0"/>
              </a:rPr>
              <a:t>invertiert</a:t>
            </a:r>
            <a:r>
              <a:rPr lang="de-DE" sz="2000" b="0" dirty="0">
                <a:solidFill>
                  <a:schemeClr val="bg1"/>
                </a:solidFill>
                <a:effectLst/>
                <a:latin typeface="Consolas" panose="020B0609020204030204" pitchFamily="49" charset="0"/>
              </a:rPr>
              <a:t> sein. </a:t>
            </a:r>
          </a:p>
          <a:p>
            <a:pPr algn="ctr"/>
            <a:endParaRPr lang="de-DE" sz="2000" dirty="0">
              <a:solidFill>
                <a:schemeClr val="bg1"/>
              </a:solidFill>
              <a:latin typeface="Consolas" panose="020B0609020204030204" pitchFamily="49" charset="0"/>
            </a:endParaRPr>
          </a:p>
          <a:p>
            <a:pPr algn="ctr"/>
            <a:endParaRPr lang="de-DE" sz="2000" dirty="0">
              <a:solidFill>
                <a:schemeClr val="bg1"/>
              </a:solidFill>
              <a:latin typeface="Consolas" panose="020B0609020204030204" pitchFamily="49" charset="0"/>
            </a:endParaRPr>
          </a:p>
          <a:p>
            <a:pPr algn="ctr"/>
            <a:r>
              <a:rPr lang="de-DE" sz="2000" dirty="0">
                <a:solidFill>
                  <a:schemeClr val="bg1"/>
                </a:solidFill>
                <a:latin typeface="Consolas" panose="020B0609020204030204" pitchFamily="49" charset="0"/>
              </a:rPr>
              <a:t>Die Wahrscheinlichkeiten für eine normale oder invertierte Steuerung unterscheiden sich. Das Verhältnis bleibt während des gesamten Experiments gleich.</a:t>
            </a:r>
          </a:p>
          <a:p>
            <a:endParaRPr lang="de-DE" sz="2000" b="0" dirty="0">
              <a:solidFill>
                <a:srgbClr val="CE9178"/>
              </a:solidFill>
              <a:effectLst/>
              <a:latin typeface="Consolas" panose="020B0609020204030204" pitchFamily="49" charset="0"/>
            </a:endParaRPr>
          </a:p>
          <a:p>
            <a:endParaRPr lang="de-DE" sz="2000" b="0" dirty="0">
              <a:solidFill>
                <a:srgbClr val="CCCCCC"/>
              </a:solidFill>
              <a:effectLst/>
              <a:latin typeface="Consolas" panose="020B0609020204030204" pitchFamily="49" charset="0"/>
            </a:endParaRPr>
          </a:p>
          <a:p>
            <a:pPr algn="ctr"/>
            <a:r>
              <a:rPr lang="de-DE" sz="8000" dirty="0">
                <a:solidFill>
                  <a:schemeClr val="bg1"/>
                </a:solidFill>
                <a:sym typeface="Wingdings" panose="05000000000000000000" pitchFamily="2" charset="2"/>
              </a:rPr>
              <a:t>                  </a:t>
            </a: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2094870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C5EE831B-C595-BDE0-E7F5-60CEF6DE59F8}"/>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F3435497-C0C8-6AF7-8D36-AD68BC0A489C}"/>
              </a:ext>
            </a:extLst>
          </p:cNvPr>
          <p:cNvSpPr txBox="1"/>
          <p:nvPr/>
        </p:nvSpPr>
        <p:spPr>
          <a:xfrm>
            <a:off x="1807089" y="181109"/>
            <a:ext cx="7682846" cy="6247864"/>
          </a:xfrm>
          <a:prstGeom prst="rect">
            <a:avLst/>
          </a:prstGeom>
          <a:noFill/>
        </p:spPr>
        <p:txBody>
          <a:bodyPr wrap="square" rtlCol="0">
            <a:spAutoFit/>
          </a:bodyPr>
          <a:lstStyle/>
          <a:p>
            <a:pPr algn="ctr"/>
            <a:r>
              <a:rPr lang="de-DE" sz="2000" dirty="0">
                <a:solidFill>
                  <a:schemeClr val="bg1"/>
                </a:solidFill>
                <a:latin typeface="Consolas" panose="020B0609020204030204" pitchFamily="49" charset="0"/>
              </a:rPr>
              <a:t>Zwe</a:t>
            </a:r>
            <a:r>
              <a:rPr lang="de-DE" sz="2000" b="0" dirty="0">
                <a:solidFill>
                  <a:schemeClr val="bg1"/>
                </a:solidFill>
                <a:effectLst/>
                <a:latin typeface="Consolas" panose="020B0609020204030204" pitchFamily="49" charset="0"/>
              </a:rPr>
              <a:t>i </a:t>
            </a:r>
            <a:r>
              <a:rPr lang="de-DE" sz="2000" b="0" u="sng" dirty="0">
                <a:solidFill>
                  <a:schemeClr val="bg1"/>
                </a:solidFill>
                <a:effectLst/>
                <a:latin typeface="Consolas" panose="020B0609020204030204" pitchFamily="49" charset="0"/>
              </a:rPr>
              <a:t>wichtige Hinweise</a:t>
            </a:r>
            <a:r>
              <a:rPr lang="de-DE" sz="2000" b="0" dirty="0">
                <a:solidFill>
                  <a:schemeClr val="bg1"/>
                </a:solidFill>
                <a:effectLst/>
                <a:latin typeface="Consolas" panose="020B0609020204030204" pitchFamily="49" charset="0"/>
              </a:rPr>
              <a:t> vor Beginn: </a:t>
            </a:r>
          </a:p>
          <a:p>
            <a:pPr algn="ctr"/>
            <a:r>
              <a:rPr lang="de-DE" sz="2000" dirty="0">
                <a:solidFill>
                  <a:schemeClr val="bg1"/>
                </a:solidFill>
                <a:latin typeface="Consolas" panose="020B0609020204030204" pitchFamily="49" charset="0"/>
              </a:rPr>
              <a:t>1.</a:t>
            </a:r>
            <a:r>
              <a:rPr lang="de-DE" sz="2000" b="0" dirty="0">
                <a:solidFill>
                  <a:schemeClr val="bg1"/>
                </a:solidFill>
                <a:effectLst/>
                <a:latin typeface="Consolas" panose="020B0609020204030204" pitchFamily="49" charset="0"/>
              </a:rPr>
              <a:t>Sobald Sie das Ziel getroffen haben, erscheint ein kurzer Zwischenbildschirm. Bitte achten Sie darauf, </a:t>
            </a:r>
            <a:r>
              <a:rPr lang="de-DE" sz="2000" b="1" dirty="0">
                <a:solidFill>
                  <a:schemeClr val="bg1"/>
                </a:solidFill>
                <a:effectLst/>
                <a:latin typeface="Consolas" panose="020B0609020204030204" pitchFamily="49" charset="0"/>
              </a:rPr>
              <a:t>keine Taste mehr zu drücken oder gedrückt zu halten </a:t>
            </a:r>
            <a:r>
              <a:rPr lang="de-DE" sz="2000" b="0" dirty="0">
                <a:solidFill>
                  <a:schemeClr val="bg1"/>
                </a:solidFill>
                <a:effectLst/>
                <a:latin typeface="Consolas" panose="020B0609020204030204" pitchFamily="49" charset="0"/>
              </a:rPr>
              <a:t>und drücken Sie </a:t>
            </a:r>
            <a:r>
              <a:rPr lang="de-DE" sz="2000" b="1" dirty="0">
                <a:solidFill>
                  <a:schemeClr val="bg1"/>
                </a:solidFill>
                <a:effectLst/>
                <a:latin typeface="Consolas" panose="020B0609020204030204" pitchFamily="49" charset="0"/>
              </a:rPr>
              <a:t>erst dann wieder eine Taste, wenn der nächste Durchgang beginnt.</a:t>
            </a:r>
          </a:p>
          <a:p>
            <a:pPr algn="ctr"/>
            <a:r>
              <a:rPr lang="de-DE" sz="2000" b="1" dirty="0">
                <a:solidFill>
                  <a:schemeClr val="bg1"/>
                </a:solidFill>
                <a:latin typeface="Consolas" panose="020B0609020204030204" pitchFamily="49" charset="0"/>
              </a:rPr>
              <a:t>2. </a:t>
            </a:r>
            <a:r>
              <a:rPr lang="de-DE" sz="2000" dirty="0">
                <a:solidFill>
                  <a:schemeClr val="bg1"/>
                </a:solidFill>
                <a:latin typeface="Consolas" panose="020B0609020204030204" pitchFamily="49" charset="0"/>
              </a:rPr>
              <a:t>Es kann passieren, dass das Ziel nicht erscheint. Das ist ein Fehler des Spiels. Lassen Sie sich nicht verunsichern und warten Sie, nach wenigen Sekunden startet automatisch der nächste Durchlauf</a:t>
            </a:r>
            <a:endParaRPr lang="de-DE" sz="2000" dirty="0">
              <a:solidFill>
                <a:schemeClr val="bg1"/>
              </a:solidFill>
              <a:effectLst/>
              <a:latin typeface="Consolas" panose="020B0609020204030204" pitchFamily="49" charset="0"/>
            </a:endParaRPr>
          </a:p>
          <a:p>
            <a:pPr algn="ctr"/>
            <a:endParaRPr lang="de-DE" sz="2000" dirty="0">
              <a:solidFill>
                <a:schemeClr val="bg1"/>
              </a:solidFill>
              <a:latin typeface="Consolas" panose="020B0609020204030204" pitchFamily="49" charset="0"/>
            </a:endParaRPr>
          </a:p>
          <a:p>
            <a:pPr algn="ctr"/>
            <a:endParaRPr lang="de-DE" sz="2000" b="0" dirty="0">
              <a:solidFill>
                <a:schemeClr val="bg1"/>
              </a:solidFill>
              <a:effectLst/>
              <a:latin typeface="Consolas" panose="020B0609020204030204" pitchFamily="49" charset="0"/>
            </a:endParaRPr>
          </a:p>
          <a:p>
            <a:pPr algn="ctr"/>
            <a:endParaRPr lang="de-DE" sz="2000" dirty="0">
              <a:solidFill>
                <a:schemeClr val="bg1"/>
              </a:solidFill>
              <a:latin typeface="Consolas" panose="020B0609020204030204" pitchFamily="49" charset="0"/>
            </a:endParaRPr>
          </a:p>
          <a:p>
            <a:pPr algn="ctr"/>
            <a:endParaRPr lang="de-DE" sz="2000" b="0" dirty="0">
              <a:solidFill>
                <a:schemeClr val="bg1"/>
              </a:solidFill>
              <a:effectLst/>
              <a:latin typeface="Consolas" panose="020B0609020204030204" pitchFamily="49" charset="0"/>
            </a:endParaRPr>
          </a:p>
          <a:p>
            <a:pPr algn="ctr"/>
            <a:endParaRPr lang="de-DE" sz="2000" b="0" dirty="0">
              <a:solidFill>
                <a:schemeClr val="bg1"/>
              </a:solidFill>
              <a:effectLst/>
              <a:latin typeface="Consolas" panose="020B0609020204030204" pitchFamily="49" charset="0"/>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5" name="Grafik 4">
            <a:extLst>
              <a:ext uri="{FF2B5EF4-FFF2-40B4-BE49-F238E27FC236}">
                <a16:creationId xmlns:a16="http://schemas.microsoft.com/office/drawing/2014/main" id="{20E39380-993B-FFA2-4166-B06BA205306B}"/>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3959709" y="3429000"/>
            <a:ext cx="3105326" cy="2398481"/>
          </a:xfrm>
          <a:prstGeom prst="rect">
            <a:avLst/>
          </a:prstGeom>
        </p:spPr>
      </p:pic>
    </p:spTree>
    <p:extLst>
      <p:ext uri="{BB962C8B-B14F-4D97-AF65-F5344CB8AC3E}">
        <p14:creationId xmlns:p14="http://schemas.microsoft.com/office/powerpoint/2010/main" val="752187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9" y="1751291"/>
            <a:ext cx="7682846" cy="2585323"/>
          </a:xfrm>
          <a:prstGeom prst="rect">
            <a:avLst/>
          </a:prstGeom>
          <a:noFill/>
        </p:spPr>
        <p:txBody>
          <a:bodyPr wrap="square" rtlCol="0">
            <a:spAutoFit/>
          </a:bodyPr>
          <a:lstStyle/>
          <a:p>
            <a:pPr algn="ctr"/>
            <a:r>
              <a:rPr lang="de-DE" sz="4400" dirty="0">
                <a:solidFill>
                  <a:schemeClr val="bg1"/>
                </a:solidFill>
                <a:latin typeface="Consolas" panose="020B0609020204030204" pitchFamily="49" charset="0"/>
              </a:rPr>
              <a:t>Gut gemacht!</a:t>
            </a:r>
          </a:p>
          <a:p>
            <a:pPr algn="ctr"/>
            <a:r>
              <a:rPr lang="de-DE" sz="4400" b="0" dirty="0">
                <a:solidFill>
                  <a:schemeClr val="bg1"/>
                </a:solidFill>
                <a:effectLst/>
                <a:latin typeface="Consolas" panose="020B0609020204030204" pitchFamily="49" charset="0"/>
              </a:rPr>
              <a:t>Das war das erste Spiel.</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1277864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7954179" cy="3262432"/>
          </a:xfrm>
          <a:prstGeom prst="rect">
            <a:avLst/>
          </a:prstGeom>
          <a:noFill/>
        </p:spPr>
        <p:txBody>
          <a:bodyPr wrap="square" rtlCol="0">
            <a:spAutoFit/>
          </a:bodyPr>
          <a:lstStyle/>
          <a:p>
            <a:pPr algn="ctr"/>
            <a:r>
              <a:rPr lang="de-DE" sz="4400" b="0" dirty="0">
                <a:solidFill>
                  <a:schemeClr val="bg1"/>
                </a:solidFill>
                <a:effectLst/>
                <a:latin typeface="Consolas" panose="020B0609020204030204" pitchFamily="49" charset="0"/>
              </a:rPr>
              <a:t>Wenn Sie möchten, machen Sie eine kurze Pause und fahren dann fort.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478037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8325115" cy="1908215"/>
          </a:xfrm>
          <a:prstGeom prst="rect">
            <a:avLst/>
          </a:prstGeom>
          <a:noFill/>
        </p:spPr>
        <p:txBody>
          <a:bodyPr wrap="square" rtlCol="0">
            <a:spAutoFit/>
          </a:bodyPr>
          <a:lstStyle/>
          <a:p>
            <a:pPr algn="ctr"/>
            <a:r>
              <a:rPr lang="de-DE" sz="4400" dirty="0">
                <a:solidFill>
                  <a:schemeClr val="bg1"/>
                </a:solidFill>
                <a:latin typeface="Consolas" panose="020B0609020204030204" pitchFamily="49" charset="0"/>
              </a:rPr>
              <a:t>Weiter geht es zu Spiel 2!</a:t>
            </a:r>
            <a:endParaRPr lang="de-DE" sz="4400" b="0" dirty="0">
              <a:solidFill>
                <a:schemeClr val="bg1"/>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1007176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B25867C5-31EE-2747-E375-9235E74EB9AD}"/>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D191F11D-095D-DC95-90F9-C136253207C7}"/>
              </a:ext>
            </a:extLst>
          </p:cNvPr>
          <p:cNvSpPr txBox="1"/>
          <p:nvPr/>
        </p:nvSpPr>
        <p:spPr>
          <a:xfrm>
            <a:off x="1807089" y="181109"/>
            <a:ext cx="7682846" cy="6032421"/>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Ihre Aufgabe ist es, so lange wie möglich zu überleben. Der Boden ist mit einer gefährlichen Flüssigkeit bedeckt, welche Ihnen permanent Schaden zufügt. Heilen können Sie sich über die </a:t>
            </a:r>
            <a:r>
              <a:rPr lang="de-DE" sz="2000" b="0" dirty="0">
                <a:solidFill>
                  <a:srgbClr val="00B0F0"/>
                </a:solidFill>
                <a:effectLst/>
                <a:latin typeface="Consolas" panose="020B0609020204030204" pitchFamily="49" charset="0"/>
              </a:rPr>
              <a:t>Medizinpakete</a:t>
            </a:r>
            <a:r>
              <a:rPr lang="de-DE" sz="2000" b="0" dirty="0">
                <a:solidFill>
                  <a:schemeClr val="bg1"/>
                </a:solidFill>
                <a:effectLst/>
                <a:latin typeface="Consolas" panose="020B0609020204030204" pitchFamily="49" charset="0"/>
              </a:rPr>
              <a:t>, aber Vorsicht vor den </a:t>
            </a:r>
            <a:r>
              <a:rPr lang="de-DE" sz="2000" b="0" dirty="0">
                <a:solidFill>
                  <a:srgbClr val="FF0000"/>
                </a:solidFill>
                <a:effectLst/>
                <a:latin typeface="Consolas" panose="020B0609020204030204" pitchFamily="49" charset="0"/>
              </a:rPr>
              <a:t>Giftflaschen</a:t>
            </a:r>
            <a:r>
              <a:rPr lang="de-DE" sz="2000" b="0" dirty="0">
                <a:solidFill>
                  <a:schemeClr val="bg1"/>
                </a:solidFill>
                <a:effectLst/>
                <a:latin typeface="Consolas" panose="020B0609020204030204" pitchFamily="49" charset="0"/>
              </a:rPr>
              <a:t>!</a:t>
            </a: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5" name="Grafik 4" descr="Ein Bild, das Screenshot, PC-Spiel, Spielesoftware, Digitales Compositing enthält.&#10;&#10;Automatisch generierte Beschreibung">
            <a:extLst>
              <a:ext uri="{FF2B5EF4-FFF2-40B4-BE49-F238E27FC236}">
                <a16:creationId xmlns:a16="http://schemas.microsoft.com/office/drawing/2014/main" id="{C6AAD747-5145-5328-29E7-82748426F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380" y="1837306"/>
            <a:ext cx="5010264" cy="3856128"/>
          </a:xfrm>
          <a:prstGeom prst="rect">
            <a:avLst/>
          </a:prstGeom>
        </p:spPr>
      </p:pic>
      <p:sp>
        <p:nvSpPr>
          <p:cNvPr id="7" name="Sechseck 6">
            <a:extLst>
              <a:ext uri="{FF2B5EF4-FFF2-40B4-BE49-F238E27FC236}">
                <a16:creationId xmlns:a16="http://schemas.microsoft.com/office/drawing/2014/main" id="{C51D8EC3-2782-B40D-65B7-4C57DB70E106}"/>
              </a:ext>
            </a:extLst>
          </p:cNvPr>
          <p:cNvSpPr/>
          <p:nvPr/>
        </p:nvSpPr>
        <p:spPr>
          <a:xfrm>
            <a:off x="4580626" y="4175185"/>
            <a:ext cx="785004" cy="560717"/>
          </a:xfrm>
          <a:prstGeom prst="hexagon">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Ellipse 7">
            <a:extLst>
              <a:ext uri="{FF2B5EF4-FFF2-40B4-BE49-F238E27FC236}">
                <a16:creationId xmlns:a16="http://schemas.microsoft.com/office/drawing/2014/main" id="{F7959DE2-49E8-7E42-9D36-33F26D4287B1}"/>
              </a:ext>
            </a:extLst>
          </p:cNvPr>
          <p:cNvSpPr/>
          <p:nvPr/>
        </p:nvSpPr>
        <p:spPr>
          <a:xfrm>
            <a:off x="5814204" y="4175185"/>
            <a:ext cx="854015" cy="80225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80489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9" y="1751291"/>
            <a:ext cx="7682846" cy="3262432"/>
          </a:xfrm>
          <a:prstGeom prst="rect">
            <a:avLst/>
          </a:prstGeom>
          <a:noFill/>
        </p:spPr>
        <p:txBody>
          <a:bodyPr wrap="square" rtlCol="0">
            <a:spAutoFit/>
          </a:bodyPr>
          <a:lstStyle/>
          <a:p>
            <a:pPr algn="ctr"/>
            <a:r>
              <a:rPr lang="de-DE" sz="4400" b="0" dirty="0">
                <a:solidFill>
                  <a:schemeClr val="bg1"/>
                </a:solidFill>
                <a:effectLst/>
                <a:latin typeface="Consolas" panose="020B0609020204030204" pitchFamily="49" charset="0"/>
              </a:rPr>
              <a:t>Herzlich willkommen und vielen Dank für die Teilnahme am Experiment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28976092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EFE3318-6E5D-0A81-F427-A84F2C3E0696}"/>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A7F7700D-0694-3E3F-F846-2BD42942D96A}"/>
              </a:ext>
            </a:extLst>
          </p:cNvPr>
          <p:cNvSpPr txBox="1"/>
          <p:nvPr/>
        </p:nvSpPr>
        <p:spPr>
          <a:xfrm>
            <a:off x="1240672" y="461250"/>
            <a:ext cx="9710656" cy="5539978"/>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Sie drehen sich mit den Tasten A und D nach links und rechts, mit W bewegen Sie sich vorwärts. </a:t>
            </a:r>
          </a:p>
          <a:p>
            <a:pPr algn="ctr"/>
            <a:endParaRPr lang="de-DE" sz="2000" b="0" dirty="0">
              <a:solidFill>
                <a:schemeClr val="bg1"/>
              </a:solidFill>
              <a:effectLst/>
              <a:latin typeface="Consolas" panose="020B0609020204030204" pitchFamily="49" charset="0"/>
            </a:endParaRPr>
          </a:p>
          <a:p>
            <a:pPr algn="ctr"/>
            <a:r>
              <a:rPr lang="de-DE" sz="2000" b="0" dirty="0">
                <a:solidFill>
                  <a:schemeClr val="bg1"/>
                </a:solidFill>
                <a:effectLst/>
                <a:latin typeface="Consolas" panose="020B0609020204030204" pitchFamily="49" charset="0"/>
              </a:rPr>
              <a:t>Legen Sie nun bitte </a:t>
            </a:r>
            <a:r>
              <a:rPr lang="de-DE" sz="2000" b="0" dirty="0">
                <a:solidFill>
                  <a:srgbClr val="FFFF00"/>
                </a:solidFill>
                <a:effectLst/>
                <a:latin typeface="Consolas" panose="020B0609020204030204" pitchFamily="49" charset="0"/>
              </a:rPr>
              <a:t>Zeige</a:t>
            </a:r>
            <a:r>
              <a:rPr lang="de-DE" sz="2000" b="0" dirty="0">
                <a:solidFill>
                  <a:schemeClr val="bg1"/>
                </a:solidFill>
                <a:effectLst/>
                <a:latin typeface="Consolas" panose="020B0609020204030204" pitchFamily="49" charset="0"/>
              </a:rPr>
              <a:t>-, </a:t>
            </a:r>
            <a:r>
              <a:rPr lang="de-DE" sz="2000" b="0" dirty="0">
                <a:solidFill>
                  <a:schemeClr val="accent6">
                    <a:lumMod val="75000"/>
                  </a:schemeClr>
                </a:solidFill>
                <a:effectLst/>
                <a:latin typeface="Consolas" panose="020B0609020204030204" pitchFamily="49" charset="0"/>
              </a:rPr>
              <a:t>Mittel</a:t>
            </a:r>
            <a:r>
              <a:rPr lang="de-DE" sz="2000" b="0" dirty="0">
                <a:solidFill>
                  <a:schemeClr val="bg1"/>
                </a:solidFill>
                <a:effectLst/>
                <a:latin typeface="Consolas" panose="020B0609020204030204" pitchFamily="49" charset="0"/>
              </a:rPr>
              <a:t>- und </a:t>
            </a:r>
            <a:r>
              <a:rPr lang="de-DE" sz="2000" b="0" dirty="0">
                <a:solidFill>
                  <a:srgbClr val="FF0000"/>
                </a:solidFill>
                <a:effectLst/>
                <a:latin typeface="Consolas" panose="020B0609020204030204" pitchFamily="49" charset="0"/>
              </a:rPr>
              <a:t>Ring</a:t>
            </a:r>
            <a:r>
              <a:rPr lang="de-DE" sz="2000" b="0" dirty="0">
                <a:solidFill>
                  <a:schemeClr val="bg1"/>
                </a:solidFill>
                <a:effectLst/>
                <a:latin typeface="Consolas" panose="020B0609020204030204" pitchFamily="49" charset="0"/>
              </a:rPr>
              <a:t>finger der </a:t>
            </a:r>
            <a:r>
              <a:rPr lang="de-DE" sz="2000" b="0" u="sng" dirty="0">
                <a:solidFill>
                  <a:schemeClr val="bg1"/>
                </a:solidFill>
                <a:effectLst/>
                <a:latin typeface="Consolas" panose="020B0609020204030204" pitchFamily="49" charset="0"/>
              </a:rPr>
              <a:t>linken</a:t>
            </a:r>
            <a:r>
              <a:rPr lang="de-DE" sz="2000" b="0" dirty="0">
                <a:solidFill>
                  <a:schemeClr val="bg1"/>
                </a:solidFill>
                <a:effectLst/>
                <a:latin typeface="Consolas" panose="020B0609020204030204" pitchFamily="49" charset="0"/>
              </a:rPr>
              <a:t> Hand auf die Tasten </a:t>
            </a:r>
            <a:r>
              <a:rPr lang="de-DE" sz="2000" b="0" dirty="0">
                <a:solidFill>
                  <a:srgbClr val="FF0000"/>
                </a:solidFill>
                <a:effectLst/>
                <a:latin typeface="Consolas" panose="020B0609020204030204" pitchFamily="49" charset="0"/>
              </a:rPr>
              <a:t>A</a:t>
            </a:r>
            <a:r>
              <a:rPr lang="de-DE" sz="2000" b="0" dirty="0">
                <a:solidFill>
                  <a:schemeClr val="bg1"/>
                </a:solidFill>
                <a:effectLst/>
                <a:latin typeface="Consolas" panose="020B0609020204030204" pitchFamily="49" charset="0"/>
              </a:rPr>
              <a:t>,</a:t>
            </a:r>
            <a:r>
              <a:rPr lang="de-DE" sz="2000" b="0" dirty="0">
                <a:solidFill>
                  <a:srgbClr val="7030A0"/>
                </a:solidFill>
                <a:effectLst/>
                <a:latin typeface="Consolas" panose="020B0609020204030204" pitchFamily="49" charset="0"/>
              </a:rPr>
              <a:t> </a:t>
            </a:r>
            <a:r>
              <a:rPr lang="de-DE" sz="2000" b="0" dirty="0">
                <a:solidFill>
                  <a:schemeClr val="accent6">
                    <a:lumMod val="75000"/>
                  </a:schemeClr>
                </a:solidFill>
                <a:effectLst/>
                <a:latin typeface="Consolas" panose="020B0609020204030204" pitchFamily="49" charset="0"/>
              </a:rPr>
              <a:t>W</a:t>
            </a:r>
            <a:r>
              <a:rPr lang="de-DE" sz="2000" b="0" dirty="0">
                <a:solidFill>
                  <a:schemeClr val="bg1"/>
                </a:solidFill>
                <a:effectLst/>
                <a:latin typeface="Consolas" panose="020B0609020204030204" pitchFamily="49" charset="0"/>
              </a:rPr>
              <a:t> und </a:t>
            </a:r>
            <a:r>
              <a:rPr lang="de-DE" sz="2000" b="0" dirty="0">
                <a:solidFill>
                  <a:srgbClr val="FFFF00"/>
                </a:solidFill>
                <a:effectLst/>
                <a:latin typeface="Consolas" panose="020B0609020204030204" pitchFamily="49" charset="0"/>
              </a:rPr>
              <a:t>D</a:t>
            </a:r>
            <a:r>
              <a:rPr lang="de-DE" sz="2000" b="0" dirty="0">
                <a:solidFill>
                  <a:srgbClr val="7030A0"/>
                </a:solidFill>
                <a:effectLst/>
                <a:latin typeface="Consolas" panose="020B0609020204030204" pitchFamily="49" charset="0"/>
              </a:rPr>
              <a:t> </a:t>
            </a:r>
            <a:r>
              <a:rPr lang="de-DE" sz="2000" b="0" dirty="0">
                <a:solidFill>
                  <a:schemeClr val="bg1"/>
                </a:solidFill>
                <a:effectLst/>
                <a:latin typeface="Consolas" panose="020B0609020204030204" pitchFamily="49" charset="0"/>
              </a:rPr>
              <a:t>und den </a:t>
            </a:r>
            <a:r>
              <a:rPr lang="de-DE" sz="2000" b="0" dirty="0">
                <a:solidFill>
                  <a:srgbClr val="00B0F0"/>
                </a:solidFill>
                <a:effectLst/>
                <a:latin typeface="Consolas" panose="020B0609020204030204" pitchFamily="49" charset="0"/>
              </a:rPr>
              <a:t>Daumen</a:t>
            </a:r>
            <a:r>
              <a:rPr lang="de-DE" sz="2000" b="0" dirty="0">
                <a:solidFill>
                  <a:schemeClr val="bg1"/>
                </a:solidFill>
                <a:effectLst/>
                <a:latin typeface="Consolas" panose="020B0609020204030204" pitchFamily="49" charset="0"/>
              </a:rPr>
              <a:t> der </a:t>
            </a:r>
            <a:r>
              <a:rPr lang="de-DE" sz="2000" b="0" dirty="0">
                <a:solidFill>
                  <a:srgbClr val="00B0F0"/>
                </a:solidFill>
                <a:effectLst/>
                <a:latin typeface="Consolas" panose="020B0609020204030204" pitchFamily="49" charset="0"/>
              </a:rPr>
              <a:t>linken</a:t>
            </a:r>
            <a:r>
              <a:rPr lang="de-DE" sz="2000" b="0" dirty="0">
                <a:solidFill>
                  <a:schemeClr val="bg1"/>
                </a:solidFill>
                <a:effectLst/>
                <a:latin typeface="Consolas" panose="020B0609020204030204" pitchFamily="49" charset="0"/>
              </a:rPr>
              <a:t> Hand auf die </a:t>
            </a:r>
            <a:r>
              <a:rPr lang="de-DE" sz="2000" b="0" dirty="0">
                <a:solidFill>
                  <a:srgbClr val="00B0F0"/>
                </a:solidFill>
                <a:effectLst/>
                <a:latin typeface="Consolas" panose="020B0609020204030204" pitchFamily="49" charset="0"/>
              </a:rPr>
              <a:t>Leertaste</a:t>
            </a:r>
            <a:r>
              <a:rPr lang="de-DE" sz="2000" b="0" dirty="0">
                <a:solidFill>
                  <a:schemeClr val="bg1"/>
                </a:solidFill>
                <a:effectLst/>
                <a:latin typeface="Consolas" panose="020B0609020204030204" pitchFamily="49" charset="0"/>
              </a:rPr>
              <a: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3" name="Grafik 2">
            <a:extLst>
              <a:ext uri="{FF2B5EF4-FFF2-40B4-BE49-F238E27FC236}">
                <a16:creationId xmlns:a16="http://schemas.microsoft.com/office/drawing/2014/main" id="{4CA607E6-115D-5B54-F6A6-ABBC5C634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283" y="3057526"/>
            <a:ext cx="6502400" cy="2175461"/>
          </a:xfrm>
          <a:prstGeom prst="rect">
            <a:avLst/>
          </a:prstGeom>
        </p:spPr>
      </p:pic>
      <p:sp>
        <p:nvSpPr>
          <p:cNvPr id="2" name="Rechteck: abgerundete Ecken 1">
            <a:extLst>
              <a:ext uri="{FF2B5EF4-FFF2-40B4-BE49-F238E27FC236}">
                <a16:creationId xmlns:a16="http://schemas.microsoft.com/office/drawing/2014/main" id="{218BF682-B81F-9C8B-DA7B-231B96891B09}"/>
              </a:ext>
            </a:extLst>
          </p:cNvPr>
          <p:cNvSpPr/>
          <p:nvPr/>
        </p:nvSpPr>
        <p:spPr>
          <a:xfrm>
            <a:off x="3260785" y="4192438"/>
            <a:ext cx="232913" cy="224287"/>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abgerundete Ecken 10">
            <a:extLst>
              <a:ext uri="{FF2B5EF4-FFF2-40B4-BE49-F238E27FC236}">
                <a16:creationId xmlns:a16="http://schemas.microsoft.com/office/drawing/2014/main" id="{48634B3C-C26C-D304-43E0-978C5D3ABBED}"/>
              </a:ext>
            </a:extLst>
          </p:cNvPr>
          <p:cNvSpPr/>
          <p:nvPr/>
        </p:nvSpPr>
        <p:spPr>
          <a:xfrm>
            <a:off x="3809913" y="4192438"/>
            <a:ext cx="232913" cy="224287"/>
          </a:xfrm>
          <a:prstGeom prst="round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C21962E-6EDB-9B67-597D-15EA88A76E75}"/>
              </a:ext>
            </a:extLst>
          </p:cNvPr>
          <p:cNvSpPr/>
          <p:nvPr/>
        </p:nvSpPr>
        <p:spPr>
          <a:xfrm>
            <a:off x="3926369" y="4744528"/>
            <a:ext cx="1603163" cy="362310"/>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abgerundete Ecken 4">
            <a:extLst>
              <a:ext uri="{FF2B5EF4-FFF2-40B4-BE49-F238E27FC236}">
                <a16:creationId xmlns:a16="http://schemas.microsoft.com/office/drawing/2014/main" id="{445D6E5A-120A-BC0B-0445-7A2AF9362238}"/>
              </a:ext>
            </a:extLst>
          </p:cNvPr>
          <p:cNvSpPr/>
          <p:nvPr/>
        </p:nvSpPr>
        <p:spPr>
          <a:xfrm>
            <a:off x="3493698" y="3890513"/>
            <a:ext cx="232913" cy="224287"/>
          </a:xfrm>
          <a:prstGeom prst="round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4369214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7954179" cy="2585323"/>
          </a:xfrm>
          <a:prstGeom prst="rect">
            <a:avLst/>
          </a:prstGeom>
          <a:noFill/>
        </p:spPr>
        <p:txBody>
          <a:bodyPr wrap="square" rtlCol="0">
            <a:spAutoFit/>
          </a:bodyPr>
          <a:lstStyle/>
          <a:p>
            <a:pPr algn="ctr"/>
            <a:r>
              <a:rPr lang="de-DE" sz="4400" dirty="0">
                <a:solidFill>
                  <a:schemeClr val="bg1"/>
                </a:solidFill>
                <a:latin typeface="Consolas" panose="020B0609020204030204" pitchFamily="49" charset="0"/>
              </a:rPr>
              <a:t>Gut gemacht!</a:t>
            </a:r>
          </a:p>
          <a:p>
            <a:pPr algn="ctr"/>
            <a:r>
              <a:rPr lang="de-DE" sz="4400" b="0" dirty="0">
                <a:solidFill>
                  <a:schemeClr val="bg1"/>
                </a:solidFill>
                <a:effectLst/>
                <a:latin typeface="Consolas" panose="020B0609020204030204" pitchFamily="49" charset="0"/>
              </a:rPr>
              <a:t>Das war das zweite Spiel.</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177166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7954179" cy="3262432"/>
          </a:xfrm>
          <a:prstGeom prst="rect">
            <a:avLst/>
          </a:prstGeom>
          <a:noFill/>
        </p:spPr>
        <p:txBody>
          <a:bodyPr wrap="square" rtlCol="0">
            <a:spAutoFit/>
          </a:bodyPr>
          <a:lstStyle/>
          <a:p>
            <a:pPr algn="ctr"/>
            <a:r>
              <a:rPr lang="de-DE" sz="4400" b="0" dirty="0">
                <a:solidFill>
                  <a:schemeClr val="bg1"/>
                </a:solidFill>
                <a:effectLst/>
                <a:latin typeface="Consolas" panose="020B0609020204030204" pitchFamily="49" charset="0"/>
              </a:rPr>
              <a:t>Wenn Sie möchten, machen Sie eine kurze Pause und fahren dann fort.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22798040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8325115" cy="1908215"/>
          </a:xfrm>
          <a:prstGeom prst="rect">
            <a:avLst/>
          </a:prstGeom>
          <a:noFill/>
        </p:spPr>
        <p:txBody>
          <a:bodyPr wrap="square" rtlCol="0">
            <a:spAutoFit/>
          </a:bodyPr>
          <a:lstStyle/>
          <a:p>
            <a:pPr algn="ctr"/>
            <a:r>
              <a:rPr lang="de-DE" sz="4400" dirty="0">
                <a:solidFill>
                  <a:schemeClr val="bg1"/>
                </a:solidFill>
                <a:latin typeface="Consolas" panose="020B0609020204030204" pitchFamily="49" charset="0"/>
              </a:rPr>
              <a:t>Weiter geht es zu Spiel 3!</a:t>
            </a:r>
            <a:endParaRPr lang="de-DE" sz="4400" b="0" dirty="0">
              <a:solidFill>
                <a:schemeClr val="bg1"/>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937809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B25867C5-31EE-2747-E375-9235E74EB9AD}"/>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D191F11D-095D-DC95-90F9-C136253207C7}"/>
              </a:ext>
            </a:extLst>
          </p:cNvPr>
          <p:cNvSpPr txBox="1"/>
          <p:nvPr/>
        </p:nvSpPr>
        <p:spPr>
          <a:xfrm>
            <a:off x="1807089" y="181109"/>
            <a:ext cx="7682846" cy="6032421"/>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Ihre Aufgabe ist es, das Ziel im Labyrinth zu finden. Das Ziel ist markiert durch ein </a:t>
            </a:r>
            <a:r>
              <a:rPr lang="de-DE" sz="2000" b="0" dirty="0">
                <a:solidFill>
                  <a:srgbClr val="FFC000"/>
                </a:solidFill>
                <a:effectLst/>
                <a:latin typeface="Consolas" panose="020B0609020204030204" pitchFamily="49" charset="0"/>
              </a:rPr>
              <a:t>Objekt</a:t>
            </a:r>
            <a:r>
              <a:rPr lang="de-DE" sz="2000" b="0" dirty="0">
                <a:solidFill>
                  <a:schemeClr val="bg1"/>
                </a:solidFill>
                <a:effectLst/>
                <a:latin typeface="Consolas" panose="020B0609020204030204" pitchFamily="49" charset="0"/>
              </a:rPr>
              <a:t>. Laufen Sie bis zum Objekt, endet der Spieldurchlauf. Je schneller Sie dabei sind, desto besser</a:t>
            </a:r>
          </a:p>
          <a:p>
            <a:pPr algn="ctr"/>
            <a:endParaRPr lang="de-DE" sz="2000" dirty="0">
              <a:solidFill>
                <a:schemeClr val="bg1"/>
              </a:solidFill>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3" name="Grafik 2" descr="Ein Bild, das Screenshot, PC-Spiel, Spielesoftware, 3D-Modellierung enthält.&#10;&#10;Automatisch generierte Beschreibung">
            <a:extLst>
              <a:ext uri="{FF2B5EF4-FFF2-40B4-BE49-F238E27FC236}">
                <a16:creationId xmlns:a16="http://schemas.microsoft.com/office/drawing/2014/main" id="{48849428-493F-6647-35B6-1D6E9A539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2834" y="1528309"/>
            <a:ext cx="5424018" cy="4173935"/>
          </a:xfrm>
          <a:prstGeom prst="rect">
            <a:avLst/>
          </a:prstGeom>
        </p:spPr>
      </p:pic>
      <p:sp>
        <p:nvSpPr>
          <p:cNvPr id="6" name="Ellipse 5">
            <a:extLst>
              <a:ext uri="{FF2B5EF4-FFF2-40B4-BE49-F238E27FC236}">
                <a16:creationId xmlns:a16="http://schemas.microsoft.com/office/drawing/2014/main" id="{20ED16D0-8ECA-F477-B5C3-2C4D3021EC8C}"/>
              </a:ext>
            </a:extLst>
          </p:cNvPr>
          <p:cNvSpPr/>
          <p:nvPr/>
        </p:nvSpPr>
        <p:spPr>
          <a:xfrm>
            <a:off x="5030197" y="3982255"/>
            <a:ext cx="888521" cy="776377"/>
          </a:xfrm>
          <a:prstGeom prst="ellipse">
            <a:avLst/>
          </a:prstGeom>
          <a:noFill/>
          <a:ln w="3810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244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EFE3318-6E5D-0A81-F427-A84F2C3E0696}"/>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A7F7700D-0694-3E3F-F846-2BD42942D96A}"/>
              </a:ext>
            </a:extLst>
          </p:cNvPr>
          <p:cNvSpPr txBox="1"/>
          <p:nvPr/>
        </p:nvSpPr>
        <p:spPr>
          <a:xfrm>
            <a:off x="1240672" y="461250"/>
            <a:ext cx="9710656" cy="5539978"/>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Sie drehen sich mit den Tasten A und D nach links und rechts, mit W bewegen Sie sich vorwärts. </a:t>
            </a:r>
          </a:p>
          <a:p>
            <a:pPr algn="ctr"/>
            <a:endParaRPr lang="de-DE" sz="2000" b="0" dirty="0">
              <a:solidFill>
                <a:schemeClr val="bg1"/>
              </a:solidFill>
              <a:effectLst/>
              <a:latin typeface="Consolas" panose="020B0609020204030204" pitchFamily="49" charset="0"/>
            </a:endParaRPr>
          </a:p>
          <a:p>
            <a:pPr algn="ctr"/>
            <a:r>
              <a:rPr lang="de-DE" sz="2000" b="0" dirty="0">
                <a:solidFill>
                  <a:schemeClr val="bg1"/>
                </a:solidFill>
                <a:effectLst/>
                <a:latin typeface="Consolas" panose="020B0609020204030204" pitchFamily="49" charset="0"/>
              </a:rPr>
              <a:t>Legen Sie nun bitte </a:t>
            </a:r>
            <a:r>
              <a:rPr lang="de-DE" sz="2000" b="0" dirty="0">
                <a:solidFill>
                  <a:srgbClr val="FFFF00"/>
                </a:solidFill>
                <a:effectLst/>
                <a:latin typeface="Consolas" panose="020B0609020204030204" pitchFamily="49" charset="0"/>
              </a:rPr>
              <a:t>Zeige</a:t>
            </a:r>
            <a:r>
              <a:rPr lang="de-DE" sz="2000" b="0" dirty="0">
                <a:solidFill>
                  <a:schemeClr val="bg1"/>
                </a:solidFill>
                <a:effectLst/>
                <a:latin typeface="Consolas" panose="020B0609020204030204" pitchFamily="49" charset="0"/>
              </a:rPr>
              <a:t>-, </a:t>
            </a:r>
            <a:r>
              <a:rPr lang="de-DE" sz="2000" b="0" dirty="0">
                <a:solidFill>
                  <a:schemeClr val="accent6">
                    <a:lumMod val="75000"/>
                  </a:schemeClr>
                </a:solidFill>
                <a:effectLst/>
                <a:latin typeface="Consolas" panose="020B0609020204030204" pitchFamily="49" charset="0"/>
              </a:rPr>
              <a:t>Mittel</a:t>
            </a:r>
            <a:r>
              <a:rPr lang="de-DE" sz="2000" b="0" dirty="0">
                <a:solidFill>
                  <a:schemeClr val="bg1"/>
                </a:solidFill>
                <a:effectLst/>
                <a:latin typeface="Consolas" panose="020B0609020204030204" pitchFamily="49" charset="0"/>
              </a:rPr>
              <a:t>- und </a:t>
            </a:r>
            <a:r>
              <a:rPr lang="de-DE" sz="2000" b="0" dirty="0">
                <a:solidFill>
                  <a:srgbClr val="FF0000"/>
                </a:solidFill>
                <a:effectLst/>
                <a:latin typeface="Consolas" panose="020B0609020204030204" pitchFamily="49" charset="0"/>
              </a:rPr>
              <a:t>Ring</a:t>
            </a:r>
            <a:r>
              <a:rPr lang="de-DE" sz="2000" b="0" dirty="0">
                <a:solidFill>
                  <a:schemeClr val="bg1"/>
                </a:solidFill>
                <a:effectLst/>
                <a:latin typeface="Consolas" panose="020B0609020204030204" pitchFamily="49" charset="0"/>
              </a:rPr>
              <a:t>finger der </a:t>
            </a:r>
            <a:r>
              <a:rPr lang="de-DE" sz="2000" b="0" u="sng" dirty="0">
                <a:solidFill>
                  <a:schemeClr val="bg1"/>
                </a:solidFill>
                <a:effectLst/>
                <a:latin typeface="Consolas" panose="020B0609020204030204" pitchFamily="49" charset="0"/>
              </a:rPr>
              <a:t>linken</a:t>
            </a:r>
            <a:r>
              <a:rPr lang="de-DE" sz="2000" b="0" dirty="0">
                <a:solidFill>
                  <a:schemeClr val="bg1"/>
                </a:solidFill>
                <a:effectLst/>
                <a:latin typeface="Consolas" panose="020B0609020204030204" pitchFamily="49" charset="0"/>
              </a:rPr>
              <a:t> Hand auf die Tasten </a:t>
            </a:r>
            <a:r>
              <a:rPr lang="de-DE" sz="2000" b="0" dirty="0">
                <a:solidFill>
                  <a:srgbClr val="FF0000"/>
                </a:solidFill>
                <a:effectLst/>
                <a:latin typeface="Consolas" panose="020B0609020204030204" pitchFamily="49" charset="0"/>
              </a:rPr>
              <a:t>A</a:t>
            </a:r>
            <a:r>
              <a:rPr lang="de-DE" sz="2000" b="0" dirty="0">
                <a:solidFill>
                  <a:schemeClr val="bg1"/>
                </a:solidFill>
                <a:effectLst/>
                <a:latin typeface="Consolas" panose="020B0609020204030204" pitchFamily="49" charset="0"/>
              </a:rPr>
              <a:t>,</a:t>
            </a:r>
            <a:r>
              <a:rPr lang="de-DE" sz="2000" b="0" dirty="0">
                <a:solidFill>
                  <a:srgbClr val="7030A0"/>
                </a:solidFill>
                <a:effectLst/>
                <a:latin typeface="Consolas" panose="020B0609020204030204" pitchFamily="49" charset="0"/>
              </a:rPr>
              <a:t> </a:t>
            </a:r>
            <a:r>
              <a:rPr lang="de-DE" sz="2000" b="0" dirty="0">
                <a:solidFill>
                  <a:schemeClr val="accent6">
                    <a:lumMod val="75000"/>
                  </a:schemeClr>
                </a:solidFill>
                <a:effectLst/>
                <a:latin typeface="Consolas" panose="020B0609020204030204" pitchFamily="49" charset="0"/>
              </a:rPr>
              <a:t>W</a:t>
            </a:r>
            <a:r>
              <a:rPr lang="de-DE" sz="2000" b="0" dirty="0">
                <a:solidFill>
                  <a:schemeClr val="bg1"/>
                </a:solidFill>
                <a:effectLst/>
                <a:latin typeface="Consolas" panose="020B0609020204030204" pitchFamily="49" charset="0"/>
              </a:rPr>
              <a:t> und </a:t>
            </a:r>
            <a:r>
              <a:rPr lang="de-DE" sz="2000" b="0" dirty="0">
                <a:solidFill>
                  <a:srgbClr val="FFFF00"/>
                </a:solidFill>
                <a:effectLst/>
                <a:latin typeface="Consolas" panose="020B0609020204030204" pitchFamily="49" charset="0"/>
              </a:rPr>
              <a:t>D</a:t>
            </a:r>
            <a:r>
              <a:rPr lang="de-DE" sz="2000" b="0" dirty="0">
                <a:solidFill>
                  <a:srgbClr val="7030A0"/>
                </a:solidFill>
                <a:effectLst/>
                <a:latin typeface="Consolas" panose="020B0609020204030204" pitchFamily="49" charset="0"/>
              </a:rPr>
              <a:t> </a:t>
            </a:r>
            <a:r>
              <a:rPr lang="de-DE" sz="2000" b="0" dirty="0">
                <a:solidFill>
                  <a:schemeClr val="bg1"/>
                </a:solidFill>
                <a:effectLst/>
                <a:latin typeface="Consolas" panose="020B0609020204030204" pitchFamily="49" charset="0"/>
              </a:rPr>
              <a:t>und den </a:t>
            </a:r>
            <a:r>
              <a:rPr lang="de-DE" sz="2000" b="0" dirty="0">
                <a:solidFill>
                  <a:srgbClr val="00B0F0"/>
                </a:solidFill>
                <a:effectLst/>
                <a:latin typeface="Consolas" panose="020B0609020204030204" pitchFamily="49" charset="0"/>
              </a:rPr>
              <a:t>Daumen</a:t>
            </a:r>
            <a:r>
              <a:rPr lang="de-DE" sz="2000" b="0" dirty="0">
                <a:solidFill>
                  <a:schemeClr val="bg1"/>
                </a:solidFill>
                <a:effectLst/>
                <a:latin typeface="Consolas" panose="020B0609020204030204" pitchFamily="49" charset="0"/>
              </a:rPr>
              <a:t> der </a:t>
            </a:r>
            <a:r>
              <a:rPr lang="de-DE" sz="2000" b="0" dirty="0">
                <a:solidFill>
                  <a:srgbClr val="00B0F0"/>
                </a:solidFill>
                <a:effectLst/>
                <a:latin typeface="Consolas" panose="020B0609020204030204" pitchFamily="49" charset="0"/>
              </a:rPr>
              <a:t>linken</a:t>
            </a:r>
            <a:r>
              <a:rPr lang="de-DE" sz="2000" b="0" dirty="0">
                <a:solidFill>
                  <a:schemeClr val="bg1"/>
                </a:solidFill>
                <a:effectLst/>
                <a:latin typeface="Consolas" panose="020B0609020204030204" pitchFamily="49" charset="0"/>
              </a:rPr>
              <a:t> Hand auf die </a:t>
            </a:r>
            <a:r>
              <a:rPr lang="de-DE" sz="2000" b="0" dirty="0">
                <a:solidFill>
                  <a:srgbClr val="00B0F0"/>
                </a:solidFill>
                <a:effectLst/>
                <a:latin typeface="Consolas" panose="020B0609020204030204" pitchFamily="49" charset="0"/>
              </a:rPr>
              <a:t>Leertaste</a:t>
            </a:r>
            <a:r>
              <a:rPr lang="de-DE" sz="2000" b="0" dirty="0">
                <a:solidFill>
                  <a:schemeClr val="bg1"/>
                </a:solidFill>
                <a:effectLst/>
                <a:latin typeface="Consolas" panose="020B0609020204030204" pitchFamily="49" charset="0"/>
              </a:rPr>
              <a: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3" name="Grafik 2">
            <a:extLst>
              <a:ext uri="{FF2B5EF4-FFF2-40B4-BE49-F238E27FC236}">
                <a16:creationId xmlns:a16="http://schemas.microsoft.com/office/drawing/2014/main" id="{4CA607E6-115D-5B54-F6A6-ABBC5C634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283" y="3057526"/>
            <a:ext cx="6502400" cy="2175461"/>
          </a:xfrm>
          <a:prstGeom prst="rect">
            <a:avLst/>
          </a:prstGeom>
        </p:spPr>
      </p:pic>
      <p:sp>
        <p:nvSpPr>
          <p:cNvPr id="2" name="Rechteck: abgerundete Ecken 1">
            <a:extLst>
              <a:ext uri="{FF2B5EF4-FFF2-40B4-BE49-F238E27FC236}">
                <a16:creationId xmlns:a16="http://schemas.microsoft.com/office/drawing/2014/main" id="{218BF682-B81F-9C8B-DA7B-231B96891B09}"/>
              </a:ext>
            </a:extLst>
          </p:cNvPr>
          <p:cNvSpPr/>
          <p:nvPr/>
        </p:nvSpPr>
        <p:spPr>
          <a:xfrm>
            <a:off x="3260785" y="4192438"/>
            <a:ext cx="232913" cy="224287"/>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abgerundete Ecken 10">
            <a:extLst>
              <a:ext uri="{FF2B5EF4-FFF2-40B4-BE49-F238E27FC236}">
                <a16:creationId xmlns:a16="http://schemas.microsoft.com/office/drawing/2014/main" id="{48634B3C-C26C-D304-43E0-978C5D3ABBED}"/>
              </a:ext>
            </a:extLst>
          </p:cNvPr>
          <p:cNvSpPr/>
          <p:nvPr/>
        </p:nvSpPr>
        <p:spPr>
          <a:xfrm>
            <a:off x="3809913" y="4192438"/>
            <a:ext cx="232913" cy="224287"/>
          </a:xfrm>
          <a:prstGeom prst="round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C21962E-6EDB-9B67-597D-15EA88A76E75}"/>
              </a:ext>
            </a:extLst>
          </p:cNvPr>
          <p:cNvSpPr/>
          <p:nvPr/>
        </p:nvSpPr>
        <p:spPr>
          <a:xfrm>
            <a:off x="3926369" y="4744528"/>
            <a:ext cx="1603163" cy="362310"/>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abgerundete Ecken 4">
            <a:extLst>
              <a:ext uri="{FF2B5EF4-FFF2-40B4-BE49-F238E27FC236}">
                <a16:creationId xmlns:a16="http://schemas.microsoft.com/office/drawing/2014/main" id="{445D6E5A-120A-BC0B-0445-7A2AF9362238}"/>
              </a:ext>
            </a:extLst>
          </p:cNvPr>
          <p:cNvSpPr/>
          <p:nvPr/>
        </p:nvSpPr>
        <p:spPr>
          <a:xfrm>
            <a:off x="3493698" y="3890513"/>
            <a:ext cx="232913" cy="224287"/>
          </a:xfrm>
          <a:prstGeom prst="roundRect">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664070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7954179" cy="2585323"/>
          </a:xfrm>
          <a:prstGeom prst="rect">
            <a:avLst/>
          </a:prstGeom>
          <a:noFill/>
        </p:spPr>
        <p:txBody>
          <a:bodyPr wrap="square" rtlCol="0">
            <a:spAutoFit/>
          </a:bodyPr>
          <a:lstStyle/>
          <a:p>
            <a:pPr algn="ctr"/>
            <a:r>
              <a:rPr lang="de-DE" sz="4400" dirty="0">
                <a:solidFill>
                  <a:schemeClr val="bg1"/>
                </a:solidFill>
                <a:latin typeface="Consolas" panose="020B0609020204030204" pitchFamily="49" charset="0"/>
              </a:rPr>
              <a:t>Gut gemacht!</a:t>
            </a:r>
          </a:p>
          <a:p>
            <a:pPr algn="ctr"/>
            <a:r>
              <a:rPr lang="de-DE" sz="4400" b="0" dirty="0">
                <a:solidFill>
                  <a:schemeClr val="bg1"/>
                </a:solidFill>
                <a:effectLst/>
                <a:latin typeface="Consolas" panose="020B0609020204030204" pitchFamily="49" charset="0"/>
              </a:rPr>
              <a:t>Das war das dritte Spiel.</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1472450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7954179" cy="3262432"/>
          </a:xfrm>
          <a:prstGeom prst="rect">
            <a:avLst/>
          </a:prstGeom>
          <a:noFill/>
        </p:spPr>
        <p:txBody>
          <a:bodyPr wrap="square" rtlCol="0">
            <a:spAutoFit/>
          </a:bodyPr>
          <a:lstStyle/>
          <a:p>
            <a:pPr algn="ctr"/>
            <a:r>
              <a:rPr lang="de-DE" sz="4400" b="0" dirty="0">
                <a:solidFill>
                  <a:schemeClr val="bg1"/>
                </a:solidFill>
                <a:effectLst/>
                <a:latin typeface="Consolas" panose="020B0609020204030204" pitchFamily="49" charset="0"/>
              </a:rPr>
              <a:t>Wenn Sie möchten, machen Sie eine kurze Pause und fahren dann fort.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2621821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8325115" cy="1908215"/>
          </a:xfrm>
          <a:prstGeom prst="rect">
            <a:avLst/>
          </a:prstGeom>
          <a:noFill/>
        </p:spPr>
        <p:txBody>
          <a:bodyPr wrap="square" rtlCol="0">
            <a:spAutoFit/>
          </a:bodyPr>
          <a:lstStyle/>
          <a:p>
            <a:pPr algn="ctr"/>
            <a:r>
              <a:rPr lang="de-DE" sz="4400" dirty="0">
                <a:solidFill>
                  <a:schemeClr val="bg1"/>
                </a:solidFill>
                <a:latin typeface="Consolas" panose="020B0609020204030204" pitchFamily="49" charset="0"/>
              </a:rPr>
              <a:t>Weiter geht es zu Spiel 4!</a:t>
            </a:r>
            <a:endParaRPr lang="de-DE" sz="4400" b="0" dirty="0">
              <a:solidFill>
                <a:schemeClr val="bg1"/>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2413988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B25867C5-31EE-2747-E375-9235E74EB9AD}"/>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D191F11D-095D-DC95-90F9-C136253207C7}"/>
              </a:ext>
            </a:extLst>
          </p:cNvPr>
          <p:cNvSpPr txBox="1"/>
          <p:nvPr/>
        </p:nvSpPr>
        <p:spPr>
          <a:xfrm>
            <a:off x="1807089" y="181109"/>
            <a:ext cx="7682846" cy="6155531"/>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Ihre Aufgabe ist es, den </a:t>
            </a:r>
            <a:r>
              <a:rPr lang="de-DE" sz="2000" b="0" dirty="0">
                <a:solidFill>
                  <a:srgbClr val="FF0000"/>
                </a:solidFill>
                <a:effectLst/>
                <a:latin typeface="Consolas" panose="020B0609020204030204" pitchFamily="49" charset="0"/>
              </a:rPr>
              <a:t>Feuerbällen</a:t>
            </a:r>
            <a:r>
              <a:rPr lang="de-DE" sz="2000" b="0" dirty="0">
                <a:solidFill>
                  <a:schemeClr val="bg1"/>
                </a:solidFill>
                <a:effectLst/>
                <a:latin typeface="Consolas" panose="020B0609020204030204" pitchFamily="49" charset="0"/>
              </a:rPr>
              <a:t> so lange wie möglich auszuweichen. Zu viele Treffer auf Sie und das Spiel ist zu Ende. </a:t>
            </a:r>
            <a:r>
              <a:rPr lang="de-DE" sz="2000" b="0" u="sng" dirty="0">
                <a:solidFill>
                  <a:schemeClr val="bg1"/>
                </a:solidFill>
                <a:effectLst/>
                <a:latin typeface="Consolas" panose="020B0609020204030204" pitchFamily="49" charset="0"/>
              </a:rPr>
              <a:t>Achtung</a:t>
            </a:r>
            <a:r>
              <a:rPr lang="de-DE" sz="2000" b="0" dirty="0">
                <a:solidFill>
                  <a:schemeClr val="bg1"/>
                </a:solidFill>
                <a:effectLst/>
                <a:latin typeface="Consolas" panose="020B0609020204030204" pitchFamily="49" charset="0"/>
              </a:rPr>
              <a:t>: Es werden mit der Zeit </a:t>
            </a:r>
            <a:r>
              <a:rPr lang="de-DE" sz="2000" b="1" dirty="0">
                <a:solidFill>
                  <a:schemeClr val="bg1"/>
                </a:solidFill>
                <a:effectLst/>
                <a:latin typeface="Consolas" panose="020B0609020204030204" pitchFamily="49" charset="0"/>
              </a:rPr>
              <a:t>imme</a:t>
            </a:r>
            <a:r>
              <a:rPr lang="de-DE" sz="2000" b="1" dirty="0">
                <a:solidFill>
                  <a:schemeClr val="bg1"/>
                </a:solidFill>
                <a:latin typeface="Consolas" panose="020B0609020204030204" pitchFamily="49" charset="0"/>
              </a:rPr>
              <a:t>r mehr</a:t>
            </a:r>
            <a:r>
              <a:rPr lang="de-DE" sz="2000" dirty="0">
                <a:solidFill>
                  <a:schemeClr val="bg1"/>
                </a:solidFill>
                <a:latin typeface="Consolas" panose="020B0609020204030204" pitchFamily="49" charset="0"/>
              </a:rPr>
              <a:t> Kreaturen und damit auch </a:t>
            </a:r>
            <a:r>
              <a:rPr lang="de-DE" sz="2000" b="1" dirty="0">
                <a:solidFill>
                  <a:schemeClr val="bg1"/>
                </a:solidFill>
                <a:latin typeface="Consolas" panose="020B0609020204030204" pitchFamily="49" charset="0"/>
              </a:rPr>
              <a:t>immer mehr Feuerbälle</a:t>
            </a:r>
            <a:r>
              <a:rPr lang="de-DE" sz="2000" dirty="0">
                <a:solidFill>
                  <a:schemeClr val="bg1"/>
                </a:solidFill>
                <a:latin typeface="Consolas" panose="020B0609020204030204" pitchFamily="49" charset="0"/>
              </a:rPr>
              <a:t>.</a:t>
            </a:r>
          </a:p>
          <a:p>
            <a:pPr algn="ctr"/>
            <a:endParaRPr lang="de-DE" sz="2000" b="0" dirty="0">
              <a:solidFill>
                <a:schemeClr val="bg1"/>
              </a:solidFill>
              <a:effectLst/>
              <a:latin typeface="Consolas" panose="020B0609020204030204" pitchFamily="49" charset="0"/>
            </a:endParaRPr>
          </a:p>
          <a:p>
            <a:pPr algn="ctr"/>
            <a:endParaRPr lang="de-DE" sz="20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3" name="Grafik 2" descr="Ein Bild, das Screenshot, PC-Spiel, Spielesoftware, Kugel enthält.&#10;&#10;Automatisch generierte Beschreibung">
            <a:extLst>
              <a:ext uri="{FF2B5EF4-FFF2-40B4-BE49-F238E27FC236}">
                <a16:creationId xmlns:a16="http://schemas.microsoft.com/office/drawing/2014/main" id="{B1104E6B-BA67-5763-B5DF-F545A38F52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41607" y="1789294"/>
            <a:ext cx="5231052" cy="4033535"/>
          </a:xfrm>
          <a:prstGeom prst="rect">
            <a:avLst/>
          </a:prstGeom>
        </p:spPr>
      </p:pic>
      <p:sp>
        <p:nvSpPr>
          <p:cNvPr id="5" name="Ellipse 4">
            <a:extLst>
              <a:ext uri="{FF2B5EF4-FFF2-40B4-BE49-F238E27FC236}">
                <a16:creationId xmlns:a16="http://schemas.microsoft.com/office/drawing/2014/main" id="{C8BE9D28-2E2C-2FCB-1F97-057682E6CFB2}"/>
              </a:ext>
            </a:extLst>
          </p:cNvPr>
          <p:cNvSpPr/>
          <p:nvPr/>
        </p:nvSpPr>
        <p:spPr>
          <a:xfrm>
            <a:off x="3485072" y="3873260"/>
            <a:ext cx="1190445" cy="1069676"/>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Ellipse 5">
            <a:extLst>
              <a:ext uri="{FF2B5EF4-FFF2-40B4-BE49-F238E27FC236}">
                <a16:creationId xmlns:a16="http://schemas.microsoft.com/office/drawing/2014/main" id="{9406CBDF-1924-331B-E910-D349FA470AE6}"/>
              </a:ext>
            </a:extLst>
          </p:cNvPr>
          <p:cNvSpPr/>
          <p:nvPr/>
        </p:nvSpPr>
        <p:spPr>
          <a:xfrm>
            <a:off x="7382775" y="3806061"/>
            <a:ext cx="267419" cy="258793"/>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13496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716032" y="603978"/>
            <a:ext cx="7682846" cy="5293757"/>
          </a:xfrm>
          <a:prstGeom prst="rect">
            <a:avLst/>
          </a:prstGeom>
          <a:noFill/>
        </p:spPr>
        <p:txBody>
          <a:bodyPr wrap="square" rtlCol="0">
            <a:spAutoFit/>
          </a:bodyPr>
          <a:lstStyle/>
          <a:p>
            <a:pPr algn="ctr"/>
            <a:r>
              <a:rPr lang="de-DE" sz="4400" b="0" dirty="0">
                <a:solidFill>
                  <a:schemeClr val="bg1"/>
                </a:solidFill>
                <a:effectLst/>
                <a:latin typeface="Consolas" panose="020B0609020204030204" pitchFamily="49" charset="0"/>
              </a:rPr>
              <a:t>Sie werden heute 4 Spiele spielen. Vor jedem Spiel werden Ihnen beispielhaft Bilder gezeigt, aber auch die Steuerung erklärt.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21358969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3EFE3318-6E5D-0A81-F427-A84F2C3E0696}"/>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A7F7700D-0694-3E3F-F846-2BD42942D96A}"/>
              </a:ext>
            </a:extLst>
          </p:cNvPr>
          <p:cNvSpPr txBox="1"/>
          <p:nvPr/>
        </p:nvSpPr>
        <p:spPr>
          <a:xfrm>
            <a:off x="1240672" y="461250"/>
            <a:ext cx="9710656" cy="4924425"/>
          </a:xfrm>
          <a:prstGeom prst="rect">
            <a:avLst/>
          </a:prstGeom>
          <a:noFill/>
        </p:spPr>
        <p:txBody>
          <a:bodyPr wrap="square" rtlCol="0">
            <a:spAutoFit/>
          </a:bodyPr>
          <a:lstStyle/>
          <a:p>
            <a:pPr algn="ctr"/>
            <a:r>
              <a:rPr lang="de-DE" sz="2000" b="0" dirty="0">
                <a:solidFill>
                  <a:schemeClr val="bg1"/>
                </a:solidFill>
                <a:effectLst/>
                <a:latin typeface="Consolas" panose="020B0609020204030204" pitchFamily="49" charset="0"/>
              </a:rPr>
              <a:t>Sie bewegen sich mit den Tasten </a:t>
            </a:r>
            <a:r>
              <a:rPr lang="de-DE" sz="2000" b="1" dirty="0">
                <a:solidFill>
                  <a:schemeClr val="bg1"/>
                </a:solidFill>
                <a:effectLst/>
                <a:latin typeface="Consolas" panose="020B0609020204030204" pitchFamily="49" charset="0"/>
              </a:rPr>
              <a:t>A</a:t>
            </a:r>
            <a:r>
              <a:rPr lang="de-DE" sz="2000" b="0" dirty="0">
                <a:solidFill>
                  <a:schemeClr val="bg1"/>
                </a:solidFill>
                <a:effectLst/>
                <a:latin typeface="Consolas" panose="020B0609020204030204" pitchFamily="49" charset="0"/>
              </a:rPr>
              <a:t> und </a:t>
            </a:r>
            <a:r>
              <a:rPr lang="de-DE" sz="2000" b="1" dirty="0">
                <a:solidFill>
                  <a:schemeClr val="bg1"/>
                </a:solidFill>
                <a:effectLst/>
                <a:latin typeface="Consolas" panose="020B0609020204030204" pitchFamily="49" charset="0"/>
              </a:rPr>
              <a:t>D </a:t>
            </a:r>
            <a:r>
              <a:rPr lang="de-DE" sz="2000" dirty="0">
                <a:solidFill>
                  <a:schemeClr val="bg1"/>
                </a:solidFill>
                <a:effectLst/>
                <a:latin typeface="Consolas" panose="020B0609020204030204" pitchFamily="49" charset="0"/>
              </a:rPr>
              <a:t>nach links und rechts</a:t>
            </a:r>
            <a:r>
              <a:rPr lang="de-DE" sz="2000" b="0" dirty="0">
                <a:solidFill>
                  <a:schemeClr val="bg1"/>
                </a:solidFill>
                <a:effectLst/>
                <a:latin typeface="Consolas" panose="020B0609020204030204" pitchFamily="49" charset="0"/>
              </a:rPr>
              <a:t>. </a:t>
            </a:r>
          </a:p>
          <a:p>
            <a:pPr algn="ctr"/>
            <a:endParaRPr lang="de-DE" sz="2000" b="0" dirty="0">
              <a:solidFill>
                <a:schemeClr val="bg1"/>
              </a:solidFill>
              <a:effectLst/>
              <a:latin typeface="Consolas" panose="020B0609020204030204" pitchFamily="49" charset="0"/>
            </a:endParaRPr>
          </a:p>
          <a:p>
            <a:pPr algn="ctr"/>
            <a:r>
              <a:rPr lang="de-DE" sz="2000" b="0" dirty="0">
                <a:solidFill>
                  <a:schemeClr val="bg1"/>
                </a:solidFill>
                <a:effectLst/>
                <a:latin typeface="Consolas" panose="020B0609020204030204" pitchFamily="49" charset="0"/>
              </a:rPr>
              <a:t>Legen Sie nun bitte </a:t>
            </a:r>
            <a:r>
              <a:rPr lang="de-DE" sz="2000" b="0" dirty="0">
                <a:solidFill>
                  <a:srgbClr val="FFFF00"/>
                </a:solidFill>
                <a:effectLst/>
                <a:latin typeface="Consolas" panose="020B0609020204030204" pitchFamily="49" charset="0"/>
              </a:rPr>
              <a:t>Zeige</a:t>
            </a:r>
            <a:r>
              <a:rPr lang="de-DE" sz="2000" b="0" dirty="0">
                <a:solidFill>
                  <a:schemeClr val="bg1"/>
                </a:solidFill>
                <a:effectLst/>
                <a:latin typeface="Consolas" panose="020B0609020204030204" pitchFamily="49" charset="0"/>
              </a:rPr>
              <a:t>- und </a:t>
            </a:r>
            <a:r>
              <a:rPr lang="de-DE" sz="2000" b="0" dirty="0">
                <a:solidFill>
                  <a:srgbClr val="FF0000"/>
                </a:solidFill>
                <a:effectLst/>
                <a:latin typeface="Consolas" panose="020B0609020204030204" pitchFamily="49" charset="0"/>
              </a:rPr>
              <a:t>Ring</a:t>
            </a:r>
            <a:r>
              <a:rPr lang="de-DE" sz="2000" b="0" dirty="0">
                <a:solidFill>
                  <a:schemeClr val="bg1"/>
                </a:solidFill>
                <a:effectLst/>
                <a:latin typeface="Consolas" panose="020B0609020204030204" pitchFamily="49" charset="0"/>
              </a:rPr>
              <a:t>finger der </a:t>
            </a:r>
            <a:r>
              <a:rPr lang="de-DE" sz="2000" b="0" u="sng" dirty="0">
                <a:solidFill>
                  <a:schemeClr val="bg1"/>
                </a:solidFill>
                <a:effectLst/>
                <a:latin typeface="Consolas" panose="020B0609020204030204" pitchFamily="49" charset="0"/>
              </a:rPr>
              <a:t>linken</a:t>
            </a:r>
            <a:r>
              <a:rPr lang="de-DE" sz="2000" b="0" dirty="0">
                <a:solidFill>
                  <a:schemeClr val="bg1"/>
                </a:solidFill>
                <a:effectLst/>
                <a:latin typeface="Consolas" panose="020B0609020204030204" pitchFamily="49" charset="0"/>
              </a:rPr>
              <a:t> Hand auf die Tasten </a:t>
            </a:r>
            <a:r>
              <a:rPr lang="de-DE" sz="2000" b="0" dirty="0">
                <a:solidFill>
                  <a:srgbClr val="FF0000"/>
                </a:solidFill>
                <a:effectLst/>
                <a:latin typeface="Consolas" panose="020B0609020204030204" pitchFamily="49" charset="0"/>
              </a:rPr>
              <a:t>A</a:t>
            </a:r>
            <a:r>
              <a:rPr lang="de-DE" sz="2000" b="0" dirty="0">
                <a:solidFill>
                  <a:schemeClr val="bg1"/>
                </a:solidFill>
                <a:effectLst/>
                <a:latin typeface="Consolas" panose="020B0609020204030204" pitchFamily="49" charset="0"/>
              </a:rPr>
              <a:t> und </a:t>
            </a:r>
            <a:r>
              <a:rPr lang="de-DE" sz="2000" b="0" dirty="0">
                <a:solidFill>
                  <a:srgbClr val="FFFF00"/>
                </a:solidFill>
                <a:effectLst/>
                <a:latin typeface="Consolas" panose="020B0609020204030204" pitchFamily="49" charset="0"/>
              </a:rPr>
              <a:t>D</a:t>
            </a:r>
            <a:r>
              <a:rPr lang="de-DE" sz="2000" b="0" dirty="0">
                <a:solidFill>
                  <a:schemeClr val="bg1"/>
                </a:solidFill>
                <a:effectLst/>
                <a:latin typeface="Consolas" panose="020B0609020204030204" pitchFamily="49" charset="0"/>
              </a:rPr>
              <a:t>, den </a:t>
            </a:r>
            <a:r>
              <a:rPr lang="de-DE" sz="2000" b="0" dirty="0">
                <a:solidFill>
                  <a:srgbClr val="00B0F0"/>
                </a:solidFill>
                <a:effectLst/>
                <a:latin typeface="Consolas" panose="020B0609020204030204" pitchFamily="49" charset="0"/>
              </a:rPr>
              <a:t>Daumen</a:t>
            </a:r>
            <a:r>
              <a:rPr lang="de-DE" sz="2000" b="0" dirty="0">
                <a:solidFill>
                  <a:schemeClr val="bg1"/>
                </a:solidFill>
                <a:effectLst/>
                <a:latin typeface="Consolas" panose="020B0609020204030204" pitchFamily="49" charset="0"/>
              </a:rPr>
              <a:t> der </a:t>
            </a:r>
            <a:r>
              <a:rPr lang="de-DE" sz="2000" b="0" u="sng" dirty="0">
                <a:solidFill>
                  <a:schemeClr val="bg1"/>
                </a:solidFill>
                <a:effectLst/>
                <a:latin typeface="Consolas" panose="020B0609020204030204" pitchFamily="49" charset="0"/>
              </a:rPr>
              <a:t>linken</a:t>
            </a:r>
            <a:r>
              <a:rPr lang="de-DE" sz="2000" b="0" dirty="0">
                <a:solidFill>
                  <a:schemeClr val="bg1"/>
                </a:solidFill>
                <a:effectLst/>
                <a:latin typeface="Consolas" panose="020B0609020204030204" pitchFamily="49" charset="0"/>
              </a:rPr>
              <a:t> Hand auf die </a:t>
            </a:r>
            <a:r>
              <a:rPr lang="de-DE" sz="2000" b="0" dirty="0">
                <a:solidFill>
                  <a:srgbClr val="00B0F0"/>
                </a:solidFill>
                <a:effectLst/>
                <a:latin typeface="Consolas" panose="020B0609020204030204" pitchFamily="49" charset="0"/>
              </a:rPr>
              <a:t>Leertaste</a:t>
            </a:r>
            <a:r>
              <a:rPr lang="de-DE" sz="2000" b="0" dirty="0">
                <a:solidFill>
                  <a:schemeClr val="bg1"/>
                </a:solidFill>
                <a:effectLst/>
                <a:latin typeface="Consolas" panose="020B0609020204030204" pitchFamily="49" charset="0"/>
              </a:rPr>
              <a:t>.</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3" name="Grafik 2">
            <a:extLst>
              <a:ext uri="{FF2B5EF4-FFF2-40B4-BE49-F238E27FC236}">
                <a16:creationId xmlns:a16="http://schemas.microsoft.com/office/drawing/2014/main" id="{4CA607E6-115D-5B54-F6A6-ABBC5C634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0283" y="3057526"/>
            <a:ext cx="6502400" cy="2175461"/>
          </a:xfrm>
          <a:prstGeom prst="rect">
            <a:avLst/>
          </a:prstGeom>
        </p:spPr>
      </p:pic>
      <p:sp>
        <p:nvSpPr>
          <p:cNvPr id="2" name="Rechteck: abgerundete Ecken 1">
            <a:extLst>
              <a:ext uri="{FF2B5EF4-FFF2-40B4-BE49-F238E27FC236}">
                <a16:creationId xmlns:a16="http://schemas.microsoft.com/office/drawing/2014/main" id="{218BF682-B81F-9C8B-DA7B-231B96891B09}"/>
              </a:ext>
            </a:extLst>
          </p:cNvPr>
          <p:cNvSpPr/>
          <p:nvPr/>
        </p:nvSpPr>
        <p:spPr>
          <a:xfrm>
            <a:off x="3260785" y="4192438"/>
            <a:ext cx="232913" cy="224287"/>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Rechteck: abgerundete Ecken 10">
            <a:extLst>
              <a:ext uri="{FF2B5EF4-FFF2-40B4-BE49-F238E27FC236}">
                <a16:creationId xmlns:a16="http://schemas.microsoft.com/office/drawing/2014/main" id="{48634B3C-C26C-D304-43E0-978C5D3ABBED}"/>
              </a:ext>
            </a:extLst>
          </p:cNvPr>
          <p:cNvSpPr/>
          <p:nvPr/>
        </p:nvSpPr>
        <p:spPr>
          <a:xfrm>
            <a:off x="3809913" y="4192438"/>
            <a:ext cx="232913" cy="224287"/>
          </a:xfrm>
          <a:prstGeom prst="round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2" name="Rechteck: abgerundete Ecken 11">
            <a:extLst>
              <a:ext uri="{FF2B5EF4-FFF2-40B4-BE49-F238E27FC236}">
                <a16:creationId xmlns:a16="http://schemas.microsoft.com/office/drawing/2014/main" id="{EC21962E-6EDB-9B67-597D-15EA88A76E75}"/>
              </a:ext>
            </a:extLst>
          </p:cNvPr>
          <p:cNvSpPr/>
          <p:nvPr/>
        </p:nvSpPr>
        <p:spPr>
          <a:xfrm>
            <a:off x="3926369" y="4744528"/>
            <a:ext cx="1603163" cy="362310"/>
          </a:xfrm>
          <a:prstGeom prst="round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29458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8" y="1751291"/>
            <a:ext cx="7954179" cy="2585323"/>
          </a:xfrm>
          <a:prstGeom prst="rect">
            <a:avLst/>
          </a:prstGeom>
          <a:noFill/>
        </p:spPr>
        <p:txBody>
          <a:bodyPr wrap="square" rtlCol="0">
            <a:spAutoFit/>
          </a:bodyPr>
          <a:lstStyle/>
          <a:p>
            <a:pPr algn="ctr"/>
            <a:r>
              <a:rPr lang="de-DE" sz="4400" dirty="0">
                <a:solidFill>
                  <a:schemeClr val="bg1"/>
                </a:solidFill>
                <a:latin typeface="Consolas" panose="020B0609020204030204" pitchFamily="49" charset="0"/>
              </a:rPr>
              <a:t>Gut gemacht!</a:t>
            </a:r>
          </a:p>
          <a:p>
            <a:pPr algn="ctr"/>
            <a:r>
              <a:rPr lang="de-DE" sz="4400" b="0" dirty="0">
                <a:solidFill>
                  <a:schemeClr val="bg1"/>
                </a:solidFill>
                <a:effectLst/>
                <a:latin typeface="Consolas" panose="020B0609020204030204" pitchFamily="49" charset="0"/>
              </a:rPr>
              <a:t>Das war das letzte Spiel.</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1620035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898912" y="1559018"/>
            <a:ext cx="7682846" cy="3262432"/>
          </a:xfrm>
          <a:prstGeom prst="rect">
            <a:avLst/>
          </a:prstGeom>
          <a:noFill/>
        </p:spPr>
        <p:txBody>
          <a:bodyPr wrap="square" rtlCol="0">
            <a:spAutoFit/>
          </a:bodyPr>
          <a:lstStyle/>
          <a:p>
            <a:pPr algn="ctr"/>
            <a:r>
              <a:rPr lang="de-DE" sz="4400" b="0" dirty="0">
                <a:solidFill>
                  <a:schemeClr val="bg1"/>
                </a:solidFill>
                <a:effectLst/>
                <a:latin typeface="Consolas" panose="020B0609020204030204" pitchFamily="49" charset="0"/>
              </a:rPr>
              <a:t>Sie dürfen heute ein Spiel in mehreren Blöcken Spielen</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3881639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716032" y="603978"/>
            <a:ext cx="7682846" cy="5016758"/>
          </a:xfrm>
          <a:prstGeom prst="rect">
            <a:avLst/>
          </a:prstGeom>
          <a:noFill/>
        </p:spPr>
        <p:txBody>
          <a:bodyPr wrap="square" rtlCol="0">
            <a:spAutoFit/>
          </a:bodyPr>
          <a:lstStyle/>
          <a:p>
            <a:pPr algn="ctr"/>
            <a:r>
              <a:rPr lang="de-DE" sz="2800" b="0" u="sng" dirty="0">
                <a:solidFill>
                  <a:schemeClr val="bg1"/>
                </a:solidFill>
                <a:effectLst/>
                <a:latin typeface="Consolas" panose="020B0609020204030204" pitchFamily="49" charset="0"/>
              </a:rPr>
              <a:t>Allgemeiner Hinweis:</a:t>
            </a:r>
          </a:p>
          <a:p>
            <a:pPr algn="ctr"/>
            <a:r>
              <a:rPr lang="de-DE" sz="2800" dirty="0">
                <a:solidFill>
                  <a:schemeClr val="bg1"/>
                </a:solidFill>
                <a:latin typeface="Consolas" panose="020B0609020204030204" pitchFamily="49" charset="0"/>
              </a:rPr>
              <a:t>Sie werden im Laufe der Spiele immer wieder kurze Zwischenbildschirme sehen, diese sind kein Teil des Spiels an sich, ließen sich aber bis zum jetzigen Zeitpunkt auch nicht vermeiden. Lassen Sie sich dadurch nicht verunsichern</a:t>
            </a:r>
            <a:r>
              <a:rPr lang="de-DE" sz="2800" b="0" dirty="0">
                <a:solidFill>
                  <a:schemeClr val="bg1"/>
                </a:solidFill>
                <a:effectLst/>
                <a:latin typeface="Consolas" panose="020B0609020204030204" pitchFamily="49" charset="0"/>
              </a:rPr>
              <a:t>.</a:t>
            </a:r>
          </a:p>
          <a:p>
            <a:pPr algn="ctr"/>
            <a:endParaRPr lang="de-DE" sz="2400" dirty="0">
              <a:solidFill>
                <a:schemeClr val="bg1"/>
              </a:solidFill>
              <a:sym typeface="Wingdings" panose="05000000000000000000" pitchFamily="2" charset="2"/>
            </a:endParaRPr>
          </a:p>
          <a:p>
            <a:pPr algn="ctr"/>
            <a:endParaRPr lang="de-DE" sz="2400" dirty="0">
              <a:solidFill>
                <a:schemeClr val="bg1"/>
              </a:solidFill>
              <a:sym typeface="Wingdings" panose="05000000000000000000" pitchFamily="2" charset="2"/>
            </a:endParaRPr>
          </a:p>
          <a:p>
            <a:pPr algn="ctr"/>
            <a:endParaRPr lang="de-DE" sz="2400" dirty="0">
              <a:solidFill>
                <a:schemeClr val="bg1"/>
              </a:solidFill>
              <a:sym typeface="Wingdings" panose="05000000000000000000" pitchFamily="2" charset="2"/>
            </a:endParaRPr>
          </a:p>
          <a:p>
            <a:pPr algn="ctr"/>
            <a:r>
              <a:rPr lang="de-DE" sz="2400" dirty="0">
                <a:solidFill>
                  <a:schemeClr val="bg1"/>
                </a:solidFill>
                <a:sym typeface="Wingdings" panose="05000000000000000000" pitchFamily="2" charset="2"/>
              </a:rPr>
              <a:t>Bitte die </a:t>
            </a:r>
            <a:r>
              <a:rPr lang="de-DE" sz="2400" b="1" dirty="0">
                <a:solidFill>
                  <a:schemeClr val="bg1"/>
                </a:solidFill>
                <a:sym typeface="Wingdings" panose="05000000000000000000" pitchFamily="2" charset="2"/>
              </a:rPr>
              <a:t>LEERTASTE</a:t>
            </a:r>
            <a:r>
              <a:rPr lang="de-DE" sz="2400" dirty="0">
                <a:solidFill>
                  <a:schemeClr val="bg1"/>
                </a:solidFill>
                <a:sym typeface="Wingdings" panose="05000000000000000000" pitchFamily="2" charset="2"/>
              </a:rPr>
              <a:t> drücken, um fortzufahren</a:t>
            </a:r>
            <a:endParaRPr lang="de-DE" sz="2400" dirty="0">
              <a:solidFill>
                <a:schemeClr val="bg1"/>
              </a:solidFill>
            </a:endParaRPr>
          </a:p>
        </p:txBody>
      </p:sp>
    </p:spTree>
    <p:extLst>
      <p:ext uri="{BB962C8B-B14F-4D97-AF65-F5344CB8AC3E}">
        <p14:creationId xmlns:p14="http://schemas.microsoft.com/office/powerpoint/2010/main" val="3224404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716032" y="603978"/>
            <a:ext cx="7682846" cy="5016758"/>
          </a:xfrm>
          <a:prstGeom prst="rect">
            <a:avLst/>
          </a:prstGeom>
          <a:noFill/>
        </p:spPr>
        <p:txBody>
          <a:bodyPr wrap="square" rtlCol="0">
            <a:spAutoFit/>
          </a:bodyPr>
          <a:lstStyle/>
          <a:p>
            <a:pPr algn="ctr"/>
            <a:r>
              <a:rPr lang="de-DE" sz="2800" b="0" u="sng" dirty="0">
                <a:solidFill>
                  <a:schemeClr val="bg1"/>
                </a:solidFill>
                <a:effectLst/>
                <a:latin typeface="Consolas" panose="020B0609020204030204" pitchFamily="49" charset="0"/>
              </a:rPr>
              <a:t>Allgemeiner Hinweis:</a:t>
            </a:r>
          </a:p>
          <a:p>
            <a:pPr algn="ctr"/>
            <a:r>
              <a:rPr lang="de-DE" sz="2800" dirty="0">
                <a:solidFill>
                  <a:schemeClr val="bg1"/>
                </a:solidFill>
                <a:latin typeface="Consolas" panose="020B0609020204030204" pitchFamily="49" charset="0"/>
              </a:rPr>
              <a:t>Sie werden im Laufe der Spieldurchläufe immer wieder kurze Zwischenbildschirme sehen, diese sind kein Teil des Experiments an sich, ließen sich aber bis zum jetzigen Zeitpunkt auch nicht vermeiden. Lassen Sie sich dadurch nicht verunsichern</a:t>
            </a:r>
            <a:r>
              <a:rPr lang="de-DE" sz="2800" b="0" dirty="0">
                <a:solidFill>
                  <a:schemeClr val="bg1"/>
                </a:solidFill>
                <a:effectLst/>
                <a:latin typeface="Consolas" panose="020B0609020204030204" pitchFamily="49" charset="0"/>
              </a:rPr>
              <a:t>.</a:t>
            </a:r>
          </a:p>
          <a:p>
            <a:pPr algn="ctr"/>
            <a:endParaRPr lang="de-DE" sz="2400" dirty="0">
              <a:solidFill>
                <a:schemeClr val="bg1"/>
              </a:solidFill>
              <a:sym typeface="Wingdings" panose="05000000000000000000" pitchFamily="2" charset="2"/>
            </a:endParaRPr>
          </a:p>
          <a:p>
            <a:pPr algn="ctr"/>
            <a:endParaRPr lang="de-DE" sz="2400" dirty="0">
              <a:solidFill>
                <a:schemeClr val="bg1"/>
              </a:solidFill>
              <a:sym typeface="Wingdings" panose="05000000000000000000" pitchFamily="2" charset="2"/>
            </a:endParaRPr>
          </a:p>
          <a:p>
            <a:pPr algn="ctr"/>
            <a:endParaRPr lang="de-DE" sz="2400" dirty="0">
              <a:solidFill>
                <a:schemeClr val="bg1"/>
              </a:solidFill>
              <a:sym typeface="Wingdings" panose="05000000000000000000" pitchFamily="2" charset="2"/>
            </a:endParaRPr>
          </a:p>
          <a:p>
            <a:pPr algn="ctr"/>
            <a:r>
              <a:rPr lang="de-DE" sz="2400" dirty="0">
                <a:solidFill>
                  <a:schemeClr val="bg1"/>
                </a:solidFill>
                <a:sym typeface="Wingdings" panose="05000000000000000000" pitchFamily="2" charset="2"/>
              </a:rPr>
              <a:t>Bitte die </a:t>
            </a:r>
            <a:r>
              <a:rPr lang="de-DE" sz="2400" b="1" dirty="0">
                <a:solidFill>
                  <a:schemeClr val="bg1"/>
                </a:solidFill>
                <a:sym typeface="Wingdings" panose="05000000000000000000" pitchFamily="2" charset="2"/>
              </a:rPr>
              <a:t>LEERTASTE</a:t>
            </a:r>
            <a:r>
              <a:rPr lang="de-DE" sz="2400" dirty="0">
                <a:solidFill>
                  <a:schemeClr val="bg1"/>
                </a:solidFill>
                <a:sym typeface="Wingdings" panose="05000000000000000000" pitchFamily="2" charset="2"/>
              </a:rPr>
              <a:t> drücken, um fortzufahren</a:t>
            </a:r>
            <a:endParaRPr lang="de-DE" sz="2400" dirty="0">
              <a:solidFill>
                <a:schemeClr val="bg1"/>
              </a:solidFill>
            </a:endParaRPr>
          </a:p>
        </p:txBody>
      </p:sp>
    </p:spTree>
    <p:extLst>
      <p:ext uri="{BB962C8B-B14F-4D97-AF65-F5344CB8AC3E}">
        <p14:creationId xmlns:p14="http://schemas.microsoft.com/office/powerpoint/2010/main" val="379884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9" y="1751291"/>
            <a:ext cx="8143960" cy="1908215"/>
          </a:xfrm>
          <a:prstGeom prst="rect">
            <a:avLst/>
          </a:prstGeom>
          <a:noFill/>
        </p:spPr>
        <p:txBody>
          <a:bodyPr wrap="square" rtlCol="0">
            <a:spAutoFit/>
          </a:bodyPr>
          <a:lstStyle/>
          <a:p>
            <a:pPr algn="ctr"/>
            <a:r>
              <a:rPr lang="de-DE" sz="4400" b="0" dirty="0">
                <a:solidFill>
                  <a:schemeClr val="bg1"/>
                </a:solidFill>
                <a:effectLst/>
                <a:latin typeface="Consolas" panose="020B0609020204030204" pitchFamily="49" charset="0"/>
              </a:rPr>
              <a:t>Beginnen wir mit Spiel 1!</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2432278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F555E54-302D-FAF5-8B61-33E8328B6B4F}"/>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7BAA204B-745F-1A14-8016-08FF53D32972}"/>
              </a:ext>
            </a:extLst>
          </p:cNvPr>
          <p:cNvSpPr txBox="1"/>
          <p:nvPr/>
        </p:nvSpPr>
        <p:spPr>
          <a:xfrm>
            <a:off x="1603889" y="1751291"/>
            <a:ext cx="8143960" cy="2585323"/>
          </a:xfrm>
          <a:prstGeom prst="rect">
            <a:avLst/>
          </a:prstGeom>
          <a:noFill/>
        </p:spPr>
        <p:txBody>
          <a:bodyPr wrap="square" rtlCol="0">
            <a:spAutoFit/>
          </a:bodyPr>
          <a:lstStyle/>
          <a:p>
            <a:pPr algn="ctr"/>
            <a:r>
              <a:rPr lang="de-DE" sz="4400" b="0" dirty="0">
                <a:solidFill>
                  <a:schemeClr val="bg1"/>
                </a:solidFill>
                <a:effectLst/>
                <a:latin typeface="Consolas" panose="020B0609020204030204" pitchFamily="49" charset="0"/>
              </a:rPr>
              <a:t>Beginnen wir mit den Instruktionen!</a:t>
            </a: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spTree>
    <p:extLst>
      <p:ext uri="{BB962C8B-B14F-4D97-AF65-F5344CB8AC3E}">
        <p14:creationId xmlns:p14="http://schemas.microsoft.com/office/powerpoint/2010/main" val="2020300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B25867C5-31EE-2747-E375-9235E74EB9AD}"/>
            </a:ext>
          </a:extLst>
        </p:cNvPr>
        <p:cNvGrpSpPr/>
        <p:nvPr/>
      </p:nvGrpSpPr>
      <p:grpSpPr>
        <a:xfrm>
          <a:off x="0" y="0"/>
          <a:ext cx="0" cy="0"/>
          <a:chOff x="0" y="0"/>
          <a:chExt cx="0" cy="0"/>
        </a:xfrm>
      </p:grpSpPr>
      <p:sp>
        <p:nvSpPr>
          <p:cNvPr id="4" name="Textfeld 3">
            <a:extLst>
              <a:ext uri="{FF2B5EF4-FFF2-40B4-BE49-F238E27FC236}">
                <a16:creationId xmlns:a16="http://schemas.microsoft.com/office/drawing/2014/main" id="{D191F11D-095D-DC95-90F9-C136253207C7}"/>
              </a:ext>
            </a:extLst>
          </p:cNvPr>
          <p:cNvSpPr txBox="1"/>
          <p:nvPr/>
        </p:nvSpPr>
        <p:spPr>
          <a:xfrm>
            <a:off x="1807089" y="181109"/>
            <a:ext cx="7682846" cy="5847755"/>
          </a:xfrm>
          <a:prstGeom prst="rect">
            <a:avLst/>
          </a:prstGeom>
          <a:noFill/>
        </p:spPr>
        <p:txBody>
          <a:bodyPr wrap="square" rtlCol="0">
            <a:spAutoFit/>
          </a:bodyPr>
          <a:lstStyle/>
          <a:p>
            <a:pPr algn="ctr"/>
            <a:r>
              <a:rPr lang="de-DE" sz="3200" b="0" dirty="0">
                <a:solidFill>
                  <a:schemeClr val="bg1"/>
                </a:solidFill>
                <a:effectLst/>
                <a:latin typeface="Consolas" panose="020B0609020204030204" pitchFamily="49" charset="0"/>
              </a:rPr>
              <a:t>Ihre Aufgabe ist es, </a:t>
            </a:r>
            <a:r>
              <a:rPr lang="de-DE" sz="3000" b="0" dirty="0">
                <a:solidFill>
                  <a:schemeClr val="bg1"/>
                </a:solidFill>
                <a:effectLst/>
                <a:latin typeface="Consolas" panose="020B0609020204030204" pitchFamily="49" charset="0"/>
              </a:rPr>
              <a:t>nach links oder rechts zu steuern, um die an einer zufälligen Stelle erscheinende </a:t>
            </a:r>
            <a:r>
              <a:rPr lang="de-DE" sz="3000" b="0" dirty="0">
                <a:solidFill>
                  <a:srgbClr val="FF0000"/>
                </a:solidFill>
                <a:effectLst/>
                <a:latin typeface="Consolas" panose="020B0609020204030204" pitchFamily="49" charset="0"/>
              </a:rPr>
              <a:t>Kreatur</a:t>
            </a:r>
            <a:r>
              <a:rPr lang="de-DE" sz="3000" b="0" dirty="0">
                <a:solidFill>
                  <a:schemeClr val="bg1"/>
                </a:solidFill>
                <a:effectLst/>
                <a:latin typeface="Consolas" panose="020B0609020204030204" pitchFamily="49" charset="0"/>
              </a:rPr>
              <a:t> zu erschießen.</a:t>
            </a: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dirty="0">
              <a:solidFill>
                <a:schemeClr val="bg1"/>
              </a:solidFill>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sz="3200" b="0" dirty="0">
              <a:solidFill>
                <a:schemeClr val="bg1"/>
              </a:solidFill>
              <a:effectLst/>
              <a:latin typeface="Consolas" panose="020B0609020204030204" pitchFamily="49" charset="0"/>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dirty="0">
              <a:solidFill>
                <a:schemeClr val="bg1"/>
              </a:solidFill>
              <a:sym typeface="Wingdings" panose="05000000000000000000" pitchFamily="2" charset="2"/>
            </a:endParaRPr>
          </a:p>
          <a:p>
            <a:pPr algn="ctr"/>
            <a:endParaRPr lang="de-DE" sz="2000" dirty="0">
              <a:solidFill>
                <a:schemeClr val="bg1"/>
              </a:solidFill>
              <a:sym typeface="Wingdings" panose="05000000000000000000" pitchFamily="2" charset="2"/>
            </a:endParaRPr>
          </a:p>
          <a:p>
            <a:pPr algn="ctr"/>
            <a:r>
              <a:rPr lang="de-DE" sz="2000" dirty="0">
                <a:solidFill>
                  <a:schemeClr val="bg1"/>
                </a:solidFill>
                <a:sym typeface="Wingdings" panose="05000000000000000000" pitchFamily="2" charset="2"/>
              </a:rPr>
              <a:t>Bitte die </a:t>
            </a:r>
            <a:r>
              <a:rPr lang="de-DE" sz="2000" b="1" dirty="0">
                <a:solidFill>
                  <a:schemeClr val="bg1"/>
                </a:solidFill>
                <a:sym typeface="Wingdings" panose="05000000000000000000" pitchFamily="2" charset="2"/>
              </a:rPr>
              <a:t>LEERTASTE</a:t>
            </a:r>
            <a:r>
              <a:rPr lang="de-DE" sz="2000" dirty="0">
                <a:solidFill>
                  <a:schemeClr val="bg1"/>
                </a:solidFill>
                <a:sym typeface="Wingdings" panose="05000000000000000000" pitchFamily="2" charset="2"/>
              </a:rPr>
              <a:t> drücken, um fortzufahren</a:t>
            </a:r>
            <a:endParaRPr lang="de-DE" sz="2000" dirty="0">
              <a:solidFill>
                <a:schemeClr val="bg1"/>
              </a:solidFill>
            </a:endParaRPr>
          </a:p>
        </p:txBody>
      </p:sp>
      <p:pic>
        <p:nvPicPr>
          <p:cNvPr id="3" name="Grafik 2" descr="Ein Bild, das Screenshot, PC-Spiel, 3D-Modellierung, Digitales Compositing enthält.&#10;&#10;Automatisch generierte Beschreibung">
            <a:extLst>
              <a:ext uri="{FF2B5EF4-FFF2-40B4-BE49-F238E27FC236}">
                <a16:creationId xmlns:a16="http://schemas.microsoft.com/office/drawing/2014/main" id="{0ED68A27-946B-E001-7E1E-A64DC3BC62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7490" y="2124363"/>
            <a:ext cx="4496815" cy="3477490"/>
          </a:xfrm>
          <a:prstGeom prst="rect">
            <a:avLst/>
          </a:prstGeom>
        </p:spPr>
      </p:pic>
      <p:sp>
        <p:nvSpPr>
          <p:cNvPr id="2" name="Ellipse 1">
            <a:extLst>
              <a:ext uri="{FF2B5EF4-FFF2-40B4-BE49-F238E27FC236}">
                <a16:creationId xmlns:a16="http://schemas.microsoft.com/office/drawing/2014/main" id="{DF804A5F-831E-DA75-E0A9-14FAAD7C1A09}"/>
              </a:ext>
            </a:extLst>
          </p:cNvPr>
          <p:cNvSpPr/>
          <p:nvPr/>
        </p:nvSpPr>
        <p:spPr>
          <a:xfrm>
            <a:off x="6096000" y="3700732"/>
            <a:ext cx="632604" cy="595223"/>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237698871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1061</Words>
  <Application>Microsoft Office PowerPoint</Application>
  <PresentationFormat>Breitbild</PresentationFormat>
  <Paragraphs>263</Paragraphs>
  <Slides>31</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31</vt:i4>
      </vt:variant>
    </vt:vector>
  </HeadingPairs>
  <TitlesOfParts>
    <vt:vector size="37" baseType="lpstr">
      <vt:lpstr>Arial</vt:lpstr>
      <vt:lpstr>Calibri</vt:lpstr>
      <vt:lpstr>Calibri Light</vt:lpstr>
      <vt:lpstr>Consolas</vt:lpstr>
      <vt:lpstr>Wingdings</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Sean Mulready</dc:creator>
  <cp:lastModifiedBy>Sean Mulready</cp:lastModifiedBy>
  <cp:revision>13</cp:revision>
  <dcterms:created xsi:type="dcterms:W3CDTF">2024-02-23T07:08:02Z</dcterms:created>
  <dcterms:modified xsi:type="dcterms:W3CDTF">2024-12-17T09:44:50Z</dcterms:modified>
</cp:coreProperties>
</file>