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829477-4EB6-C6FD-E6D6-31D4144666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7AA22C-6D9F-BF9A-3412-CB5913DD5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9C12A0-AC12-DA03-4FD4-799E7F76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C8C690-DC5C-2E48-0F59-FC16F7AC3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5736B6-787D-6DFE-9F97-4FCB373FB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053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2BC3C2-3533-6B1B-E742-3EF7ED9B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512C56-8DD1-25A0-7FB1-0792130D0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EB0884-8038-3F93-990A-41555614F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EAB51F-2350-4EAF-E51D-0E507A50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070A11-51D2-5E59-DD80-ABC918B1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55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D399A0-819C-2B63-452E-7BC6F527F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8AB23CE-E0C7-FA47-2A34-7BF622885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54F5A4-78FE-8909-9B1D-6E83D80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F377C7-CF5D-FB22-D06F-FAF68B93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8841C-8F2B-C312-6388-4D1437F89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418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11EA2-B360-5165-066F-9AF4CF2E0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12F864-08E2-7E7B-A9B0-505D6737D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18EFAC-D478-2477-8F5B-7063BE9D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FB4B39-1485-07F2-A01D-B9316191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2EA4E-68CD-2F24-6968-AB569285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335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4DA2B-973E-DF82-5AA6-A89C8C75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BAD304-B040-226E-5340-24CDEA786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5AAC85-505B-E2E7-5AFB-1F2A1B33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93B533-5A41-B599-CAD9-5701DA341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9F4CBF-9AEB-5138-5A6F-70FD322F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34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6074A-97B1-328A-A940-5A951DD8C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51568E-BA1E-5304-91E6-63A92A404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89E1C1-2850-BF7D-556D-D4977BE56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1096F0-23F0-713B-6987-18573084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890EC5-13A1-7AA7-AEF2-48146650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73A266-C00E-90FA-A5FD-3B743825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28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8D157-7008-8DD0-6606-048B9663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5F5323-DA7C-56A2-3F93-5536F3262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F83555-394D-0C2E-3010-64F8CF27F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668F61C-DB59-2CA9-0BC1-CF665B226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CFC924-89AD-2359-72DE-09674845E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F24695-95C2-ACCD-5A35-1B18AF9E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84E43FB-02F8-34D8-2A19-845E1E9E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DA9C19F-427B-E46A-B638-33721D90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1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9CE97-769C-D19F-AD7C-1654C6C2F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FA5ADBA-1463-B1B9-F639-87935D8CE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0E8BEDC-6D75-98BC-418E-0A0B2551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ED96BC-F3E3-8ED2-FDB1-9337A50C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2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E260936-4BD8-F5EA-4B26-4BBB67F87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0E5FA22-08A8-73ED-6231-18ADE536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17566B-D3E3-FEF9-2E22-FA1B6ECE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46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81E143-E077-25D4-49F2-E3E4818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7202FF-CF06-96BA-CBC9-AA6F64E0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5158F3-EB6E-924C-AA10-49C1F5E7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2CFDFD-E79C-9E7C-F634-E4B576B33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90F5598-B2D9-802F-6858-CA4573132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DD71DD-C3EE-12E7-E357-20414D9D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9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92DB4-DFBF-3ADB-29A7-2A830E4D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63FF848-649E-E0A6-C9DE-D764C8AF8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20A7B4-55E4-F559-DC0F-07571B0F1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C19B06-1785-B531-3F47-7658541A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C62EE-DB46-A803-B7EB-EC47E5BB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39730C-2A7B-1D43-48E0-9BE749FCF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345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6FB625-2265-3A40-49EC-3136C2FF9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4937FF-2267-B7A2-0C78-49C5FFC1D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58ECD5-2248-77E9-A13F-76BE98E898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2A8851-40FB-4649-A369-F398C11730DE}" type="datetimeFigureOut">
              <a:rPr lang="de-DE" smtClean="0"/>
              <a:t>22.11.2024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FC4F8F-A9A2-4343-2A42-D25B423A5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781398-0E57-5D61-842A-DF776704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17B6C-F121-4915-8B86-C247F6EBDC9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482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26C618E-BA69-4378-D5D0-6F3A73B3628B}"/>
              </a:ext>
            </a:extLst>
          </p:cNvPr>
          <p:cNvSpPr txBox="1"/>
          <p:nvPr/>
        </p:nvSpPr>
        <p:spPr>
          <a:xfrm>
            <a:off x="646544" y="145068"/>
            <a:ext cx="229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1 - Recording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A0B9B2-DBD5-6582-175E-A183D46B732A}"/>
              </a:ext>
            </a:extLst>
          </p:cNvPr>
          <p:cNvSpPr txBox="1"/>
          <p:nvPr/>
        </p:nvSpPr>
        <p:spPr>
          <a:xfrm>
            <a:off x="5379423" y="12515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2 – Replay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2ABA1F2-EE3B-CAD5-8F4D-B09A7C8809DE}"/>
              </a:ext>
            </a:extLst>
          </p:cNvPr>
          <p:cNvSpPr txBox="1"/>
          <p:nvPr/>
        </p:nvSpPr>
        <p:spPr>
          <a:xfrm>
            <a:off x="8986984" y="213034"/>
            <a:ext cx="255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Script</a:t>
            </a:r>
            <a:r>
              <a:rPr lang="de-DE" dirty="0"/>
              <a:t> 3 -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E3D22B-DC6D-5980-7F39-68BE6481D838}"/>
              </a:ext>
            </a:extLst>
          </p:cNvPr>
          <p:cNvSpPr txBox="1"/>
          <p:nvPr/>
        </p:nvSpPr>
        <p:spPr>
          <a:xfrm>
            <a:off x="663486" y="599422"/>
            <a:ext cx="2660073" cy="2308324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Ptp</a:t>
            </a:r>
            <a:r>
              <a:rPr lang="de-DE" sz="1200" dirty="0"/>
              <a:t> data (</a:t>
            </a:r>
            <a:r>
              <a:rPr lang="de-DE" sz="1200" dirty="0" err="1"/>
              <a:t>num,age</a:t>
            </a:r>
            <a:r>
              <a:rPr lang="de-DE" sz="1200" dirty="0"/>
              <a:t>,…)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Checking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num</a:t>
            </a:r>
            <a:r>
              <a:rPr lang="de-DE" sz="1200" dirty="0"/>
              <a:t>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 in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Instructions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Gameplay with </a:t>
            </a:r>
            <a:r>
              <a:rPr lang="de-DE" sz="1200" dirty="0" err="1"/>
              <a:t>recording</a:t>
            </a:r>
            <a:r>
              <a:rPr lang="de-DE" sz="1200" dirty="0"/>
              <a:t> </a:t>
            </a:r>
            <a:r>
              <a:rPr lang="de-DE" sz="1200" dirty="0" err="1"/>
              <a:t>as</a:t>
            </a:r>
            <a:r>
              <a:rPr lang="de-DE" sz="1200" dirty="0"/>
              <a:t> .lmp-files with neccessary data in title (</a:t>
            </a:r>
            <a:r>
              <a:rPr lang="de-DE" sz="1200" dirty="0" err="1"/>
              <a:t>num,block,episode</a:t>
            </a:r>
            <a:r>
              <a:rPr lang="de-DE" sz="12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Storing</a:t>
            </a:r>
            <a:r>
              <a:rPr lang="de-DE" sz="1200" dirty="0"/>
              <a:t> game-data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isn‘t</a:t>
            </a:r>
            <a:r>
              <a:rPr lang="de-DE" sz="1200" dirty="0"/>
              <a:t> </a:t>
            </a:r>
            <a:r>
              <a:rPr lang="de-DE" sz="1200" dirty="0" err="1"/>
              <a:t>recorded</a:t>
            </a:r>
            <a:r>
              <a:rPr lang="de-DE" sz="1200" dirty="0"/>
              <a:t> </a:t>
            </a:r>
            <a:r>
              <a:rPr lang="de-DE" sz="1200" dirty="0" err="1"/>
              <a:t>within</a:t>
            </a:r>
            <a:r>
              <a:rPr lang="de-DE" sz="1200" dirty="0"/>
              <a:t> .lmp-files (</a:t>
            </a:r>
            <a:r>
              <a:rPr lang="de-DE" sz="1200" dirty="0" err="1"/>
              <a:t>balance</a:t>
            </a:r>
            <a:r>
              <a:rPr lang="de-DE" sz="1200" dirty="0"/>
              <a:t>, </a:t>
            </a:r>
            <a:r>
              <a:rPr lang="de-DE" sz="1200" dirty="0" err="1"/>
              <a:t>movement</a:t>
            </a:r>
            <a:r>
              <a:rPr lang="de-DE" sz="1200" dirty="0"/>
              <a:t>) </a:t>
            </a:r>
            <a:r>
              <a:rPr lang="de-DE" sz="1200" dirty="0" err="1"/>
              <a:t>as</a:t>
            </a:r>
            <a:r>
              <a:rPr lang="de-DE" sz="1200" dirty="0"/>
              <a:t> game_data.tsv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46276F6-7B52-E858-7175-8807C8486F1A}"/>
              </a:ext>
            </a:extLst>
          </p:cNvPr>
          <p:cNvCxnSpPr>
            <a:cxnSpLocks/>
          </p:cNvCxnSpPr>
          <p:nvPr/>
        </p:nvCxnSpPr>
        <p:spPr>
          <a:xfrm>
            <a:off x="3002989" y="1972208"/>
            <a:ext cx="2492808" cy="78817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E05286C3-2807-9B1C-02E5-D387CEEF6A4E}"/>
              </a:ext>
            </a:extLst>
          </p:cNvPr>
          <p:cNvCxnSpPr>
            <a:cxnSpLocks/>
          </p:cNvCxnSpPr>
          <p:nvPr/>
        </p:nvCxnSpPr>
        <p:spPr>
          <a:xfrm flipV="1">
            <a:off x="2697200" y="1442171"/>
            <a:ext cx="2739855" cy="125127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4E886EF-C2B9-4E19-3DAC-4257ECC70195}"/>
              </a:ext>
            </a:extLst>
          </p:cNvPr>
          <p:cNvSpPr txBox="1"/>
          <p:nvPr/>
        </p:nvSpPr>
        <p:spPr>
          <a:xfrm>
            <a:off x="3517008" y="3606801"/>
            <a:ext cx="1427017" cy="28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game_data.tsv</a:t>
            </a:r>
          </a:p>
        </p:txBody>
      </p:sp>
      <p:sp>
        <p:nvSpPr>
          <p:cNvPr id="20" name="Pfeil: nach oben gebogen 19">
            <a:extLst>
              <a:ext uri="{FF2B5EF4-FFF2-40B4-BE49-F238E27FC236}">
                <a16:creationId xmlns:a16="http://schemas.microsoft.com/office/drawing/2014/main" id="{10D6956F-E1F7-3406-DC70-3CDF26F49A0F}"/>
              </a:ext>
            </a:extLst>
          </p:cNvPr>
          <p:cNvSpPr/>
          <p:nvPr/>
        </p:nvSpPr>
        <p:spPr>
          <a:xfrm rot="10800000">
            <a:off x="268089" y="826181"/>
            <a:ext cx="468242" cy="3121931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8F9799E-EA2B-3580-6577-4CD44FAA8386}"/>
              </a:ext>
            </a:extLst>
          </p:cNvPr>
          <p:cNvSpPr txBox="1"/>
          <p:nvPr/>
        </p:nvSpPr>
        <p:spPr>
          <a:xfrm>
            <a:off x="155578" y="3963035"/>
            <a:ext cx="18379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Participants.tsv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603F3485-D742-134B-CF22-9FFA95179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5734"/>
            <a:ext cx="2724530" cy="895475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A96E8D01-A605-A595-551E-049E6F46B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895" y="3805059"/>
            <a:ext cx="2418578" cy="271288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B22C8492-583D-7A54-E745-A921543D117A}"/>
              </a:ext>
            </a:extLst>
          </p:cNvPr>
          <p:cNvSpPr txBox="1"/>
          <p:nvPr/>
        </p:nvSpPr>
        <p:spPr>
          <a:xfrm>
            <a:off x="5243867" y="582366"/>
            <a:ext cx="2761617" cy="3046988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Creating</a:t>
            </a:r>
            <a:r>
              <a:rPr lang="de-DE" sz="1200" dirty="0"/>
              <a:t> </a:t>
            </a:r>
            <a:r>
              <a:rPr lang="de-DE" sz="1200" dirty="0" err="1"/>
              <a:t>checking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(</a:t>
            </a:r>
            <a:r>
              <a:rPr lang="de-DE" sz="1200" dirty="0" err="1"/>
              <a:t>what</a:t>
            </a:r>
            <a:r>
              <a:rPr lang="de-DE" sz="1200" dirty="0"/>
              <a:t> </a:t>
            </a:r>
            <a:r>
              <a:rPr lang="de-DE" sz="1200" dirty="0" err="1"/>
              <a:t>has</a:t>
            </a:r>
            <a:r>
              <a:rPr lang="de-DE" sz="1200" dirty="0"/>
              <a:t> </a:t>
            </a:r>
            <a:r>
              <a:rPr lang="de-DE" sz="1200" dirty="0" err="1"/>
              <a:t>been</a:t>
            </a:r>
            <a:r>
              <a:rPr lang="de-DE" sz="1200" dirty="0"/>
              <a:t> </a:t>
            </a:r>
            <a:r>
              <a:rPr lang="de-DE" sz="1200" dirty="0" err="1"/>
              <a:t>processed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Match </a:t>
            </a:r>
            <a:r>
              <a:rPr lang="de-DE" sz="1200" dirty="0" err="1"/>
              <a:t>identifiers</a:t>
            </a:r>
            <a:r>
              <a:rPr lang="de-DE" sz="1200" dirty="0"/>
              <a:t> (</a:t>
            </a:r>
            <a:r>
              <a:rPr lang="de-DE" sz="1200" dirty="0" err="1"/>
              <a:t>ptp_num,block,episode</a:t>
            </a:r>
            <a:r>
              <a:rPr lang="de-DE" sz="1200" dirty="0"/>
              <a:t>) </a:t>
            </a:r>
            <a:r>
              <a:rPr lang="de-DE" sz="1200" dirty="0" err="1"/>
              <a:t>of</a:t>
            </a:r>
            <a:r>
              <a:rPr lang="de-DE" sz="1200" dirty="0"/>
              <a:t> game_data.tsv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With </a:t>
            </a:r>
            <a:r>
              <a:rPr lang="de-DE" sz="1200" dirty="0" err="1"/>
              <a:t>checking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r>
              <a:rPr lang="de-DE" sz="1200" dirty="0"/>
              <a:t> (</a:t>
            </a:r>
            <a:r>
              <a:rPr lang="de-DE" sz="1200" dirty="0" err="1"/>
              <a:t>skip</a:t>
            </a:r>
            <a:r>
              <a:rPr lang="de-DE" sz="1200" dirty="0"/>
              <a:t> </a:t>
            </a:r>
            <a:r>
              <a:rPr lang="de-DE" sz="1200" dirty="0" err="1"/>
              <a:t>if</a:t>
            </a:r>
            <a:r>
              <a:rPr lang="de-DE" sz="1200" dirty="0"/>
              <a:t> </a:t>
            </a:r>
            <a:r>
              <a:rPr lang="de-DE" sz="1200" dirty="0" err="1"/>
              <a:t>already</a:t>
            </a:r>
            <a:r>
              <a:rPr lang="de-DE" sz="1200" dirty="0"/>
              <a:t> </a:t>
            </a:r>
            <a:r>
              <a:rPr lang="de-DE" sz="1200" dirty="0" err="1"/>
              <a:t>replayed</a:t>
            </a:r>
            <a:r>
              <a:rPr lang="de-DE" sz="1200" dirty="0"/>
              <a:t> and </a:t>
            </a:r>
            <a:r>
              <a:rPr lang="de-DE" sz="1200" dirty="0" err="1"/>
              <a:t>processed</a:t>
            </a:r>
            <a:r>
              <a:rPr lang="de-DE" sz="12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 dirty="0"/>
              <a:t>with </a:t>
            </a:r>
            <a:r>
              <a:rPr lang="de-DE" sz="1200" dirty="0" err="1"/>
              <a:t>extracted</a:t>
            </a:r>
            <a:r>
              <a:rPr lang="de-DE" sz="1200" dirty="0"/>
              <a:t> </a:t>
            </a:r>
            <a:r>
              <a:rPr lang="de-DE" sz="1200" dirty="0" err="1"/>
              <a:t>numbers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 .lmp-files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Replay .lmp-files, </a:t>
            </a:r>
            <a:r>
              <a:rPr lang="de-DE" sz="1200" dirty="0" err="1"/>
              <a:t>extract</a:t>
            </a:r>
            <a:r>
              <a:rPr lang="de-DE" sz="1200" dirty="0"/>
              <a:t> data (time, </a:t>
            </a:r>
            <a:r>
              <a:rPr lang="de-DE" sz="1200" dirty="0" err="1"/>
              <a:t>tics</a:t>
            </a:r>
            <a:r>
              <a:rPr lang="de-DE" sz="1200" dirty="0"/>
              <a:t>, </a:t>
            </a:r>
            <a:r>
              <a:rPr lang="de-DE" sz="1200" dirty="0" err="1"/>
              <a:t>positions</a:t>
            </a:r>
            <a:r>
              <a:rPr lang="de-DE" sz="1200" dirty="0"/>
              <a:t>,…) and </a:t>
            </a:r>
            <a:r>
              <a:rPr lang="de-DE" sz="1200" dirty="0" err="1"/>
              <a:t>concatenate</a:t>
            </a:r>
            <a:r>
              <a:rPr lang="de-DE" sz="1200" dirty="0"/>
              <a:t> with data </a:t>
            </a:r>
            <a:r>
              <a:rPr lang="de-DE" sz="1200" dirty="0" err="1"/>
              <a:t>from</a:t>
            </a:r>
            <a:r>
              <a:rPr lang="de-DE" sz="1200" dirty="0"/>
              <a:t> </a:t>
            </a:r>
            <a:r>
              <a:rPr lang="de-DE" sz="1200" dirty="0" err="1"/>
              <a:t>matched</a:t>
            </a:r>
            <a:r>
              <a:rPr lang="de-DE" sz="1200" dirty="0"/>
              <a:t> </a:t>
            </a:r>
            <a:r>
              <a:rPr lang="de-DE" sz="1200" dirty="0" err="1"/>
              <a:t>lines</a:t>
            </a:r>
            <a:r>
              <a:rPr lang="de-DE" sz="1200" dirty="0"/>
              <a:t> in game_data.tsv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Store data </a:t>
            </a:r>
            <a:r>
              <a:rPr lang="de-DE" sz="1200" dirty="0" err="1"/>
              <a:t>blockwise</a:t>
            </a:r>
            <a:r>
              <a:rPr lang="de-DE" sz="1200" dirty="0"/>
              <a:t> in </a:t>
            </a:r>
            <a:r>
              <a:rPr lang="de-DE" sz="1200" dirty="0" err="1"/>
              <a:t>folders</a:t>
            </a:r>
            <a:r>
              <a:rPr lang="de-DE" sz="1200" dirty="0"/>
              <a:t>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each</a:t>
            </a:r>
            <a:r>
              <a:rPr lang="de-DE" sz="1200" dirty="0"/>
              <a:t> </a:t>
            </a:r>
            <a:r>
              <a:rPr lang="de-DE" sz="1200" dirty="0" err="1"/>
              <a:t>ptp</a:t>
            </a:r>
            <a:endParaRPr lang="de-DE" sz="1200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C9ACCF5F-8F86-866A-57CB-0BA3BE710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7054" y="4159392"/>
            <a:ext cx="6443829" cy="2358550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CD10352E-0EAA-A4CB-5150-90A291D39720}"/>
              </a:ext>
            </a:extLst>
          </p:cNvPr>
          <p:cNvSpPr txBox="1"/>
          <p:nvPr/>
        </p:nvSpPr>
        <p:spPr>
          <a:xfrm>
            <a:off x="8931620" y="582366"/>
            <a:ext cx="2761617" cy="830997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Process</a:t>
            </a:r>
            <a:r>
              <a:rPr lang="de-DE" sz="1200" dirty="0"/>
              <a:t> data (</a:t>
            </a:r>
            <a:r>
              <a:rPr lang="de-DE" sz="1200" dirty="0" err="1"/>
              <a:t>remove</a:t>
            </a:r>
            <a:r>
              <a:rPr lang="de-DE" sz="1200" dirty="0"/>
              <a:t> data not </a:t>
            </a:r>
            <a:r>
              <a:rPr lang="de-DE" sz="1200" dirty="0" err="1"/>
              <a:t>needed</a:t>
            </a:r>
            <a:r>
              <a:rPr lang="de-DE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 err="1"/>
              <a:t>Calculate</a:t>
            </a:r>
            <a:r>
              <a:rPr lang="de-DE" sz="1200" dirty="0"/>
              <a:t> </a:t>
            </a:r>
            <a:r>
              <a:rPr lang="de-DE" sz="1200" dirty="0" err="1"/>
              <a:t>statistics</a:t>
            </a:r>
            <a:endParaRPr lang="de-D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dirty="0"/>
              <a:t>Create </a:t>
            </a:r>
            <a:r>
              <a:rPr lang="de-DE" sz="1200" dirty="0" err="1"/>
              <a:t>graphics</a:t>
            </a:r>
            <a:endParaRPr lang="de-DE" sz="1200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EA746F76-F6BD-A7C9-F2AA-4360249C087F}"/>
              </a:ext>
            </a:extLst>
          </p:cNvPr>
          <p:cNvCxnSpPr>
            <a:cxnSpLocks/>
          </p:cNvCxnSpPr>
          <p:nvPr/>
        </p:nvCxnSpPr>
        <p:spPr>
          <a:xfrm flipV="1">
            <a:off x="7866166" y="908726"/>
            <a:ext cx="1000743" cy="216469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fik 42">
            <a:extLst>
              <a:ext uri="{FF2B5EF4-FFF2-40B4-BE49-F238E27FC236}">
                <a16:creationId xmlns:a16="http://schemas.microsoft.com/office/drawing/2014/main" id="{C4A8C63A-692A-5043-2F5E-3FE2DA163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3333" y="1827603"/>
            <a:ext cx="3565774" cy="2160286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694FFDC-A6C1-8610-4123-6ACCFCE63132}"/>
              </a:ext>
            </a:extLst>
          </p:cNvPr>
          <p:cNvCxnSpPr/>
          <p:nvPr/>
        </p:nvCxnSpPr>
        <p:spPr>
          <a:xfrm>
            <a:off x="7019636" y="3429000"/>
            <a:ext cx="0" cy="66484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fik 47">
            <a:extLst>
              <a:ext uri="{FF2B5EF4-FFF2-40B4-BE49-F238E27FC236}">
                <a16:creationId xmlns:a16="http://schemas.microsoft.com/office/drawing/2014/main" id="{6B83CA48-8EA3-E1BB-3158-258FB8458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5620" y="2760381"/>
            <a:ext cx="1838292" cy="114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0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357F53-FD29-E29A-0E60-B3FFE57D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Probability </a:t>
            </a:r>
            <a:r>
              <a:rPr lang="de-DE" sz="2800" dirty="0" err="1"/>
              <a:t>matching</a:t>
            </a:r>
            <a:r>
              <a:rPr lang="de-DE" sz="2800" dirty="0"/>
              <a:t> vs. Over-</a:t>
            </a:r>
            <a:r>
              <a:rPr lang="de-DE" sz="2800" dirty="0" err="1"/>
              <a:t>Matching</a:t>
            </a:r>
            <a:r>
              <a:rPr lang="de-DE" sz="2800" dirty="0"/>
              <a:t> vs. </a:t>
            </a:r>
            <a:r>
              <a:rPr lang="de-DE" sz="2800" dirty="0" err="1"/>
              <a:t>Maximizing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1E00583-36C7-83E5-7D0D-9295F7C49052}"/>
              </a:ext>
            </a:extLst>
          </p:cNvPr>
          <p:cNvSpPr txBox="1"/>
          <p:nvPr/>
        </p:nvSpPr>
        <p:spPr>
          <a:xfrm>
            <a:off x="838200" y="1563624"/>
            <a:ext cx="1075639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„Probability matching occurs in learning experiments when subjects given probabilistic input respond in a way that is </a:t>
            </a:r>
            <a:r>
              <a:rPr lang="en-US" b="1" dirty="0"/>
              <a:t>proportional to the observed reward probabilities, or the observed frequencies in paradigms lacking rewards</a:t>
            </a:r>
            <a:r>
              <a:rPr lang="en-US" dirty="0"/>
              <a:t>“ (Saldana et al., 2022)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Probability matching: Responses of subjects match the observed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Maximizing: Always choose the option with the higher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Over-matching: higher probable choice is chosen more often than it’s observed frequency, but not always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Example: ‘predict x times, if the left or the right light will go on’  ; 70/30 ratio of left-right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matching: 70 % of responses left, 30% responses 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maximizing: 100% of responses left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over-matching: 70% &lt; % of responses left &lt; 100%</a:t>
            </a:r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3174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38951-6690-4331-C856-267BB0B3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D016E-5E09-7F4D-7FD1-0B1BD733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Key-points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66EBFC5-0180-E412-2A02-2BB06EE9FAE5}"/>
              </a:ext>
            </a:extLst>
          </p:cNvPr>
          <p:cNvSpPr txBox="1"/>
          <p:nvPr/>
        </p:nvSpPr>
        <p:spPr>
          <a:xfrm>
            <a:off x="847344" y="1563624"/>
            <a:ext cx="107563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only seems to appear in binary choice tasks (Saldana et al. (2022), Vulkan (2000))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still appears with reinforcement (e.g. forced correction of wrong choice) (Saldana et al.)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Higher cognitive ability seems to increase maximization strategy use (SAT-Scores (</a:t>
            </a:r>
            <a:r>
              <a:rPr lang="en-US" dirty="0">
                <a:solidFill>
                  <a:schemeClr val="bg2"/>
                </a:solidFill>
              </a:rPr>
              <a:t>Saldana et al., </a:t>
            </a:r>
            <a:r>
              <a:rPr lang="en-US" dirty="0"/>
              <a:t>West and Stanovich(2003)), CRT (Koehler and James (2010))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Male subjects significantly more likely to select maximizing (West and Stanovich)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Cognitive load doesn’t have an effect (Schultze et al. (2019))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62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635A7-5869-F1DF-929A-8B85BF857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69ABF-3C62-3E0C-F897-72A00D42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Experimental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20C6F3-CD92-0D7E-E2A1-36E09DD80269}"/>
                  </a:ext>
                </a:extLst>
              </p:cNvPr>
              <p:cNvSpPr txBox="1"/>
              <p:nvPr/>
            </p:nvSpPr>
            <p:spPr>
              <a:xfrm>
                <a:off x="484632" y="1207007"/>
                <a:ext cx="111160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</a:t>
                </a:r>
                <a:r>
                  <a:rPr lang="de-DE" dirty="0" err="1"/>
                  <a:t>complete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„</a:t>
                </a:r>
                <a:r>
                  <a:rPr lang="de-DE" dirty="0" err="1"/>
                  <a:t>basic</a:t>
                </a:r>
                <a:r>
                  <a:rPr lang="de-DE" dirty="0"/>
                  <a:t>“-task </a:t>
                </a:r>
                <a:r>
                  <a:rPr lang="de-DE" dirty="0" err="1"/>
                  <a:t>from</a:t>
                </a:r>
                <a:r>
                  <a:rPr lang="de-DE" dirty="0"/>
                  <a:t> </a:t>
                </a:r>
                <a:r>
                  <a:rPr lang="de-DE" dirty="0" err="1"/>
                  <a:t>ViZDoom</a:t>
                </a:r>
                <a:r>
                  <a:rPr lang="de-DE" dirty="0"/>
                  <a:t> (move 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 and shoot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monster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informed</a:t>
                </a:r>
                <a:r>
                  <a:rPr lang="de-DE" dirty="0"/>
                  <a:t> </a:t>
                </a:r>
                <a:r>
                  <a:rPr lang="de-DE" dirty="0" err="1"/>
                  <a:t>that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movement-keys</a:t>
                </a:r>
                <a:r>
                  <a:rPr lang="de-DE" dirty="0"/>
                  <a:t> </a:t>
                </a:r>
                <a:r>
                  <a:rPr lang="de-DE" dirty="0" err="1"/>
                  <a:t>can</a:t>
                </a:r>
                <a:r>
                  <a:rPr lang="de-DE" dirty="0"/>
                  <a:t> </a:t>
                </a:r>
                <a:r>
                  <a:rPr lang="de-DE" dirty="0" err="1"/>
                  <a:t>be</a:t>
                </a:r>
                <a:r>
                  <a:rPr lang="de-DE" dirty="0"/>
                  <a:t> normal (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moves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left</a:t>
                </a:r>
                <a:r>
                  <a:rPr lang="de-DE" dirty="0"/>
                  <a:t> and </a:t>
                </a:r>
                <a:r>
                  <a:rPr lang="de-DE" dirty="0" err="1"/>
                  <a:t>right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moves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right</a:t>
                </a:r>
                <a:r>
                  <a:rPr lang="de-DE" dirty="0"/>
                  <a:t>) </a:t>
                </a:r>
                <a:r>
                  <a:rPr lang="de-DE" dirty="0" err="1"/>
                  <a:t>or</a:t>
                </a:r>
                <a:r>
                  <a:rPr lang="de-DE" dirty="0"/>
                  <a:t> </a:t>
                </a:r>
                <a:r>
                  <a:rPr lang="de-DE" dirty="0" err="1"/>
                  <a:t>inverted</a:t>
                </a:r>
                <a:r>
                  <a:rPr lang="de-DE" dirty="0"/>
                  <a:t> (</a:t>
                </a:r>
                <a:r>
                  <a:rPr lang="de-DE" dirty="0" err="1"/>
                  <a:t>left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and </a:t>
                </a:r>
                <a:r>
                  <a:rPr lang="de-DE" dirty="0" err="1"/>
                  <a:t>right</a:t>
                </a:r>
                <a:r>
                  <a:rPr lang="de-DE" dirty="0"/>
                  <a:t> </a:t>
                </a:r>
                <a:r>
                  <a:rPr lang="de-DE" dirty="0" err="1"/>
                  <a:t>key</a:t>
                </a:r>
                <a:r>
                  <a:rPr lang="de-DE" dirty="0"/>
                  <a:t> </a:t>
                </a:r>
                <a:r>
                  <a:rPr lang="de-DE" dirty="0" err="1"/>
                  <a:t>are</a:t>
                </a:r>
                <a:r>
                  <a:rPr lang="de-DE" dirty="0"/>
                  <a:t> </a:t>
                </a:r>
                <a:r>
                  <a:rPr lang="de-DE" dirty="0" err="1"/>
                  <a:t>switched</a:t>
                </a:r>
                <a:r>
                  <a:rPr lang="de-DE" dirty="0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Subjects will </a:t>
                </a:r>
                <a:r>
                  <a:rPr lang="de-DE" dirty="0" err="1"/>
                  <a:t>play</a:t>
                </a:r>
                <a:r>
                  <a:rPr lang="de-DE" dirty="0"/>
                  <a:t> </a:t>
                </a:r>
                <a:r>
                  <a:rPr lang="de-DE" dirty="0" err="1"/>
                  <a:t>through</a:t>
                </a:r>
                <a:r>
                  <a:rPr lang="de-DE" dirty="0"/>
                  <a:t> x </a:t>
                </a:r>
                <a:r>
                  <a:rPr lang="de-DE" dirty="0" err="1"/>
                  <a:t>blocks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y </a:t>
                </a:r>
                <a:r>
                  <a:rPr lang="de-DE" dirty="0" err="1"/>
                  <a:t>trials</a:t>
                </a:r>
                <a:r>
                  <a:rPr lang="de-DE" dirty="0"/>
                  <a:t> (</a:t>
                </a:r>
                <a:r>
                  <a:rPr lang="de-DE" dirty="0" err="1"/>
                  <a:t>trials</a:t>
                </a:r>
                <a:r>
                  <a:rPr lang="de-DE" dirty="0"/>
                  <a:t> </a:t>
                </a:r>
                <a:r>
                  <a:rPr lang="de-DE" dirty="0" err="1"/>
                  <a:t>called</a:t>
                </a:r>
                <a:r>
                  <a:rPr lang="de-DE" dirty="0"/>
                  <a:t> „</a:t>
                </a:r>
                <a:r>
                  <a:rPr lang="de-DE" dirty="0" err="1"/>
                  <a:t>episodes</a:t>
                </a:r>
                <a:r>
                  <a:rPr lang="de-DE" dirty="0"/>
                  <a:t>“)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/>
                  <a:t>Game </a:t>
                </a:r>
                <a:r>
                  <a:rPr lang="de-DE" dirty="0" err="1"/>
                  <a:t>is</a:t>
                </a:r>
                <a:r>
                  <a:rPr lang="de-DE" dirty="0"/>
                  <a:t> programmed so </a:t>
                </a:r>
                <a:r>
                  <a:rPr lang="de-DE" dirty="0" err="1"/>
                  <a:t>that</a:t>
                </a:r>
                <a:r>
                  <a:rPr lang="de-DE" dirty="0"/>
                  <a:t> in </a:t>
                </a:r>
                <a:r>
                  <a:rPr lang="de-DE" dirty="0" err="1"/>
                  <a:t>each</a:t>
                </a:r>
                <a:r>
                  <a:rPr lang="de-DE" dirty="0"/>
                  <a:t> block, </a:t>
                </a:r>
                <a:r>
                  <a:rPr lang="de-DE" dirty="0" err="1"/>
                  <a:t>one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movement-keys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optimal </a:t>
                </a:r>
                <a:r>
                  <a:rPr lang="de-DE" dirty="0" err="1"/>
                  <a:t>choice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a probability </a:t>
                </a:r>
                <a:r>
                  <a:rPr lang="de-DE" dirty="0" err="1"/>
                  <a:t>of</a:t>
                </a:r>
                <a:r>
                  <a:rPr lang="de-DE" dirty="0"/>
                  <a:t> 0.7 </a:t>
                </a:r>
                <a:r>
                  <a:rPr lang="de-DE" dirty="0" err="1"/>
                  <a:t>to</a:t>
                </a:r>
                <a:r>
                  <a:rPr lang="de-DE" dirty="0"/>
                  <a:t> move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player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monster</a:t>
                </a:r>
                <a:r>
                  <a:rPr lang="de-DE" dirty="0"/>
                  <a:t> -&gt; </a:t>
                </a:r>
                <a:r>
                  <a:rPr lang="de-DE" dirty="0" err="1"/>
                  <a:t>Alternating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optimal </a:t>
                </a:r>
                <a:r>
                  <a:rPr lang="de-DE" dirty="0" err="1"/>
                  <a:t>choices</a:t>
                </a: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 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=0.7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de-DE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𝑏𝑎𝑙𝑎𝑛𝑐𝑒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=1 :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𝑟𝑖𝑔h𝑡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𝑖𝑛𝑣</m:t>
                          </m:r>
                        </m:e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𝑙𝑒𝑓𝑡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=0.7 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𝑚𝑜𝑣𝑒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𝑘𝑒𝑦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𝑐h𝑜𝑖𝑐𝑒</m:t>
                      </m:r>
                    </m:oMath>
                  </m:oMathPara>
                </a14:m>
                <a:endParaRPr lang="de-DE" dirty="0"/>
              </a:p>
              <a:p>
                <a:r>
                  <a:rPr lang="de-DE" dirty="0"/>
                  <a:t> </a:t>
                </a:r>
              </a:p>
            </p:txBody>
          </p:sp>
        </mc:Choice>
        <mc:Fallback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BE20C6F3-CD92-0D7E-E2A1-36E09DD8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2" y="1207007"/>
                <a:ext cx="11116056" cy="3416320"/>
              </a:xfrm>
              <a:prstGeom prst="rect">
                <a:avLst/>
              </a:prstGeom>
              <a:blipFill>
                <a:blip r:embed="rId2"/>
                <a:stretch>
                  <a:fillRect l="-38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95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0CDAD-A29F-FE03-32F5-20162B235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5415A-66B7-8C5C-89C8-55714A91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583AD10-4A92-5229-8B9E-7FECA85F2046}"/>
              </a:ext>
            </a:extLst>
          </p:cNvPr>
          <p:cNvSpPr txBox="1"/>
          <p:nvPr/>
        </p:nvSpPr>
        <p:spPr>
          <a:xfrm>
            <a:off x="838200" y="1581912"/>
            <a:ext cx="10664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Reaction</a:t>
            </a:r>
            <a:r>
              <a:rPr lang="de-DE" dirty="0"/>
              <a:t>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First Movement (i.e. </a:t>
            </a:r>
            <a:r>
              <a:rPr lang="de-DE" dirty="0" err="1"/>
              <a:t>choice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optimal </a:t>
            </a:r>
            <a:r>
              <a:rPr lang="de-DE" dirty="0" err="1"/>
              <a:t>choices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Ratio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choices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Entropy</a:t>
            </a:r>
            <a:r>
              <a:rPr lang="de-DE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dirty="0" err="1"/>
              <a:t>Measurements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discuss</a:t>
            </a:r>
            <a:endParaRPr lang="de-DE" dirty="0"/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abilities</a:t>
            </a:r>
            <a:r>
              <a:rPr lang="de-DE" dirty="0"/>
              <a:t> (Mathe-Abiturnote)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abilities</a:t>
            </a:r>
            <a:r>
              <a:rPr lang="de-DE" dirty="0"/>
              <a:t> (Abiturschnitt)</a:t>
            </a:r>
          </a:p>
        </p:txBody>
      </p:sp>
      <p:graphicFrame>
        <p:nvGraphicFramePr>
          <p:cNvPr id="9" name="Objekt 8">
            <a:extLst>
              <a:ext uri="{FF2B5EF4-FFF2-40B4-BE49-F238E27FC236}">
                <a16:creationId xmlns:a16="http://schemas.microsoft.com/office/drawing/2014/main" id="{95F428C4-CFCB-B898-97BA-A2AACE2D1E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963733"/>
              </p:ext>
            </p:extLst>
          </p:nvPr>
        </p:nvGraphicFramePr>
        <p:xfrm>
          <a:off x="5517834" y="3741959"/>
          <a:ext cx="2986086" cy="2986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3777942" imgH="3778243" progId="Acrobat.Document.DC">
                  <p:embed/>
                </p:oleObj>
              </mc:Choice>
              <mc:Fallback>
                <p:oleObj name="Acrobat Document" r:id="rId2" imgW="3777942" imgH="377824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7834" y="3741959"/>
                        <a:ext cx="2986086" cy="29860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kt 9">
            <a:extLst>
              <a:ext uri="{FF2B5EF4-FFF2-40B4-BE49-F238E27FC236}">
                <a16:creationId xmlns:a16="http://schemas.microsoft.com/office/drawing/2014/main" id="{1C64DCD4-80D5-0900-8F4C-B16FAF3D60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999371"/>
              </p:ext>
            </p:extLst>
          </p:nvPr>
        </p:nvGraphicFramePr>
        <p:xfrm>
          <a:off x="8046720" y="183880"/>
          <a:ext cx="3167349" cy="316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3777942" imgH="3778243" progId="Acrobat.Document.DC">
                  <p:embed/>
                </p:oleObj>
              </mc:Choice>
              <mc:Fallback>
                <p:oleObj name="Acrobat Document" r:id="rId4" imgW="3777942" imgH="3778243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6720" y="183880"/>
                        <a:ext cx="3167349" cy="3167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390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3A3EA-72C8-F88C-EFDE-E586574C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dirty="0" err="1"/>
              <a:t>What</a:t>
            </a:r>
            <a:r>
              <a:rPr lang="de-DE" sz="2400" dirty="0"/>
              <a:t> I </a:t>
            </a:r>
            <a:r>
              <a:rPr lang="de-DE" sz="2400" dirty="0" err="1"/>
              <a:t>expect</a:t>
            </a:r>
            <a:r>
              <a:rPr lang="de-DE" sz="2400" dirty="0"/>
              <a:t> </a:t>
            </a:r>
            <a:r>
              <a:rPr lang="de-DE" sz="2400" dirty="0" err="1"/>
              <a:t>from</a:t>
            </a:r>
            <a:r>
              <a:rPr lang="de-DE" sz="2400" dirty="0"/>
              <a:t> </a:t>
            </a:r>
            <a:r>
              <a:rPr lang="de-DE" sz="2400" dirty="0" err="1"/>
              <a:t>my</a:t>
            </a:r>
            <a:r>
              <a:rPr lang="de-DE" sz="2400" dirty="0"/>
              <a:t> </a:t>
            </a:r>
            <a:r>
              <a:rPr lang="de-DE" sz="2400" dirty="0" err="1"/>
              <a:t>experiment</a:t>
            </a:r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924475-4CD1-E9B8-7714-8AFF019F62C4}"/>
              </a:ext>
            </a:extLst>
          </p:cNvPr>
          <p:cNvSpPr txBox="1"/>
          <p:nvPr/>
        </p:nvSpPr>
        <p:spPr>
          <a:xfrm>
            <a:off x="838200" y="1581912"/>
            <a:ext cx="10664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„subjects do not understand the nature of random, independent sequences of outcomes. For example, we know that after observing three `Tail's more people are likely to guess `Head', and there is no reason why we should not expect similar sequence effects in probability learning experiments.“ (Vulkan, 2000, p. 113)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Binary </a:t>
            </a:r>
            <a:r>
              <a:rPr lang="de-DE" dirty="0" err="1"/>
              <a:t>choice</a:t>
            </a:r>
            <a:r>
              <a:rPr lang="de-DE" dirty="0"/>
              <a:t>  -&gt; probability </a:t>
            </a:r>
            <a:r>
              <a:rPr lang="de-DE" dirty="0" err="1"/>
              <a:t>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over-matching</a:t>
            </a:r>
            <a:r>
              <a:rPr lang="de-DE" dirty="0"/>
              <a:t> :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subjects</a:t>
            </a:r>
            <a:r>
              <a:rPr lang="de-DE" dirty="0"/>
              <a:t> will in </a:t>
            </a:r>
            <a:r>
              <a:rPr lang="de-DE" dirty="0" err="1"/>
              <a:t>average</a:t>
            </a:r>
            <a:r>
              <a:rPr lang="de-DE" dirty="0"/>
              <a:t> not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maximization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reinforcement</a:t>
            </a:r>
            <a:r>
              <a:rPr lang="de-DE" dirty="0"/>
              <a:t> (</a:t>
            </a:r>
            <a:r>
              <a:rPr lang="de-DE" dirty="0" err="1"/>
              <a:t>subjects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correct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 </a:t>
            </a:r>
            <a:r>
              <a:rPr lang="de-DE" dirty="0" err="1"/>
              <a:t>choice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finish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cognitive</a:t>
            </a:r>
            <a:r>
              <a:rPr lang="de-DE" dirty="0"/>
              <a:t> </a:t>
            </a:r>
            <a:r>
              <a:rPr lang="de-DE" dirty="0" err="1"/>
              <a:t>ability</a:t>
            </a:r>
            <a:r>
              <a:rPr lang="de-DE" dirty="0"/>
              <a:t> </a:t>
            </a:r>
            <a:r>
              <a:rPr lang="de-DE" dirty="0" err="1"/>
              <a:t>taken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: More </a:t>
            </a:r>
            <a:r>
              <a:rPr lang="de-DE" dirty="0" err="1"/>
              <a:t>over-matching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maximizing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350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AF57A-1451-86BD-6E57-C42067DE4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ED59B-05D5-9CDB-A744-0B510BFDC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Notes/</a:t>
            </a:r>
            <a:r>
              <a:rPr lang="de-DE" sz="2800" dirty="0" err="1"/>
              <a:t>Thoughts</a:t>
            </a:r>
            <a:endParaRPr lang="de-DE" sz="28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DD946DD-69F2-F413-BBF2-A1197227FAB2}"/>
              </a:ext>
            </a:extLst>
          </p:cNvPr>
          <p:cNvSpPr txBox="1"/>
          <p:nvPr/>
        </p:nvSpPr>
        <p:spPr>
          <a:xfrm>
            <a:off x="838200" y="1563624"/>
            <a:ext cx="10756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Humans make mistakes -&gt; cut-off for maximizing &lt; 100 % -&gt; 95% (Schultze et al. (2019))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Alternating optimal choice/response between or within subjects, and if within: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Randomization by Block (A,B,B,A,B,A,A,B)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Randomization of the order ( A,A,A,A,B,B,B,B vs. B,B,B,B,A,A,A,A)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Blocks and trials (8 Blocks á 100 trials each?)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2370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Breitbild</PresentationFormat>
  <Paragraphs>74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</vt:lpstr>
      <vt:lpstr>Adobe Acrobat Document</vt:lpstr>
      <vt:lpstr>PowerPoint-Präsentation</vt:lpstr>
      <vt:lpstr>Probability matching vs. Over-Matching vs. Maximizing</vt:lpstr>
      <vt:lpstr>Key-points</vt:lpstr>
      <vt:lpstr>Experimental design</vt:lpstr>
      <vt:lpstr>Measurements</vt:lpstr>
      <vt:lpstr>What I expect from my experiment</vt:lpstr>
      <vt:lpstr>Notes/Thoughts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Mulready</dc:creator>
  <cp:lastModifiedBy>Sean Mulready</cp:lastModifiedBy>
  <cp:revision>6</cp:revision>
  <dcterms:created xsi:type="dcterms:W3CDTF">2024-10-18T08:31:27Z</dcterms:created>
  <dcterms:modified xsi:type="dcterms:W3CDTF">2024-11-22T13:56:51Z</dcterms:modified>
</cp:coreProperties>
</file>