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2" r:id="rId5"/>
    <p:sldId id="281" r:id="rId6"/>
    <p:sldId id="283" r:id="rId7"/>
    <p:sldId id="264" r:id="rId8"/>
    <p:sldId id="284" r:id="rId9"/>
    <p:sldId id="258" r:id="rId10"/>
    <p:sldId id="259" r:id="rId11"/>
    <p:sldId id="285" r:id="rId12"/>
    <p:sldId id="260" r:id="rId13"/>
    <p:sldId id="261" r:id="rId14"/>
    <p:sldId id="262" r:id="rId15"/>
    <p:sldId id="273" r:id="rId16"/>
    <p:sldId id="265" r:id="rId17"/>
    <p:sldId id="266" r:id="rId18"/>
    <p:sldId id="268" r:id="rId19"/>
    <p:sldId id="269" r:id="rId20"/>
    <p:sldId id="274" r:id="rId21"/>
    <p:sldId id="270" r:id="rId22"/>
    <p:sldId id="271" r:id="rId23"/>
    <p:sldId id="272" r:id="rId24"/>
    <p:sldId id="276" r:id="rId25"/>
    <p:sldId id="275" r:id="rId26"/>
    <p:sldId id="277" r:id="rId27"/>
    <p:sldId id="278" r:id="rId28"/>
    <p:sldId id="280" r:id="rId29"/>
    <p:sldId id="279"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7926D-80DC-2B11-70DE-1F35758D069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56F1FF1-636E-2341-A199-BAB100F14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0FFB943-331B-5086-2293-C0F532DC1531}"/>
              </a:ext>
            </a:extLst>
          </p:cNvPr>
          <p:cNvSpPr>
            <a:spLocks noGrp="1"/>
          </p:cNvSpPr>
          <p:nvPr>
            <p:ph type="dt" sz="half" idx="10"/>
          </p:nvPr>
        </p:nvSpPr>
        <p:spPr/>
        <p:txBody>
          <a:bodyPr/>
          <a:lstStyle/>
          <a:p>
            <a:fld id="{9583AF26-4D68-42D5-A917-CD55DA578274}" type="datetimeFigureOut">
              <a:rPr lang="de-DE" smtClean="0"/>
              <a:t>28.11.2024</a:t>
            </a:fld>
            <a:endParaRPr lang="de-DE"/>
          </a:p>
        </p:txBody>
      </p:sp>
      <p:sp>
        <p:nvSpPr>
          <p:cNvPr id="5" name="Fußzeilenplatzhalter 4">
            <a:extLst>
              <a:ext uri="{FF2B5EF4-FFF2-40B4-BE49-F238E27FC236}">
                <a16:creationId xmlns:a16="http://schemas.microsoft.com/office/drawing/2014/main" id="{6108D52E-794B-C0C9-B46B-39E1207DCB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D0CB137-8422-EA24-C637-9A4FC7ACDC83}"/>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38955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C3D3E1-2631-2E83-C3E7-4CB34E27153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A7D1451-290A-C830-228C-387B36BD8FA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5032F69-D141-6C94-AC97-5BD89883A876}"/>
              </a:ext>
            </a:extLst>
          </p:cNvPr>
          <p:cNvSpPr>
            <a:spLocks noGrp="1"/>
          </p:cNvSpPr>
          <p:nvPr>
            <p:ph type="dt" sz="half" idx="10"/>
          </p:nvPr>
        </p:nvSpPr>
        <p:spPr/>
        <p:txBody>
          <a:bodyPr/>
          <a:lstStyle/>
          <a:p>
            <a:fld id="{9583AF26-4D68-42D5-A917-CD55DA578274}" type="datetimeFigureOut">
              <a:rPr lang="de-DE" smtClean="0"/>
              <a:t>28.11.2024</a:t>
            </a:fld>
            <a:endParaRPr lang="de-DE"/>
          </a:p>
        </p:txBody>
      </p:sp>
      <p:sp>
        <p:nvSpPr>
          <p:cNvPr id="5" name="Fußzeilenplatzhalter 4">
            <a:extLst>
              <a:ext uri="{FF2B5EF4-FFF2-40B4-BE49-F238E27FC236}">
                <a16:creationId xmlns:a16="http://schemas.microsoft.com/office/drawing/2014/main" id="{9AFB7831-CF9D-603B-0621-85E98D3D5BE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0998368-8677-3E64-D69D-1003F4A9F0FC}"/>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6622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6E8B8EE-992A-7101-9C68-E7531CFE7F7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8641043-2145-11EB-04D2-6C6E023A57C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725AB11-C177-0604-D933-1373AD2691D5}"/>
              </a:ext>
            </a:extLst>
          </p:cNvPr>
          <p:cNvSpPr>
            <a:spLocks noGrp="1"/>
          </p:cNvSpPr>
          <p:nvPr>
            <p:ph type="dt" sz="half" idx="10"/>
          </p:nvPr>
        </p:nvSpPr>
        <p:spPr/>
        <p:txBody>
          <a:bodyPr/>
          <a:lstStyle/>
          <a:p>
            <a:fld id="{9583AF26-4D68-42D5-A917-CD55DA578274}" type="datetimeFigureOut">
              <a:rPr lang="de-DE" smtClean="0"/>
              <a:t>28.11.2024</a:t>
            </a:fld>
            <a:endParaRPr lang="de-DE"/>
          </a:p>
        </p:txBody>
      </p:sp>
      <p:sp>
        <p:nvSpPr>
          <p:cNvPr id="5" name="Fußzeilenplatzhalter 4">
            <a:extLst>
              <a:ext uri="{FF2B5EF4-FFF2-40B4-BE49-F238E27FC236}">
                <a16:creationId xmlns:a16="http://schemas.microsoft.com/office/drawing/2014/main" id="{CA0AAA20-4B18-1759-3F1C-A0B4AABE980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256772-0682-AA83-8CF2-7315A5959FA3}"/>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77844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18E05F-04CC-48C1-65BC-E355E5591A2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576C80D-4C67-CE86-50B6-A50DB03CB1F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0CEDA07-ADB5-50A5-F8F5-6D7E88D9E70E}"/>
              </a:ext>
            </a:extLst>
          </p:cNvPr>
          <p:cNvSpPr>
            <a:spLocks noGrp="1"/>
          </p:cNvSpPr>
          <p:nvPr>
            <p:ph type="dt" sz="half" idx="10"/>
          </p:nvPr>
        </p:nvSpPr>
        <p:spPr/>
        <p:txBody>
          <a:bodyPr/>
          <a:lstStyle/>
          <a:p>
            <a:fld id="{9583AF26-4D68-42D5-A917-CD55DA578274}" type="datetimeFigureOut">
              <a:rPr lang="de-DE" smtClean="0"/>
              <a:t>28.11.2024</a:t>
            </a:fld>
            <a:endParaRPr lang="de-DE"/>
          </a:p>
        </p:txBody>
      </p:sp>
      <p:sp>
        <p:nvSpPr>
          <p:cNvPr id="5" name="Fußzeilenplatzhalter 4">
            <a:extLst>
              <a:ext uri="{FF2B5EF4-FFF2-40B4-BE49-F238E27FC236}">
                <a16:creationId xmlns:a16="http://schemas.microsoft.com/office/drawing/2014/main" id="{F989C284-77C7-F851-7431-BE24E610D5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648B909-C480-C27C-5A62-F2B0C6AD6CCD}"/>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13939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8E413-D6DF-CD76-4697-91BC4E31DE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6DDA599-9DFB-EE5F-76D9-08F5AB91C1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4F6B1C1-43FC-97FB-E077-8205BE4DA566}"/>
              </a:ext>
            </a:extLst>
          </p:cNvPr>
          <p:cNvSpPr>
            <a:spLocks noGrp="1"/>
          </p:cNvSpPr>
          <p:nvPr>
            <p:ph type="dt" sz="half" idx="10"/>
          </p:nvPr>
        </p:nvSpPr>
        <p:spPr/>
        <p:txBody>
          <a:bodyPr/>
          <a:lstStyle/>
          <a:p>
            <a:fld id="{9583AF26-4D68-42D5-A917-CD55DA578274}" type="datetimeFigureOut">
              <a:rPr lang="de-DE" smtClean="0"/>
              <a:t>28.11.2024</a:t>
            </a:fld>
            <a:endParaRPr lang="de-DE"/>
          </a:p>
        </p:txBody>
      </p:sp>
      <p:sp>
        <p:nvSpPr>
          <p:cNvPr id="5" name="Fußzeilenplatzhalter 4">
            <a:extLst>
              <a:ext uri="{FF2B5EF4-FFF2-40B4-BE49-F238E27FC236}">
                <a16:creationId xmlns:a16="http://schemas.microsoft.com/office/drawing/2014/main" id="{BA6A69E6-BA40-FB12-7DE8-A8DCCFD38BB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A32216-BC6B-A381-0696-989AD0A1C159}"/>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198150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B8979-BD89-5928-9474-2A814501666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24C6A04-88C0-3240-3471-5EC60A64A36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1DD6ED-E456-F6C7-D07C-1EF552FFA38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6952737-C08A-00B8-539F-9EFCD995D8A1}"/>
              </a:ext>
            </a:extLst>
          </p:cNvPr>
          <p:cNvSpPr>
            <a:spLocks noGrp="1"/>
          </p:cNvSpPr>
          <p:nvPr>
            <p:ph type="dt" sz="half" idx="10"/>
          </p:nvPr>
        </p:nvSpPr>
        <p:spPr/>
        <p:txBody>
          <a:bodyPr/>
          <a:lstStyle/>
          <a:p>
            <a:fld id="{9583AF26-4D68-42D5-A917-CD55DA578274}" type="datetimeFigureOut">
              <a:rPr lang="de-DE" smtClean="0"/>
              <a:t>28.11.2024</a:t>
            </a:fld>
            <a:endParaRPr lang="de-DE"/>
          </a:p>
        </p:txBody>
      </p:sp>
      <p:sp>
        <p:nvSpPr>
          <p:cNvPr id="6" name="Fußzeilenplatzhalter 5">
            <a:extLst>
              <a:ext uri="{FF2B5EF4-FFF2-40B4-BE49-F238E27FC236}">
                <a16:creationId xmlns:a16="http://schemas.microsoft.com/office/drawing/2014/main" id="{D331041E-BFB2-B9BF-31A3-6F8D0351742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20D84FB-531E-9E1F-0398-B7EA97CA1DD9}"/>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40689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94A91-5147-F15D-7AA0-0830234742D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864B75A-3AC7-347A-AE2F-67E7B0940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AA1323B-45A5-5239-5ECD-D150571A16D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2BC5AD1-FE7F-0756-3485-3CCEAFC49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BDC7532-33A8-CCD3-7538-AD669199FB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7B37B6B-7233-D628-9131-8706F3AD057F}"/>
              </a:ext>
            </a:extLst>
          </p:cNvPr>
          <p:cNvSpPr>
            <a:spLocks noGrp="1"/>
          </p:cNvSpPr>
          <p:nvPr>
            <p:ph type="dt" sz="half" idx="10"/>
          </p:nvPr>
        </p:nvSpPr>
        <p:spPr/>
        <p:txBody>
          <a:bodyPr/>
          <a:lstStyle/>
          <a:p>
            <a:fld id="{9583AF26-4D68-42D5-A917-CD55DA578274}" type="datetimeFigureOut">
              <a:rPr lang="de-DE" smtClean="0"/>
              <a:t>28.11.2024</a:t>
            </a:fld>
            <a:endParaRPr lang="de-DE"/>
          </a:p>
        </p:txBody>
      </p:sp>
      <p:sp>
        <p:nvSpPr>
          <p:cNvPr id="8" name="Fußzeilenplatzhalter 7">
            <a:extLst>
              <a:ext uri="{FF2B5EF4-FFF2-40B4-BE49-F238E27FC236}">
                <a16:creationId xmlns:a16="http://schemas.microsoft.com/office/drawing/2014/main" id="{B54B699B-212E-261F-821D-6F672C84844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D3E32AC-D9D8-3966-CEBC-0E61CFED337C}"/>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71703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689F1-88B2-AF70-8B54-B5FDB09FC7C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682BF30-57A2-AC4A-D3B0-2AB9DD9FA9F8}"/>
              </a:ext>
            </a:extLst>
          </p:cNvPr>
          <p:cNvSpPr>
            <a:spLocks noGrp="1"/>
          </p:cNvSpPr>
          <p:nvPr>
            <p:ph type="dt" sz="half" idx="10"/>
          </p:nvPr>
        </p:nvSpPr>
        <p:spPr/>
        <p:txBody>
          <a:bodyPr/>
          <a:lstStyle/>
          <a:p>
            <a:fld id="{9583AF26-4D68-42D5-A917-CD55DA578274}" type="datetimeFigureOut">
              <a:rPr lang="de-DE" smtClean="0"/>
              <a:t>28.11.2024</a:t>
            </a:fld>
            <a:endParaRPr lang="de-DE"/>
          </a:p>
        </p:txBody>
      </p:sp>
      <p:sp>
        <p:nvSpPr>
          <p:cNvPr id="4" name="Fußzeilenplatzhalter 3">
            <a:extLst>
              <a:ext uri="{FF2B5EF4-FFF2-40B4-BE49-F238E27FC236}">
                <a16:creationId xmlns:a16="http://schemas.microsoft.com/office/drawing/2014/main" id="{459FE38E-FAFC-B141-DF75-80E6FE01F98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C543A74-1752-6667-23C6-92995AEC87E4}"/>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24102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F3BA7F5-BB2D-8F32-580F-CA375FE64B31}"/>
              </a:ext>
            </a:extLst>
          </p:cNvPr>
          <p:cNvSpPr>
            <a:spLocks noGrp="1"/>
          </p:cNvSpPr>
          <p:nvPr>
            <p:ph type="dt" sz="half" idx="10"/>
          </p:nvPr>
        </p:nvSpPr>
        <p:spPr/>
        <p:txBody>
          <a:bodyPr/>
          <a:lstStyle/>
          <a:p>
            <a:fld id="{9583AF26-4D68-42D5-A917-CD55DA578274}" type="datetimeFigureOut">
              <a:rPr lang="de-DE" smtClean="0"/>
              <a:t>28.11.2024</a:t>
            </a:fld>
            <a:endParaRPr lang="de-DE"/>
          </a:p>
        </p:txBody>
      </p:sp>
      <p:sp>
        <p:nvSpPr>
          <p:cNvPr id="3" name="Fußzeilenplatzhalter 2">
            <a:extLst>
              <a:ext uri="{FF2B5EF4-FFF2-40B4-BE49-F238E27FC236}">
                <a16:creationId xmlns:a16="http://schemas.microsoft.com/office/drawing/2014/main" id="{CB868CC1-CFEB-2EEB-FEFB-53FEBEF2C52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342A363-1B7A-8CDA-F8AE-E4F71A23483E}"/>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65350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C1493-C40B-A46D-C084-CCAA3E9E5EC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7AB5EC5-C07B-B70E-28D8-1E0157FA4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D078B7-584C-57A6-0353-36C3E5B59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6FA6E56-9EF9-77F5-90A3-3A07B1B9B391}"/>
              </a:ext>
            </a:extLst>
          </p:cNvPr>
          <p:cNvSpPr>
            <a:spLocks noGrp="1"/>
          </p:cNvSpPr>
          <p:nvPr>
            <p:ph type="dt" sz="half" idx="10"/>
          </p:nvPr>
        </p:nvSpPr>
        <p:spPr/>
        <p:txBody>
          <a:bodyPr/>
          <a:lstStyle/>
          <a:p>
            <a:fld id="{9583AF26-4D68-42D5-A917-CD55DA578274}" type="datetimeFigureOut">
              <a:rPr lang="de-DE" smtClean="0"/>
              <a:t>28.11.2024</a:t>
            </a:fld>
            <a:endParaRPr lang="de-DE"/>
          </a:p>
        </p:txBody>
      </p:sp>
      <p:sp>
        <p:nvSpPr>
          <p:cNvPr id="6" name="Fußzeilenplatzhalter 5">
            <a:extLst>
              <a:ext uri="{FF2B5EF4-FFF2-40B4-BE49-F238E27FC236}">
                <a16:creationId xmlns:a16="http://schemas.microsoft.com/office/drawing/2014/main" id="{4F421BB2-B9A3-57B6-BFCF-21C2362F3D9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433B451-D353-5399-F8E5-22D49196D545}"/>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05875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F1ECD8-6E27-4A58-0972-94A2C17E415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83A1B4-1041-4619-7775-ACC8503CE0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9067DFC-F817-CB57-605F-C40A7FFA6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22C472-CAA7-11A7-B7C1-A61D4882F6A7}"/>
              </a:ext>
            </a:extLst>
          </p:cNvPr>
          <p:cNvSpPr>
            <a:spLocks noGrp="1"/>
          </p:cNvSpPr>
          <p:nvPr>
            <p:ph type="dt" sz="half" idx="10"/>
          </p:nvPr>
        </p:nvSpPr>
        <p:spPr/>
        <p:txBody>
          <a:bodyPr/>
          <a:lstStyle/>
          <a:p>
            <a:fld id="{9583AF26-4D68-42D5-A917-CD55DA578274}" type="datetimeFigureOut">
              <a:rPr lang="de-DE" smtClean="0"/>
              <a:t>28.11.2024</a:t>
            </a:fld>
            <a:endParaRPr lang="de-DE"/>
          </a:p>
        </p:txBody>
      </p:sp>
      <p:sp>
        <p:nvSpPr>
          <p:cNvPr id="6" name="Fußzeilenplatzhalter 5">
            <a:extLst>
              <a:ext uri="{FF2B5EF4-FFF2-40B4-BE49-F238E27FC236}">
                <a16:creationId xmlns:a16="http://schemas.microsoft.com/office/drawing/2014/main" id="{D31EB3CE-CECA-C7E7-F264-2CC2A548DF3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947F09-E0C7-E645-3947-50DFF56AD84E}"/>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54997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F69C9E-98E0-EE50-DDB2-59FA598DD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36F0183-77A4-2ACA-BD9E-D5FF3F671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346663-D2DE-97A1-0B5D-C3E02A040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3AF26-4D68-42D5-A917-CD55DA578274}" type="datetimeFigureOut">
              <a:rPr lang="de-DE" smtClean="0"/>
              <a:t>28.11.2024</a:t>
            </a:fld>
            <a:endParaRPr lang="de-DE"/>
          </a:p>
        </p:txBody>
      </p:sp>
      <p:sp>
        <p:nvSpPr>
          <p:cNvPr id="5" name="Fußzeilenplatzhalter 4">
            <a:extLst>
              <a:ext uri="{FF2B5EF4-FFF2-40B4-BE49-F238E27FC236}">
                <a16:creationId xmlns:a16="http://schemas.microsoft.com/office/drawing/2014/main" id="{4F7A6EE6-C2A2-256A-D8F5-4FE5C1445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18E7A0F-EAAF-C3DF-1351-28C7C5868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8CA4D-8C01-4E56-A9C7-1958C308248C}" type="slidenum">
              <a:rPr lang="de-DE" smtClean="0"/>
              <a:t>‹Nr.›</a:t>
            </a:fld>
            <a:endParaRPr lang="de-DE"/>
          </a:p>
        </p:txBody>
      </p:sp>
    </p:spTree>
    <p:extLst>
      <p:ext uri="{BB962C8B-B14F-4D97-AF65-F5344CB8AC3E}">
        <p14:creationId xmlns:p14="http://schemas.microsoft.com/office/powerpoint/2010/main" val="4244934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59580638-7F3F-458A-829D-6FBF07632FAC}"/>
              </a:ext>
            </a:extLst>
          </p:cNvPr>
          <p:cNvSpPr txBox="1"/>
          <p:nvPr/>
        </p:nvSpPr>
        <p:spPr>
          <a:xfrm>
            <a:off x="1603889" y="1751291"/>
            <a:ext cx="7682846" cy="1969770"/>
          </a:xfrm>
          <a:prstGeom prst="rect">
            <a:avLst/>
          </a:prstGeom>
          <a:noFill/>
        </p:spPr>
        <p:txBody>
          <a:bodyPr wrap="square" rtlCol="0">
            <a:spAutoFit/>
          </a:bodyPr>
          <a:lstStyle/>
          <a:p>
            <a:pPr algn="ctr"/>
            <a:r>
              <a:rPr lang="de-DE" sz="4800" dirty="0">
                <a:solidFill>
                  <a:schemeClr val="bg1"/>
                </a:solidFill>
              </a:rPr>
              <a:t>Hallo  </a:t>
            </a:r>
            <a:r>
              <a:rPr lang="de-DE" sz="4800" dirty="0">
                <a:solidFill>
                  <a:schemeClr val="bg1"/>
                </a:solidFill>
                <a:sym typeface="Wingdings" panose="05000000000000000000" pitchFamily="2" charset="2"/>
              </a:rPr>
              <a:t> </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4363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847755"/>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bewegen sich mit den Tasten </a:t>
            </a:r>
            <a:r>
              <a:rPr lang="de-DE" sz="2000" b="1" dirty="0">
                <a:solidFill>
                  <a:schemeClr val="bg1"/>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1" dirty="0">
                <a:solidFill>
                  <a:schemeClr val="bg1"/>
                </a:solidFill>
                <a:effectLst/>
                <a:latin typeface="Consolas" panose="020B0609020204030204" pitchFamily="49" charset="0"/>
              </a:rPr>
              <a:t>D </a:t>
            </a:r>
            <a:r>
              <a:rPr lang="de-DE" sz="2000" dirty="0">
                <a:solidFill>
                  <a:schemeClr val="bg1"/>
                </a:solidFill>
                <a:effectLst/>
                <a:latin typeface="Consolas" panose="020B0609020204030204" pitchFamily="49" charset="0"/>
              </a:rPr>
              <a:t>nach links und rechts</a:t>
            </a:r>
            <a:r>
              <a:rPr lang="de-DE" sz="2000" b="0" dirty="0">
                <a:solidFill>
                  <a:schemeClr val="bg1"/>
                </a:solidFill>
                <a:effectLst/>
                <a:latin typeface="Consolas" panose="020B0609020204030204" pitchFamily="49" charset="0"/>
              </a:rPr>
              <a:t>, Sie schießen mit der STRG-Taste.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 und einen oder zwei </a:t>
            </a:r>
            <a:r>
              <a:rPr lang="de-DE" sz="2000" b="0" dirty="0">
                <a:solidFill>
                  <a:srgbClr val="CC0066"/>
                </a:solidFill>
                <a:effectLst/>
                <a:latin typeface="Consolas" panose="020B0609020204030204" pitchFamily="49" charset="0"/>
              </a:rPr>
              <a:t>Finger</a:t>
            </a:r>
            <a:r>
              <a:rPr lang="de-DE" sz="2000" b="0" dirty="0">
                <a:solidFill>
                  <a:schemeClr val="bg1"/>
                </a:solidFill>
                <a:effectLst/>
                <a:latin typeface="Consolas" panose="020B0609020204030204" pitchFamily="49" charset="0"/>
              </a:rPr>
              <a:t> der </a:t>
            </a:r>
            <a:r>
              <a:rPr lang="de-DE" sz="2000" b="0" dirty="0">
                <a:solidFill>
                  <a:srgbClr val="CC0066"/>
                </a:solidFill>
                <a:effectLst/>
                <a:latin typeface="Consolas" panose="020B0609020204030204" pitchFamily="49" charset="0"/>
              </a:rPr>
              <a:t>rechten</a:t>
            </a:r>
            <a:r>
              <a:rPr lang="de-DE" sz="2000" b="0" dirty="0">
                <a:solidFill>
                  <a:schemeClr val="bg1"/>
                </a:solidFill>
                <a:effectLst/>
                <a:latin typeface="Consolas" panose="020B0609020204030204" pitchFamily="49" charset="0"/>
              </a:rPr>
              <a:t> Hand auf die </a:t>
            </a:r>
            <a:r>
              <a:rPr lang="de-DE" sz="2000" b="0" dirty="0">
                <a:solidFill>
                  <a:srgbClr val="CC0066"/>
                </a:solidFill>
                <a:effectLst/>
                <a:latin typeface="Consolas" panose="020B0609020204030204" pitchFamily="49" charset="0"/>
              </a:rPr>
              <a:t>STRG</a:t>
            </a:r>
            <a:r>
              <a:rPr lang="de-DE" sz="2000" b="0" dirty="0">
                <a:solidFill>
                  <a:schemeClr val="bg1"/>
                </a:solidFill>
                <a:effectLst/>
                <a:latin typeface="Consolas" panose="020B0609020204030204" pitchFamily="49" charset="0"/>
              </a:rPr>
              <a:t>-Taste rechts unten auf der Tastatur.</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99063A1D-D39D-B6B4-1286-5BB7206C6476}"/>
              </a:ext>
            </a:extLst>
          </p:cNvPr>
          <p:cNvSpPr/>
          <p:nvPr/>
        </p:nvSpPr>
        <p:spPr>
          <a:xfrm>
            <a:off x="6443932" y="4744528"/>
            <a:ext cx="491706" cy="258793"/>
          </a:xfrm>
          <a:prstGeom prst="roundRect">
            <a:avLst/>
          </a:prstGeom>
          <a:noFill/>
          <a:ln w="38100">
            <a:solidFill>
              <a:srgbClr val="CC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0039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9C1C683-E904-B313-6078-0947207F4167}"/>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58B9C941-A51B-C3C4-C0AD-AFD6FF4E9123}"/>
              </a:ext>
            </a:extLst>
          </p:cNvPr>
          <p:cNvSpPr txBox="1"/>
          <p:nvPr/>
        </p:nvSpPr>
        <p:spPr>
          <a:xfrm>
            <a:off x="1707406" y="431449"/>
            <a:ext cx="7682846" cy="5878532"/>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Es gibt in diesem Spiel eine Besonderheit: Die Steuerung zur seitlichen Bewegung kann </a:t>
            </a:r>
            <a:r>
              <a:rPr lang="de-DE" sz="2000" b="1"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oder </a:t>
            </a:r>
            <a:r>
              <a:rPr lang="de-DE" sz="2000" b="1"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sein. </a:t>
            </a:r>
          </a:p>
          <a:p>
            <a:pPr algn="ctr"/>
            <a:endParaRPr lang="de-DE" sz="2000" dirty="0">
              <a:solidFill>
                <a:schemeClr val="bg1"/>
              </a:solidFill>
              <a:latin typeface="Consolas" panose="020B0609020204030204" pitchFamily="49" charset="0"/>
            </a:endParaRPr>
          </a:p>
          <a:p>
            <a:pPr algn="ctr"/>
            <a:r>
              <a:rPr lang="de-DE" sz="2000" b="1" u="sng"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bedeutet: Die Taste </a:t>
            </a:r>
            <a:r>
              <a:rPr lang="de-DE" sz="2000" b="1" dirty="0">
                <a:solidFill>
                  <a:srgbClr val="00B05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b="0" dirty="0">
                <a:solidFill>
                  <a:schemeClr val="bg1"/>
                </a:solidFill>
                <a:effectLst/>
                <a:latin typeface="Consolas" panose="020B0609020204030204" pitchFamily="49" charset="0"/>
              </a:rPr>
              <a:t>, die Taste </a:t>
            </a:r>
            <a:r>
              <a:rPr lang="de-DE" sz="2000" b="1" dirty="0">
                <a:solidFill>
                  <a:srgbClr val="FF00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a:t>
            </a:r>
          </a:p>
          <a:p>
            <a:pPr algn="ctr"/>
            <a:endParaRPr lang="de-DE" sz="2000" dirty="0">
              <a:solidFill>
                <a:schemeClr val="bg1"/>
              </a:solidFill>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r>
              <a:rPr lang="de-DE" sz="2000" b="1" u="sng"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bedeutet: Die Taste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die Taste </a:t>
            </a:r>
            <a:r>
              <a:rPr lang="de-DE" sz="2000" b="0" dirty="0">
                <a:solidFill>
                  <a:srgbClr val="00B05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dirty="0">
                <a:solidFill>
                  <a:schemeClr val="bg1"/>
                </a:solidFill>
                <a:latin typeface="Consolas" panose="020B0609020204030204" pitchFamily="49" charset="0"/>
              </a:rPr>
              <a:t>.</a:t>
            </a:r>
          </a:p>
          <a:p>
            <a:endParaRPr lang="de-DE" sz="2000" b="0" dirty="0">
              <a:solidFill>
                <a:srgbClr val="CE9178"/>
              </a:solidFill>
              <a:effectLst/>
              <a:latin typeface="Consolas" panose="020B0609020204030204" pitchFamily="49" charset="0"/>
            </a:endParaRPr>
          </a:p>
          <a:p>
            <a:endParaRPr lang="de-DE" sz="2000" b="0" dirty="0">
              <a:solidFill>
                <a:srgbClr val="CCCCCC"/>
              </a:solidFill>
              <a:effectLst/>
              <a:latin typeface="Consolas" panose="020B0609020204030204" pitchFamily="49" charset="0"/>
            </a:endParaRPr>
          </a:p>
          <a:p>
            <a:pPr algn="ctr"/>
            <a:r>
              <a:rPr lang="de-DE" sz="8000" dirty="0">
                <a:solidFill>
                  <a:srgbClr val="00B050"/>
                </a:solidFill>
                <a:sym typeface="Wingdings" panose="05000000000000000000" pitchFamily="2" charset="2"/>
              </a:rPr>
              <a:t>←</a:t>
            </a:r>
            <a:r>
              <a:rPr lang="de-DE" sz="8000" dirty="0">
                <a:solidFill>
                  <a:schemeClr val="bg1"/>
                </a:solidFill>
                <a:sym typeface="Wingdings" panose="05000000000000000000" pitchFamily="2" charset="2"/>
              </a:rPr>
              <a:t>                  </a:t>
            </a:r>
            <a:r>
              <a:rPr lang="de-DE" sz="8000" dirty="0">
                <a:solidFill>
                  <a:srgbClr val="FF0000"/>
                </a:solidFill>
                <a:sym typeface="Wingdings" panose="05000000000000000000" pitchFamily="2" charset="2"/>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3D-Modellierung, Digitales Compositing enthält.&#10;&#10;Automatisch generierte Beschreibung">
            <a:extLst>
              <a:ext uri="{FF2B5EF4-FFF2-40B4-BE49-F238E27FC236}">
                <a16:creationId xmlns:a16="http://schemas.microsoft.com/office/drawing/2014/main" id="{EF01BFD0-E993-D3AC-35AA-AF146519C3A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335314" y="3579136"/>
            <a:ext cx="2401917" cy="1857458"/>
          </a:xfrm>
          <a:prstGeom prst="rect">
            <a:avLst/>
          </a:prstGeom>
        </p:spPr>
      </p:pic>
    </p:spTree>
    <p:extLst>
      <p:ext uri="{BB962C8B-B14F-4D97-AF65-F5344CB8AC3E}">
        <p14:creationId xmlns:p14="http://schemas.microsoft.com/office/powerpoint/2010/main" val="3027616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00E03F0-00E7-B15A-881F-E7E9E1ED3A9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B768491-FD46-C3C5-6B5E-BEF34AECD664}"/>
              </a:ext>
            </a:extLst>
          </p:cNvPr>
          <p:cNvSpPr txBox="1"/>
          <p:nvPr/>
        </p:nvSpPr>
        <p:spPr>
          <a:xfrm>
            <a:off x="1707406" y="431449"/>
            <a:ext cx="7682846" cy="5632311"/>
          </a:xfrm>
          <a:prstGeom prst="rect">
            <a:avLst/>
          </a:prstGeom>
          <a:noFill/>
        </p:spPr>
        <p:txBody>
          <a:bodyPr wrap="square" rtlCol="0">
            <a:spAutoFit/>
          </a:bodyPr>
          <a:lstStyle/>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r>
              <a:rPr lang="de-DE" sz="2000" b="0" dirty="0">
                <a:solidFill>
                  <a:schemeClr val="bg1"/>
                </a:solidFill>
                <a:effectLst/>
                <a:latin typeface="Consolas" panose="020B0609020204030204" pitchFamily="49" charset="0"/>
              </a:rPr>
              <a:t>Es gibt in diesem Spiel eine Besonderheit: Die Steuerung zur seitlichen Bewegung kann </a:t>
            </a:r>
            <a:r>
              <a:rPr lang="de-DE" sz="2000" b="1"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oder </a:t>
            </a:r>
            <a:r>
              <a:rPr lang="de-DE" sz="2000" b="1"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sein. </a:t>
            </a:r>
          </a:p>
          <a:p>
            <a:pPr algn="ctr"/>
            <a:endParaRPr lang="de-DE" sz="2000" dirty="0">
              <a:solidFill>
                <a:schemeClr val="bg1"/>
              </a:solidFill>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r>
              <a:rPr lang="de-DE" sz="2000" dirty="0">
                <a:solidFill>
                  <a:schemeClr val="bg1"/>
                </a:solidFill>
                <a:latin typeface="Consolas" panose="020B0609020204030204" pitchFamily="49" charset="0"/>
              </a:rPr>
              <a:t>Die Wahrscheinlichkeiten für eine normale oder invertierte Steuerung unterscheiden sich. Das Verhältnis bleibt während des gesamten Experiments gleich.</a:t>
            </a:r>
          </a:p>
          <a:p>
            <a:endParaRPr lang="de-DE" sz="2000" b="0" dirty="0">
              <a:solidFill>
                <a:srgbClr val="CE9178"/>
              </a:solidFill>
              <a:effectLst/>
              <a:latin typeface="Consolas" panose="020B0609020204030204" pitchFamily="49" charset="0"/>
            </a:endParaRPr>
          </a:p>
          <a:p>
            <a:endParaRPr lang="de-DE" sz="2000" b="0" dirty="0">
              <a:solidFill>
                <a:srgbClr val="CCCCCC"/>
              </a:solidFill>
              <a:effectLst/>
              <a:latin typeface="Consolas" panose="020B0609020204030204" pitchFamily="49" charset="0"/>
            </a:endParaRPr>
          </a:p>
          <a:p>
            <a:pPr algn="ctr"/>
            <a:r>
              <a:rPr lang="de-DE" sz="8000" dirty="0">
                <a:solidFill>
                  <a:schemeClr val="bg1"/>
                </a:solidFill>
                <a:sym typeface="Wingdings" panose="05000000000000000000" pitchFamily="2" charset="2"/>
              </a:rPr>
              <a:t>                  </a:t>
            </a: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09487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5EE831B-C595-BDE0-E7F5-60CEF6DE59F8}"/>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3435497-C0C8-6AF7-8D36-AD68BC0A489C}"/>
              </a:ext>
            </a:extLst>
          </p:cNvPr>
          <p:cNvSpPr txBox="1"/>
          <p:nvPr/>
        </p:nvSpPr>
        <p:spPr>
          <a:xfrm>
            <a:off x="1807089" y="181109"/>
            <a:ext cx="7682846" cy="6247864"/>
          </a:xfrm>
          <a:prstGeom prst="rect">
            <a:avLst/>
          </a:prstGeom>
          <a:noFill/>
        </p:spPr>
        <p:txBody>
          <a:bodyPr wrap="square" rtlCol="0">
            <a:spAutoFit/>
          </a:bodyPr>
          <a:lstStyle/>
          <a:p>
            <a:pPr algn="ctr"/>
            <a:r>
              <a:rPr lang="de-DE" sz="2000" dirty="0">
                <a:solidFill>
                  <a:schemeClr val="bg1"/>
                </a:solidFill>
                <a:latin typeface="Consolas" panose="020B0609020204030204" pitchFamily="49" charset="0"/>
              </a:rPr>
              <a:t>Zwe</a:t>
            </a:r>
            <a:r>
              <a:rPr lang="de-DE" sz="2000" b="0" dirty="0">
                <a:solidFill>
                  <a:schemeClr val="bg1"/>
                </a:solidFill>
                <a:effectLst/>
                <a:latin typeface="Consolas" panose="020B0609020204030204" pitchFamily="49" charset="0"/>
              </a:rPr>
              <a:t>i </a:t>
            </a:r>
            <a:r>
              <a:rPr lang="de-DE" sz="2000" b="0" u="sng" dirty="0">
                <a:solidFill>
                  <a:schemeClr val="bg1"/>
                </a:solidFill>
                <a:effectLst/>
                <a:latin typeface="Consolas" panose="020B0609020204030204" pitchFamily="49" charset="0"/>
              </a:rPr>
              <a:t>wichtige Hinweise</a:t>
            </a:r>
            <a:r>
              <a:rPr lang="de-DE" sz="2000" b="0" dirty="0">
                <a:solidFill>
                  <a:schemeClr val="bg1"/>
                </a:solidFill>
                <a:effectLst/>
                <a:latin typeface="Consolas" panose="020B0609020204030204" pitchFamily="49" charset="0"/>
              </a:rPr>
              <a:t> vor Beginn: </a:t>
            </a:r>
          </a:p>
          <a:p>
            <a:pPr algn="ctr"/>
            <a:r>
              <a:rPr lang="de-DE" sz="2000" dirty="0">
                <a:solidFill>
                  <a:schemeClr val="bg1"/>
                </a:solidFill>
                <a:latin typeface="Consolas" panose="020B0609020204030204" pitchFamily="49" charset="0"/>
              </a:rPr>
              <a:t>1.</a:t>
            </a:r>
            <a:r>
              <a:rPr lang="de-DE" sz="2000" b="0" dirty="0">
                <a:solidFill>
                  <a:schemeClr val="bg1"/>
                </a:solidFill>
                <a:effectLst/>
                <a:latin typeface="Consolas" panose="020B0609020204030204" pitchFamily="49" charset="0"/>
              </a:rPr>
              <a:t>Sobald Sie das Monster erschossen haben, erscheint ein kurzer Zwischenbildschirm. Bitte achten Sie darauf, </a:t>
            </a:r>
            <a:r>
              <a:rPr lang="de-DE" sz="2000" b="1" dirty="0">
                <a:solidFill>
                  <a:schemeClr val="bg1"/>
                </a:solidFill>
                <a:effectLst/>
                <a:latin typeface="Consolas" panose="020B0609020204030204" pitchFamily="49" charset="0"/>
              </a:rPr>
              <a:t>keine Taste mehr zu drücken oder gedrückt zu halten </a:t>
            </a:r>
            <a:r>
              <a:rPr lang="de-DE" sz="2000" b="0" dirty="0">
                <a:solidFill>
                  <a:schemeClr val="bg1"/>
                </a:solidFill>
                <a:effectLst/>
                <a:latin typeface="Consolas" panose="020B0609020204030204" pitchFamily="49" charset="0"/>
              </a:rPr>
              <a:t>und drücken Sie </a:t>
            </a:r>
            <a:r>
              <a:rPr lang="de-DE" sz="2000" b="1" dirty="0">
                <a:solidFill>
                  <a:schemeClr val="bg1"/>
                </a:solidFill>
                <a:effectLst/>
                <a:latin typeface="Consolas" panose="020B0609020204030204" pitchFamily="49" charset="0"/>
              </a:rPr>
              <a:t>erst dann wieder eine Taste, wenn der nächste Durchgang beginnt.</a:t>
            </a:r>
          </a:p>
          <a:p>
            <a:pPr algn="ctr"/>
            <a:r>
              <a:rPr lang="de-DE" sz="2000" b="1" dirty="0">
                <a:solidFill>
                  <a:schemeClr val="bg1"/>
                </a:solidFill>
                <a:latin typeface="Consolas" panose="020B0609020204030204" pitchFamily="49" charset="0"/>
              </a:rPr>
              <a:t>2. </a:t>
            </a:r>
            <a:r>
              <a:rPr lang="de-DE" sz="2000" dirty="0">
                <a:solidFill>
                  <a:schemeClr val="bg1"/>
                </a:solidFill>
                <a:latin typeface="Consolas" panose="020B0609020204030204" pitchFamily="49" charset="0"/>
              </a:rPr>
              <a:t>Es kann passieren, dass die Kreatur nicht erscheint. Das ist ein Fehler des Spiels. Lassen Sie sich nicht verunsichern und warten Sie, nach wenigen Sekunden startet automatisch der nächste Durchlauf</a:t>
            </a:r>
            <a:endParaRPr lang="de-DE" sz="200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a:extLst>
              <a:ext uri="{FF2B5EF4-FFF2-40B4-BE49-F238E27FC236}">
                <a16:creationId xmlns:a16="http://schemas.microsoft.com/office/drawing/2014/main" id="{20E39380-993B-FFA2-4166-B06BA205306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959709" y="3429000"/>
            <a:ext cx="3105326" cy="2398481"/>
          </a:xfrm>
          <a:prstGeom prst="rect">
            <a:avLst/>
          </a:prstGeom>
        </p:spPr>
      </p:pic>
    </p:spTree>
    <p:extLst>
      <p:ext uri="{BB962C8B-B14F-4D97-AF65-F5344CB8AC3E}">
        <p14:creationId xmlns:p14="http://schemas.microsoft.com/office/powerpoint/2010/main" val="752187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7682846"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erste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27786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47803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2!</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007176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03242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so lange wie möglich zu überleben. Der Boden ist mit einer gefährlichen Flüssigkeit bedeckt, welche Ihnen permanent Schaden zufügt. Heilen können Sie sich über die </a:t>
            </a:r>
            <a:r>
              <a:rPr lang="de-DE" sz="2000" b="0" dirty="0">
                <a:solidFill>
                  <a:srgbClr val="00B0F0"/>
                </a:solidFill>
                <a:effectLst/>
                <a:latin typeface="Consolas" panose="020B0609020204030204" pitchFamily="49" charset="0"/>
              </a:rPr>
              <a:t>Medizinpakete</a:t>
            </a:r>
            <a:r>
              <a:rPr lang="de-DE" sz="2000" b="0" dirty="0">
                <a:solidFill>
                  <a:schemeClr val="bg1"/>
                </a:solidFill>
                <a:effectLst/>
                <a:latin typeface="Consolas" panose="020B0609020204030204" pitchFamily="49" charset="0"/>
              </a:rPr>
              <a:t>, aber Vorsicht vor den </a:t>
            </a:r>
            <a:r>
              <a:rPr lang="de-DE" sz="2000" b="0" dirty="0">
                <a:solidFill>
                  <a:srgbClr val="FF0000"/>
                </a:solidFill>
                <a:effectLst/>
                <a:latin typeface="Consolas" panose="020B0609020204030204" pitchFamily="49" charset="0"/>
              </a:rPr>
              <a:t>Giftflaschen</a:t>
            </a:r>
            <a:r>
              <a:rPr lang="de-DE" sz="2000" b="0" dirty="0">
                <a:solidFill>
                  <a:schemeClr val="bg1"/>
                </a:solidFill>
                <a:effectLst/>
                <a:latin typeface="Consolas" panose="020B0609020204030204" pitchFamily="49" charset="0"/>
              </a:rPr>
              <a:t>!</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descr="Ein Bild, das Screenshot, PC-Spiel, Spielesoftware, Digitales Compositing enthält.&#10;&#10;Automatisch generierte Beschreibung">
            <a:extLst>
              <a:ext uri="{FF2B5EF4-FFF2-40B4-BE49-F238E27FC236}">
                <a16:creationId xmlns:a16="http://schemas.microsoft.com/office/drawing/2014/main" id="{C6AAD747-5145-5328-29E7-82748426F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380" y="1837306"/>
            <a:ext cx="5010264" cy="3856128"/>
          </a:xfrm>
          <a:prstGeom prst="rect">
            <a:avLst/>
          </a:prstGeom>
        </p:spPr>
      </p:pic>
      <p:sp>
        <p:nvSpPr>
          <p:cNvPr id="7" name="Sechseck 6">
            <a:extLst>
              <a:ext uri="{FF2B5EF4-FFF2-40B4-BE49-F238E27FC236}">
                <a16:creationId xmlns:a16="http://schemas.microsoft.com/office/drawing/2014/main" id="{C51D8EC3-2782-B40D-65B7-4C57DB70E106}"/>
              </a:ext>
            </a:extLst>
          </p:cNvPr>
          <p:cNvSpPr/>
          <p:nvPr/>
        </p:nvSpPr>
        <p:spPr>
          <a:xfrm>
            <a:off x="4580626" y="4175185"/>
            <a:ext cx="785004" cy="560717"/>
          </a:xfrm>
          <a:prstGeom prst="hexagon">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F7959DE2-49E8-7E42-9D36-33F26D4287B1}"/>
              </a:ext>
            </a:extLst>
          </p:cNvPr>
          <p:cNvSpPr/>
          <p:nvPr/>
        </p:nvSpPr>
        <p:spPr>
          <a:xfrm>
            <a:off x="5814204" y="4175185"/>
            <a:ext cx="854015" cy="8022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80489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539978"/>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drehen sich mit den Tasten A und D nach links und rechts, mit W bewegen Sie sich vorwärts.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Mittel</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a:t>
            </a:r>
            <a:r>
              <a:rPr lang="de-DE" sz="2000" b="0" dirty="0">
                <a:solidFill>
                  <a:srgbClr val="7030A0"/>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W</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rgbClr val="7030A0"/>
                </a:solidFill>
                <a:effectLst/>
                <a:latin typeface="Consolas" panose="020B0609020204030204" pitchFamily="49" charset="0"/>
              </a:rPr>
              <a:t> </a:t>
            </a:r>
            <a:r>
              <a:rPr lang="de-DE" sz="2000" b="0" dirty="0">
                <a:solidFill>
                  <a:schemeClr val="bg1"/>
                </a:solidFill>
                <a:effectLst/>
                <a:latin typeface="Consolas" panose="020B0609020204030204" pitchFamily="49" charset="0"/>
              </a:rPr>
              <a:t>und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dirty="0">
                <a:solidFill>
                  <a:srgbClr val="00B0F0"/>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445D6E5A-120A-BC0B-0445-7A2AF9362238}"/>
              </a:ext>
            </a:extLst>
          </p:cNvPr>
          <p:cNvSpPr/>
          <p:nvPr/>
        </p:nvSpPr>
        <p:spPr>
          <a:xfrm>
            <a:off x="3493698" y="3890513"/>
            <a:ext cx="232913" cy="224287"/>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3692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zweite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7716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7682846"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Herzlich willkommen und vielen Dank für die Teilnahme am Experiment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897609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279804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3!</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937809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03242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das Ziel im Labyrinth zu finden. Das Ziel ist markiert durch ein </a:t>
            </a:r>
            <a:r>
              <a:rPr lang="de-DE" sz="2000" b="0" dirty="0">
                <a:solidFill>
                  <a:srgbClr val="FFC000"/>
                </a:solidFill>
                <a:effectLst/>
                <a:latin typeface="Consolas" panose="020B0609020204030204" pitchFamily="49" charset="0"/>
              </a:rPr>
              <a:t>Objekt</a:t>
            </a:r>
            <a:r>
              <a:rPr lang="de-DE" sz="2000" b="0" dirty="0">
                <a:solidFill>
                  <a:schemeClr val="bg1"/>
                </a:solidFill>
                <a:effectLst/>
                <a:latin typeface="Consolas" panose="020B0609020204030204" pitchFamily="49" charset="0"/>
              </a:rPr>
              <a:t>. Laufen Sie bis zum Objekt, endet der Spieldurchlauf. Je schneller Sie dabei sind, desto besser</a:t>
            </a:r>
          </a:p>
          <a:p>
            <a:pPr algn="ctr"/>
            <a:endParaRPr lang="de-DE" sz="20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Spielesoftware, 3D-Modellierung enthält.&#10;&#10;Automatisch generierte Beschreibung">
            <a:extLst>
              <a:ext uri="{FF2B5EF4-FFF2-40B4-BE49-F238E27FC236}">
                <a16:creationId xmlns:a16="http://schemas.microsoft.com/office/drawing/2014/main" id="{48849428-493F-6647-35B6-1D6E9A539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834" y="1528309"/>
            <a:ext cx="5424018" cy="4173935"/>
          </a:xfrm>
          <a:prstGeom prst="rect">
            <a:avLst/>
          </a:prstGeom>
        </p:spPr>
      </p:pic>
      <p:sp>
        <p:nvSpPr>
          <p:cNvPr id="6" name="Ellipse 5">
            <a:extLst>
              <a:ext uri="{FF2B5EF4-FFF2-40B4-BE49-F238E27FC236}">
                <a16:creationId xmlns:a16="http://schemas.microsoft.com/office/drawing/2014/main" id="{20ED16D0-8ECA-F477-B5C3-2C4D3021EC8C}"/>
              </a:ext>
            </a:extLst>
          </p:cNvPr>
          <p:cNvSpPr/>
          <p:nvPr/>
        </p:nvSpPr>
        <p:spPr>
          <a:xfrm>
            <a:off x="5030197" y="3982255"/>
            <a:ext cx="888521" cy="776377"/>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44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539978"/>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drehen sich mit den Tasten A und D nach links und rechts, mit W bewegen Sie sich vorwärts.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Mittel</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a:t>
            </a:r>
            <a:r>
              <a:rPr lang="de-DE" sz="2000" b="0" dirty="0">
                <a:solidFill>
                  <a:srgbClr val="7030A0"/>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W</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rgbClr val="7030A0"/>
                </a:solidFill>
                <a:effectLst/>
                <a:latin typeface="Consolas" panose="020B0609020204030204" pitchFamily="49" charset="0"/>
              </a:rPr>
              <a:t> </a:t>
            </a:r>
            <a:r>
              <a:rPr lang="de-DE" sz="2000" b="0" dirty="0">
                <a:solidFill>
                  <a:schemeClr val="bg1"/>
                </a:solidFill>
                <a:effectLst/>
                <a:latin typeface="Consolas" panose="020B0609020204030204" pitchFamily="49" charset="0"/>
              </a:rPr>
              <a:t>und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dirty="0">
                <a:solidFill>
                  <a:srgbClr val="00B0F0"/>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445D6E5A-120A-BC0B-0445-7A2AF9362238}"/>
              </a:ext>
            </a:extLst>
          </p:cNvPr>
          <p:cNvSpPr/>
          <p:nvPr/>
        </p:nvSpPr>
        <p:spPr>
          <a:xfrm>
            <a:off x="3493698" y="3890513"/>
            <a:ext cx="232913" cy="224287"/>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64070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dritte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472450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621821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4!</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413988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15553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den </a:t>
            </a:r>
            <a:r>
              <a:rPr lang="de-DE" sz="2000" b="0" dirty="0">
                <a:solidFill>
                  <a:srgbClr val="FF0000"/>
                </a:solidFill>
                <a:effectLst/>
                <a:latin typeface="Consolas" panose="020B0609020204030204" pitchFamily="49" charset="0"/>
              </a:rPr>
              <a:t>Feuerbällen</a:t>
            </a:r>
            <a:r>
              <a:rPr lang="de-DE" sz="2000" b="0" dirty="0">
                <a:solidFill>
                  <a:schemeClr val="bg1"/>
                </a:solidFill>
                <a:effectLst/>
                <a:latin typeface="Consolas" panose="020B0609020204030204" pitchFamily="49" charset="0"/>
              </a:rPr>
              <a:t> so lange wie möglich auszuweichen. Zu viele Treffer auf Sie und das Spiel ist zu Ende. </a:t>
            </a:r>
            <a:r>
              <a:rPr lang="de-DE" sz="2000" b="0" u="sng" dirty="0">
                <a:solidFill>
                  <a:schemeClr val="bg1"/>
                </a:solidFill>
                <a:effectLst/>
                <a:latin typeface="Consolas" panose="020B0609020204030204" pitchFamily="49" charset="0"/>
              </a:rPr>
              <a:t>Achtung</a:t>
            </a:r>
            <a:r>
              <a:rPr lang="de-DE" sz="2000" b="0" dirty="0">
                <a:solidFill>
                  <a:schemeClr val="bg1"/>
                </a:solidFill>
                <a:effectLst/>
                <a:latin typeface="Consolas" panose="020B0609020204030204" pitchFamily="49" charset="0"/>
              </a:rPr>
              <a:t>: Es werden mit der Zeit </a:t>
            </a:r>
            <a:r>
              <a:rPr lang="de-DE" sz="2000" b="1" dirty="0">
                <a:solidFill>
                  <a:schemeClr val="bg1"/>
                </a:solidFill>
                <a:effectLst/>
                <a:latin typeface="Consolas" panose="020B0609020204030204" pitchFamily="49" charset="0"/>
              </a:rPr>
              <a:t>imme</a:t>
            </a:r>
            <a:r>
              <a:rPr lang="de-DE" sz="2000" b="1" dirty="0">
                <a:solidFill>
                  <a:schemeClr val="bg1"/>
                </a:solidFill>
                <a:latin typeface="Consolas" panose="020B0609020204030204" pitchFamily="49" charset="0"/>
              </a:rPr>
              <a:t>r mehr</a:t>
            </a:r>
            <a:r>
              <a:rPr lang="de-DE" sz="2000" dirty="0">
                <a:solidFill>
                  <a:schemeClr val="bg1"/>
                </a:solidFill>
                <a:latin typeface="Consolas" panose="020B0609020204030204" pitchFamily="49" charset="0"/>
              </a:rPr>
              <a:t> Kreaturen und damit auch </a:t>
            </a:r>
            <a:r>
              <a:rPr lang="de-DE" sz="2000" b="1" dirty="0">
                <a:solidFill>
                  <a:schemeClr val="bg1"/>
                </a:solidFill>
                <a:latin typeface="Consolas" panose="020B0609020204030204" pitchFamily="49" charset="0"/>
              </a:rPr>
              <a:t>immer mehr Feuerbälle</a:t>
            </a:r>
            <a:r>
              <a:rPr lang="de-DE" sz="2000" dirty="0">
                <a:solidFill>
                  <a:schemeClr val="bg1"/>
                </a:solidFill>
                <a:latin typeface="Consolas" panose="020B0609020204030204" pitchFamily="49" charset="0"/>
              </a:rPr>
              <a:t>.</a:t>
            </a:r>
          </a:p>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Spielesoftware, Kugel enthält.&#10;&#10;Automatisch generierte Beschreibung">
            <a:extLst>
              <a:ext uri="{FF2B5EF4-FFF2-40B4-BE49-F238E27FC236}">
                <a16:creationId xmlns:a16="http://schemas.microsoft.com/office/drawing/2014/main" id="{B1104E6B-BA67-5763-B5DF-F545A38F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607" y="1789294"/>
            <a:ext cx="5231052" cy="4033535"/>
          </a:xfrm>
          <a:prstGeom prst="rect">
            <a:avLst/>
          </a:prstGeom>
        </p:spPr>
      </p:pic>
      <p:sp>
        <p:nvSpPr>
          <p:cNvPr id="5" name="Ellipse 4">
            <a:extLst>
              <a:ext uri="{FF2B5EF4-FFF2-40B4-BE49-F238E27FC236}">
                <a16:creationId xmlns:a16="http://schemas.microsoft.com/office/drawing/2014/main" id="{C8BE9D28-2E2C-2FCB-1F97-057682E6CFB2}"/>
              </a:ext>
            </a:extLst>
          </p:cNvPr>
          <p:cNvSpPr/>
          <p:nvPr/>
        </p:nvSpPr>
        <p:spPr>
          <a:xfrm>
            <a:off x="3485072" y="3873260"/>
            <a:ext cx="1190445" cy="106967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9406CBDF-1924-331B-E910-D349FA470AE6}"/>
              </a:ext>
            </a:extLst>
          </p:cNvPr>
          <p:cNvSpPr/>
          <p:nvPr/>
        </p:nvSpPr>
        <p:spPr>
          <a:xfrm>
            <a:off x="7382775" y="3806061"/>
            <a:ext cx="267419" cy="25879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3496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4924425"/>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bewegen sich mit den Tasten </a:t>
            </a:r>
            <a:r>
              <a:rPr lang="de-DE" sz="2000" b="1" dirty="0">
                <a:solidFill>
                  <a:schemeClr val="bg1"/>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1" dirty="0">
                <a:solidFill>
                  <a:schemeClr val="bg1"/>
                </a:solidFill>
                <a:effectLst/>
                <a:latin typeface="Consolas" panose="020B0609020204030204" pitchFamily="49" charset="0"/>
              </a:rPr>
              <a:t>D </a:t>
            </a:r>
            <a:r>
              <a:rPr lang="de-DE" sz="2000" dirty="0">
                <a:solidFill>
                  <a:schemeClr val="bg1"/>
                </a:solidFill>
                <a:effectLst/>
                <a:latin typeface="Consolas" panose="020B0609020204030204" pitchFamily="49" charset="0"/>
              </a:rPr>
              <a:t>nach links und rechts</a:t>
            </a:r>
            <a:r>
              <a:rPr lang="de-DE" sz="2000" b="0" dirty="0">
                <a:solidFill>
                  <a:schemeClr val="bg1"/>
                </a:solidFill>
                <a:effectLst/>
                <a:latin typeface="Consolas" panose="020B0609020204030204" pitchFamily="49" charset="0"/>
              </a:rPr>
              <a:t>.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29458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letzte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62003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293757"/>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Sie werden heute 4 Spiele spielen. Vor jedem Spiel werden Ihnen beispielhaft Bilder gezeigt, aber auch die Steuerung erklärt.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13589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898912" y="1559018"/>
            <a:ext cx="7682846"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Sie dürfen heute ein Spiel in mehreren Blöcken Spielen</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388163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016758"/>
          </a:xfrm>
          <a:prstGeom prst="rect">
            <a:avLst/>
          </a:prstGeom>
          <a:noFill/>
        </p:spPr>
        <p:txBody>
          <a:bodyPr wrap="square" rtlCol="0">
            <a:spAutoFit/>
          </a:bodyPr>
          <a:lstStyle/>
          <a:p>
            <a:pPr algn="ctr"/>
            <a:r>
              <a:rPr lang="de-DE" sz="2800" b="0" u="sng" dirty="0">
                <a:solidFill>
                  <a:schemeClr val="bg1"/>
                </a:solidFill>
                <a:effectLst/>
                <a:latin typeface="Consolas" panose="020B0609020204030204" pitchFamily="49" charset="0"/>
              </a:rPr>
              <a:t>Allgemeiner Hinweis:</a:t>
            </a:r>
          </a:p>
          <a:p>
            <a:pPr algn="ctr"/>
            <a:r>
              <a:rPr lang="de-DE" sz="2800" dirty="0">
                <a:solidFill>
                  <a:schemeClr val="bg1"/>
                </a:solidFill>
                <a:latin typeface="Consolas" panose="020B0609020204030204" pitchFamily="49" charset="0"/>
              </a:rPr>
              <a:t>Sie werden im Laufe der Spiele immer wieder kurze Zwischenbildschirme sehen, diese sind kein Teil des Spiels an sich, ließen sich aber bis zum jetzigen Zeitpunkt auch nicht vermeiden. Lassen Sie sich dadurch nicht verunsichern</a:t>
            </a:r>
            <a:r>
              <a:rPr lang="de-DE" sz="2800" b="0" dirty="0">
                <a:solidFill>
                  <a:schemeClr val="bg1"/>
                </a:solidFill>
                <a:effectLst/>
                <a:latin typeface="Consolas" panose="020B0609020204030204" pitchFamily="49" charset="0"/>
              </a:rPr>
              <a:t>.</a:t>
            </a: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r>
              <a:rPr lang="de-DE" sz="2400" dirty="0">
                <a:solidFill>
                  <a:schemeClr val="bg1"/>
                </a:solidFill>
                <a:sym typeface="Wingdings" panose="05000000000000000000" pitchFamily="2" charset="2"/>
              </a:rPr>
              <a:t>Bitte die </a:t>
            </a:r>
            <a:r>
              <a:rPr lang="de-DE" sz="2400" b="1" dirty="0">
                <a:solidFill>
                  <a:schemeClr val="bg1"/>
                </a:solidFill>
                <a:sym typeface="Wingdings" panose="05000000000000000000" pitchFamily="2" charset="2"/>
              </a:rPr>
              <a:t>LEERTASTE</a:t>
            </a:r>
            <a:r>
              <a:rPr lang="de-DE" sz="2400" dirty="0">
                <a:solidFill>
                  <a:schemeClr val="bg1"/>
                </a:solidFill>
                <a:sym typeface="Wingdings" panose="05000000000000000000" pitchFamily="2" charset="2"/>
              </a:rPr>
              <a:t> drücken, um fortzufahren</a:t>
            </a:r>
            <a:endParaRPr lang="de-DE" sz="2400" dirty="0">
              <a:solidFill>
                <a:schemeClr val="bg1"/>
              </a:solidFill>
            </a:endParaRPr>
          </a:p>
        </p:txBody>
      </p:sp>
    </p:spTree>
    <p:extLst>
      <p:ext uri="{BB962C8B-B14F-4D97-AF65-F5344CB8AC3E}">
        <p14:creationId xmlns:p14="http://schemas.microsoft.com/office/powerpoint/2010/main" val="322440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016758"/>
          </a:xfrm>
          <a:prstGeom prst="rect">
            <a:avLst/>
          </a:prstGeom>
          <a:noFill/>
        </p:spPr>
        <p:txBody>
          <a:bodyPr wrap="square" rtlCol="0">
            <a:spAutoFit/>
          </a:bodyPr>
          <a:lstStyle/>
          <a:p>
            <a:pPr algn="ctr"/>
            <a:r>
              <a:rPr lang="de-DE" sz="2800" b="0" u="sng" dirty="0">
                <a:solidFill>
                  <a:schemeClr val="bg1"/>
                </a:solidFill>
                <a:effectLst/>
                <a:latin typeface="Consolas" panose="020B0609020204030204" pitchFamily="49" charset="0"/>
              </a:rPr>
              <a:t>Allgemeiner Hinweis:</a:t>
            </a:r>
          </a:p>
          <a:p>
            <a:pPr algn="ctr"/>
            <a:r>
              <a:rPr lang="de-DE" sz="2800" dirty="0">
                <a:solidFill>
                  <a:schemeClr val="bg1"/>
                </a:solidFill>
                <a:latin typeface="Consolas" panose="020B0609020204030204" pitchFamily="49" charset="0"/>
              </a:rPr>
              <a:t>Sie werden im Laufe der Spieldurchläufe immer wieder kurze Zwischenbildschirme sehen, diese sind kein Teil des Experiments an sich, ließen sich aber bis zum jetzigen Zeitpunkt auch nicht vermeiden. Lassen Sie sich dadurch nicht verunsichern</a:t>
            </a:r>
            <a:r>
              <a:rPr lang="de-DE" sz="2800" b="0" dirty="0">
                <a:solidFill>
                  <a:schemeClr val="bg1"/>
                </a:solidFill>
                <a:effectLst/>
                <a:latin typeface="Consolas" panose="020B0609020204030204" pitchFamily="49" charset="0"/>
              </a:rPr>
              <a:t>.</a:t>
            </a: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r>
              <a:rPr lang="de-DE" sz="2400" dirty="0">
                <a:solidFill>
                  <a:schemeClr val="bg1"/>
                </a:solidFill>
                <a:sym typeface="Wingdings" panose="05000000000000000000" pitchFamily="2" charset="2"/>
              </a:rPr>
              <a:t>Bitte die </a:t>
            </a:r>
            <a:r>
              <a:rPr lang="de-DE" sz="2400" b="1" dirty="0">
                <a:solidFill>
                  <a:schemeClr val="bg1"/>
                </a:solidFill>
                <a:sym typeface="Wingdings" panose="05000000000000000000" pitchFamily="2" charset="2"/>
              </a:rPr>
              <a:t>LEERTASTE</a:t>
            </a:r>
            <a:r>
              <a:rPr lang="de-DE" sz="2400" dirty="0">
                <a:solidFill>
                  <a:schemeClr val="bg1"/>
                </a:solidFill>
                <a:sym typeface="Wingdings" panose="05000000000000000000" pitchFamily="2" charset="2"/>
              </a:rPr>
              <a:t> drücken, um fortzufahren</a:t>
            </a:r>
            <a:endParaRPr lang="de-DE" sz="2400" dirty="0">
              <a:solidFill>
                <a:schemeClr val="bg1"/>
              </a:solidFill>
            </a:endParaRPr>
          </a:p>
        </p:txBody>
      </p:sp>
    </p:spTree>
    <p:extLst>
      <p:ext uri="{BB962C8B-B14F-4D97-AF65-F5344CB8AC3E}">
        <p14:creationId xmlns:p14="http://schemas.microsoft.com/office/powerpoint/2010/main" val="37988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8143960" cy="1908215"/>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Beginnen wir mit Spiel 1!</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43227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8143960" cy="2585323"/>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Beginnen wir mit den Instruktionen!</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02030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5847755"/>
          </a:xfrm>
          <a:prstGeom prst="rect">
            <a:avLst/>
          </a:prstGeom>
          <a:noFill/>
        </p:spPr>
        <p:txBody>
          <a:bodyPr wrap="square" rtlCol="0">
            <a:spAutoFit/>
          </a:bodyPr>
          <a:lstStyle/>
          <a:p>
            <a:pPr algn="ctr"/>
            <a:r>
              <a:rPr lang="de-DE" sz="3200" b="0" dirty="0">
                <a:solidFill>
                  <a:schemeClr val="bg1"/>
                </a:solidFill>
                <a:effectLst/>
                <a:latin typeface="Consolas" panose="020B0609020204030204" pitchFamily="49" charset="0"/>
              </a:rPr>
              <a:t>Ihre Aufgabe ist es, </a:t>
            </a:r>
            <a:r>
              <a:rPr lang="de-DE" sz="3000" b="0" dirty="0">
                <a:solidFill>
                  <a:schemeClr val="bg1"/>
                </a:solidFill>
                <a:effectLst/>
                <a:latin typeface="Consolas" panose="020B0609020204030204" pitchFamily="49" charset="0"/>
              </a:rPr>
              <a:t>nach links oder rechts zu steuern, um die an einer zufälligen Stelle erscheinende </a:t>
            </a:r>
            <a:r>
              <a:rPr lang="de-DE" sz="3000" b="0" dirty="0">
                <a:solidFill>
                  <a:srgbClr val="FF0000"/>
                </a:solidFill>
                <a:effectLst/>
                <a:latin typeface="Consolas" panose="020B0609020204030204" pitchFamily="49" charset="0"/>
              </a:rPr>
              <a:t>Kreatur</a:t>
            </a:r>
            <a:r>
              <a:rPr lang="de-DE" sz="3000" b="0" dirty="0">
                <a:solidFill>
                  <a:schemeClr val="bg1"/>
                </a:solidFill>
                <a:effectLst/>
                <a:latin typeface="Consolas" panose="020B0609020204030204" pitchFamily="49" charset="0"/>
              </a:rPr>
              <a:t> zu erschießen.</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3D-Modellierung, Digitales Compositing enthält.&#10;&#10;Automatisch generierte Beschreibung">
            <a:extLst>
              <a:ext uri="{FF2B5EF4-FFF2-40B4-BE49-F238E27FC236}">
                <a16:creationId xmlns:a16="http://schemas.microsoft.com/office/drawing/2014/main" id="{0ED68A27-946B-E001-7E1E-A64DC3BC6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490" y="2124363"/>
            <a:ext cx="4496815" cy="3477490"/>
          </a:xfrm>
          <a:prstGeom prst="rect">
            <a:avLst/>
          </a:prstGeom>
        </p:spPr>
      </p:pic>
      <p:sp>
        <p:nvSpPr>
          <p:cNvPr id="2" name="Ellipse 1">
            <a:extLst>
              <a:ext uri="{FF2B5EF4-FFF2-40B4-BE49-F238E27FC236}">
                <a16:creationId xmlns:a16="http://schemas.microsoft.com/office/drawing/2014/main" id="{DF804A5F-831E-DA75-E0A9-14FAAD7C1A09}"/>
              </a:ext>
            </a:extLst>
          </p:cNvPr>
          <p:cNvSpPr/>
          <p:nvPr/>
        </p:nvSpPr>
        <p:spPr>
          <a:xfrm>
            <a:off x="6096000" y="3700732"/>
            <a:ext cx="632604" cy="59522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7698871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969</Words>
  <Application>Microsoft Office PowerPoint</Application>
  <PresentationFormat>Breitbild</PresentationFormat>
  <Paragraphs>240</Paragraphs>
  <Slides>29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Arial</vt:lpstr>
      <vt:lpstr>Calibri</vt:lpstr>
      <vt:lpstr>Calibri Light</vt:lpstr>
      <vt:lpstr>Consolas</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Sean Mulready</dc:creator>
  <cp:lastModifiedBy>Sean Mulready</cp:lastModifiedBy>
  <cp:revision>11</cp:revision>
  <dcterms:created xsi:type="dcterms:W3CDTF">2024-02-23T07:08:02Z</dcterms:created>
  <dcterms:modified xsi:type="dcterms:W3CDTF">2024-11-28T11:16:25Z</dcterms:modified>
</cp:coreProperties>
</file>