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2" r:id="rId5"/>
    <p:sldId id="281" r:id="rId6"/>
    <p:sldId id="283" r:id="rId7"/>
    <p:sldId id="264" r:id="rId8"/>
    <p:sldId id="284" r:id="rId9"/>
    <p:sldId id="286" r:id="rId10"/>
    <p:sldId id="259" r:id="rId11"/>
    <p:sldId id="288" r:id="rId12"/>
    <p:sldId id="289" r:id="rId13"/>
    <p:sldId id="290" r:id="rId14"/>
    <p:sldId id="291" r:id="rId15"/>
    <p:sldId id="287" r:id="rId16"/>
    <p:sldId id="260" r:id="rId17"/>
    <p:sldId id="261" r:id="rId18"/>
    <p:sldId id="262" r:id="rId19"/>
    <p:sldId id="273" r:id="rId20"/>
    <p:sldId id="265" r:id="rId21"/>
    <p:sldId id="266" r:id="rId22"/>
    <p:sldId id="268" r:id="rId23"/>
    <p:sldId id="269" r:id="rId24"/>
    <p:sldId id="274" r:id="rId25"/>
    <p:sldId id="270" r:id="rId26"/>
    <p:sldId id="271" r:id="rId27"/>
    <p:sldId id="272" r:id="rId28"/>
    <p:sldId id="276" r:id="rId29"/>
    <p:sldId id="275" r:id="rId30"/>
    <p:sldId id="277" r:id="rId31"/>
    <p:sldId id="278" r:id="rId32"/>
    <p:sldId id="280" r:id="rId33"/>
    <p:sldId id="279"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7926D-80DC-2B11-70DE-1F35758D069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56F1FF1-636E-2341-A199-BAB100F14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0FFB943-331B-5086-2293-C0F532DC1531}"/>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5" name="Fußzeilenplatzhalter 4">
            <a:extLst>
              <a:ext uri="{FF2B5EF4-FFF2-40B4-BE49-F238E27FC236}">
                <a16:creationId xmlns:a16="http://schemas.microsoft.com/office/drawing/2014/main" id="{6108D52E-794B-C0C9-B46B-39E1207DCB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0CB137-8422-EA24-C637-9A4FC7ACDC8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38955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C3D3E1-2631-2E83-C3E7-4CB34E2715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A7D1451-290A-C830-228C-387B36BD8FA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032F69-D141-6C94-AC97-5BD89883A876}"/>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5" name="Fußzeilenplatzhalter 4">
            <a:extLst>
              <a:ext uri="{FF2B5EF4-FFF2-40B4-BE49-F238E27FC236}">
                <a16:creationId xmlns:a16="http://schemas.microsoft.com/office/drawing/2014/main" id="{9AFB7831-CF9D-603B-0621-85E98D3D5B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0998368-8677-3E64-D69D-1003F4A9F0F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62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6E8B8EE-992A-7101-9C68-E7531CFE7F7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8641043-2145-11EB-04D2-6C6E023A57C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725AB11-C177-0604-D933-1373AD2691D5}"/>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5" name="Fußzeilenplatzhalter 4">
            <a:extLst>
              <a:ext uri="{FF2B5EF4-FFF2-40B4-BE49-F238E27FC236}">
                <a16:creationId xmlns:a16="http://schemas.microsoft.com/office/drawing/2014/main" id="{CA0AAA20-4B18-1759-3F1C-A0B4AABE980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256772-0682-AA83-8CF2-7315A5959FA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7844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8E05F-04CC-48C1-65BC-E355E5591A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76C80D-4C67-CE86-50B6-A50DB03CB1F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0CEDA07-ADB5-50A5-F8F5-6D7E88D9E70E}"/>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5" name="Fußzeilenplatzhalter 4">
            <a:extLst>
              <a:ext uri="{FF2B5EF4-FFF2-40B4-BE49-F238E27FC236}">
                <a16:creationId xmlns:a16="http://schemas.microsoft.com/office/drawing/2014/main" id="{F989C284-77C7-F851-7431-BE24E610D5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648B909-C480-C27C-5A62-F2B0C6AD6CCD}"/>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13939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8E413-D6DF-CD76-4697-91BC4E31DE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6DDA599-9DFB-EE5F-76D9-08F5AB91C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4F6B1C1-43FC-97FB-E077-8205BE4DA566}"/>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5" name="Fußzeilenplatzhalter 4">
            <a:extLst>
              <a:ext uri="{FF2B5EF4-FFF2-40B4-BE49-F238E27FC236}">
                <a16:creationId xmlns:a16="http://schemas.microsoft.com/office/drawing/2014/main" id="{BA6A69E6-BA40-FB12-7DE8-A8DCCFD38BB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A32216-BC6B-A381-0696-989AD0A1C15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198150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B8979-BD89-5928-9474-2A814501666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24C6A04-88C0-3240-3471-5EC60A64A36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1DD6ED-E456-F6C7-D07C-1EF552FFA38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6952737-C08A-00B8-539F-9EFCD995D8A1}"/>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6" name="Fußzeilenplatzhalter 5">
            <a:extLst>
              <a:ext uri="{FF2B5EF4-FFF2-40B4-BE49-F238E27FC236}">
                <a16:creationId xmlns:a16="http://schemas.microsoft.com/office/drawing/2014/main" id="{D331041E-BFB2-B9BF-31A3-6F8D0351742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0D84FB-531E-9E1F-0398-B7EA97CA1DD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40689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94A91-5147-F15D-7AA0-0830234742D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864B75A-3AC7-347A-AE2F-67E7B0940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AA1323B-45A5-5239-5ECD-D150571A16D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2BC5AD1-FE7F-0756-3485-3CCEAFC49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BDC7532-33A8-CCD3-7538-AD669199FB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7B37B6B-7233-D628-9131-8706F3AD057F}"/>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8" name="Fußzeilenplatzhalter 7">
            <a:extLst>
              <a:ext uri="{FF2B5EF4-FFF2-40B4-BE49-F238E27FC236}">
                <a16:creationId xmlns:a16="http://schemas.microsoft.com/office/drawing/2014/main" id="{B54B699B-212E-261F-821D-6F672C84844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D3E32AC-D9D8-3966-CEBC-0E61CFED337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1703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689F1-88B2-AF70-8B54-B5FDB09FC7C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682BF30-57A2-AC4A-D3B0-2AB9DD9FA9F8}"/>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4" name="Fußzeilenplatzhalter 3">
            <a:extLst>
              <a:ext uri="{FF2B5EF4-FFF2-40B4-BE49-F238E27FC236}">
                <a16:creationId xmlns:a16="http://schemas.microsoft.com/office/drawing/2014/main" id="{459FE38E-FAFC-B141-DF75-80E6FE01F98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C543A74-1752-6667-23C6-92995AEC87E4}"/>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2410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F3BA7F5-BB2D-8F32-580F-CA375FE64B31}"/>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3" name="Fußzeilenplatzhalter 2">
            <a:extLst>
              <a:ext uri="{FF2B5EF4-FFF2-40B4-BE49-F238E27FC236}">
                <a16:creationId xmlns:a16="http://schemas.microsoft.com/office/drawing/2014/main" id="{CB868CC1-CFEB-2EEB-FEFB-53FEBEF2C52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342A363-1B7A-8CDA-F8AE-E4F71A23483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5350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C1493-C40B-A46D-C084-CCAA3E9E5EC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7AB5EC5-C07B-B70E-28D8-1E0157FA4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D078B7-584C-57A6-0353-36C3E5B59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6FA6E56-9EF9-77F5-90A3-3A07B1B9B391}"/>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6" name="Fußzeilenplatzhalter 5">
            <a:extLst>
              <a:ext uri="{FF2B5EF4-FFF2-40B4-BE49-F238E27FC236}">
                <a16:creationId xmlns:a16="http://schemas.microsoft.com/office/drawing/2014/main" id="{4F421BB2-B9A3-57B6-BFCF-21C2362F3D9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33B451-D353-5399-F8E5-22D49196D545}"/>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05875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1ECD8-6E27-4A58-0972-94A2C17E41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83A1B4-1041-4619-7775-ACC8503CE0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9067DFC-F817-CB57-605F-C40A7FFA6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22C472-CAA7-11A7-B7C1-A61D4882F6A7}"/>
              </a:ext>
            </a:extLst>
          </p:cNvPr>
          <p:cNvSpPr>
            <a:spLocks noGrp="1"/>
          </p:cNvSpPr>
          <p:nvPr>
            <p:ph type="dt" sz="half" idx="10"/>
          </p:nvPr>
        </p:nvSpPr>
        <p:spPr/>
        <p:txBody>
          <a:bodyPr/>
          <a:lstStyle/>
          <a:p>
            <a:fld id="{9583AF26-4D68-42D5-A917-CD55DA578274}" type="datetimeFigureOut">
              <a:rPr lang="de-DE" smtClean="0"/>
              <a:t>19.03.2025</a:t>
            </a:fld>
            <a:endParaRPr lang="de-DE"/>
          </a:p>
        </p:txBody>
      </p:sp>
      <p:sp>
        <p:nvSpPr>
          <p:cNvPr id="6" name="Fußzeilenplatzhalter 5">
            <a:extLst>
              <a:ext uri="{FF2B5EF4-FFF2-40B4-BE49-F238E27FC236}">
                <a16:creationId xmlns:a16="http://schemas.microsoft.com/office/drawing/2014/main" id="{D31EB3CE-CECA-C7E7-F264-2CC2A548DF3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947F09-E0C7-E645-3947-50DFF56AD84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54997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F69C9E-98E0-EE50-DDB2-59FA598DD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36F0183-77A4-2ACA-BD9E-D5FF3F671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346663-D2DE-97A1-0B5D-C3E02A040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3AF26-4D68-42D5-A917-CD55DA578274}" type="datetimeFigureOut">
              <a:rPr lang="de-DE" smtClean="0"/>
              <a:t>19.03.2025</a:t>
            </a:fld>
            <a:endParaRPr lang="de-DE"/>
          </a:p>
        </p:txBody>
      </p:sp>
      <p:sp>
        <p:nvSpPr>
          <p:cNvPr id="5" name="Fußzeilenplatzhalter 4">
            <a:extLst>
              <a:ext uri="{FF2B5EF4-FFF2-40B4-BE49-F238E27FC236}">
                <a16:creationId xmlns:a16="http://schemas.microsoft.com/office/drawing/2014/main" id="{4F7A6EE6-C2A2-256A-D8F5-4FE5C1445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18E7A0F-EAAF-C3DF-1351-28C7C5868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8CA4D-8C01-4E56-A9C7-1958C308248C}" type="slidenum">
              <a:rPr lang="de-DE" smtClean="0"/>
              <a:t>‹Nr.›</a:t>
            </a:fld>
            <a:endParaRPr lang="de-DE"/>
          </a:p>
        </p:txBody>
      </p:sp>
    </p:spTree>
    <p:extLst>
      <p:ext uri="{BB962C8B-B14F-4D97-AF65-F5344CB8AC3E}">
        <p14:creationId xmlns:p14="http://schemas.microsoft.com/office/powerpoint/2010/main" val="4244934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59580638-7F3F-458A-829D-6FBF07632FAC}"/>
              </a:ext>
            </a:extLst>
          </p:cNvPr>
          <p:cNvSpPr txBox="1"/>
          <p:nvPr/>
        </p:nvSpPr>
        <p:spPr>
          <a:xfrm>
            <a:off x="1603889" y="1751291"/>
            <a:ext cx="7682846" cy="1969770"/>
          </a:xfrm>
          <a:prstGeom prst="rect">
            <a:avLst/>
          </a:prstGeom>
          <a:noFill/>
        </p:spPr>
        <p:txBody>
          <a:bodyPr wrap="square" rtlCol="0">
            <a:spAutoFit/>
          </a:bodyPr>
          <a:lstStyle/>
          <a:p>
            <a:pPr algn="ctr"/>
            <a:r>
              <a:rPr lang="de-DE" sz="4800" dirty="0">
                <a:solidFill>
                  <a:schemeClr val="bg1"/>
                </a:solidFill>
                <a:latin typeface="Noto Sans" panose="020B0502040504020204" pitchFamily="34"/>
                <a:ea typeface="Noto Sans" panose="020B0502040504020204" pitchFamily="34"/>
                <a:cs typeface="Noto Sans" panose="020B0502040504020204" pitchFamily="34"/>
              </a:rPr>
              <a:t>Hallo  </a:t>
            </a:r>
            <a:r>
              <a:rPr lang="de-DE" sz="48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4363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533720" cy="5539978"/>
          </a:xfrm>
          <a:prstGeom prst="rect">
            <a:avLst/>
          </a:prstGeom>
          <a:noFill/>
        </p:spPr>
        <p:txBody>
          <a:bodyPr wrap="square" rtlCol="0">
            <a:spAutoFit/>
          </a:bodyPr>
          <a:lstStyle/>
          <a:p>
            <a:pPr algn="ct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Sie bewegen sich mit den Tasten </a:t>
            </a:r>
            <a:r>
              <a:rPr lang="de-DE" sz="2000" b="1" dirty="0">
                <a:solidFill>
                  <a:schemeClr val="bg1"/>
                </a:solidFill>
                <a:effectLst/>
                <a:latin typeface="Noto Sans" panose="020B0502040504020204" pitchFamily="34"/>
                <a:ea typeface="Noto Sans" panose="020B0502040504020204" pitchFamily="34"/>
                <a:cs typeface="Noto Sans" panose="020B0502040504020204" pitchFamily="34"/>
              </a:rPr>
              <a:t>A</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und </a:t>
            </a:r>
            <a:r>
              <a:rPr lang="de-DE" sz="2000" b="1" dirty="0">
                <a:solidFill>
                  <a:schemeClr val="bg1"/>
                </a:solidFill>
                <a:effectLst/>
                <a:latin typeface="Noto Sans" panose="020B0502040504020204" pitchFamily="34"/>
                <a:ea typeface="Noto Sans" panose="020B0502040504020204" pitchFamily="34"/>
                <a:cs typeface="Noto Sans" panose="020B0502040504020204" pitchFamily="34"/>
              </a:rPr>
              <a:t>D </a:t>
            </a:r>
            <a:r>
              <a:rPr lang="de-DE" sz="2000" dirty="0">
                <a:solidFill>
                  <a:schemeClr val="bg1"/>
                </a:solidFill>
                <a:effectLst/>
                <a:latin typeface="Noto Sans" panose="020B0502040504020204" pitchFamily="34"/>
                <a:ea typeface="Noto Sans" panose="020B0502040504020204" pitchFamily="34"/>
                <a:cs typeface="Noto Sans" panose="020B0502040504020204" pitchFamily="34"/>
              </a:rPr>
              <a:t>nach links und rechts</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Sie schießen mit der STRG-Taste. </a:t>
            </a:r>
          </a:p>
          <a:p>
            <a:pPr algn="ctr"/>
            <a:endParaRPr lang="de-DE" sz="2000" b="0" dirty="0">
              <a:solidFill>
                <a:schemeClr val="bg1"/>
              </a:solidFill>
              <a:effectLst/>
              <a:latin typeface="Noto Sans" panose="020B0502040504020204" pitchFamily="34"/>
              <a:ea typeface="Noto Sans" panose="020B0502040504020204" pitchFamily="34"/>
              <a:cs typeface="Noto Sans" panose="020B0502040504020204" pitchFamily="34"/>
            </a:endParaRPr>
          </a:p>
          <a:p>
            <a:pPr algn="ct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Legen Sie nun bitte </a:t>
            </a:r>
            <a:r>
              <a:rPr lang="de-DE" sz="2000" b="0" dirty="0">
                <a:solidFill>
                  <a:srgbClr val="FFFF00"/>
                </a:solidFill>
                <a:effectLst/>
                <a:latin typeface="Noto Sans" panose="020B0502040504020204" pitchFamily="34"/>
                <a:ea typeface="Noto Sans" panose="020B0502040504020204" pitchFamily="34"/>
                <a:cs typeface="Noto Sans" panose="020B0502040504020204" pitchFamily="34"/>
              </a:rPr>
              <a:t>Zeige</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und </a:t>
            </a:r>
            <a:r>
              <a:rPr lang="de-DE" sz="2000" b="0" dirty="0">
                <a:solidFill>
                  <a:srgbClr val="FF0000"/>
                </a:solidFill>
                <a:effectLst/>
                <a:latin typeface="Noto Sans" panose="020B0502040504020204" pitchFamily="34"/>
                <a:ea typeface="Noto Sans" panose="020B0502040504020204" pitchFamily="34"/>
                <a:cs typeface="Noto Sans" panose="020B0502040504020204" pitchFamily="34"/>
              </a:rPr>
              <a:t>Ring</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finger der </a:t>
            </a:r>
            <a:r>
              <a:rPr lang="de-DE" sz="2000" b="0" u="sng" dirty="0">
                <a:solidFill>
                  <a:schemeClr val="bg1"/>
                </a:solidFill>
                <a:effectLst/>
                <a:latin typeface="Noto Sans" panose="020B0502040504020204" pitchFamily="34"/>
                <a:ea typeface="Noto Sans" panose="020B0502040504020204" pitchFamily="34"/>
                <a:cs typeface="Noto Sans" panose="020B0502040504020204" pitchFamily="34"/>
              </a:rPr>
              <a:t>linken</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Hand auf die Tasten </a:t>
            </a:r>
            <a:r>
              <a:rPr lang="de-DE" sz="2000" b="0" dirty="0">
                <a:solidFill>
                  <a:srgbClr val="FF0000"/>
                </a:solidFill>
                <a:effectLst/>
                <a:latin typeface="Noto Sans" panose="020B0502040504020204" pitchFamily="34"/>
                <a:ea typeface="Noto Sans" panose="020B0502040504020204" pitchFamily="34"/>
                <a:cs typeface="Noto Sans" panose="020B0502040504020204" pitchFamily="34"/>
              </a:rPr>
              <a:t>A</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und </a:t>
            </a:r>
            <a:r>
              <a:rPr lang="de-DE" sz="2000" b="0" dirty="0">
                <a:solidFill>
                  <a:srgbClr val="FFFF00"/>
                </a:solidFill>
                <a:effectLst/>
                <a:latin typeface="Noto Sans" panose="020B0502040504020204" pitchFamily="34"/>
                <a:ea typeface="Noto Sans" panose="020B0502040504020204" pitchFamily="34"/>
                <a:cs typeface="Noto Sans" panose="020B0502040504020204" pitchFamily="34"/>
              </a:rPr>
              <a:t>D</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den </a:t>
            </a:r>
            <a:r>
              <a:rPr lang="de-DE" sz="2000" b="0" dirty="0">
                <a:solidFill>
                  <a:srgbClr val="00B0F0"/>
                </a:solidFill>
                <a:effectLst/>
                <a:latin typeface="Noto Sans" panose="020B0502040504020204" pitchFamily="34"/>
                <a:ea typeface="Noto Sans" panose="020B0502040504020204" pitchFamily="34"/>
                <a:cs typeface="Noto Sans" panose="020B0502040504020204" pitchFamily="34"/>
              </a:rPr>
              <a:t>Daumen</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der </a:t>
            </a:r>
            <a:r>
              <a:rPr lang="de-DE" sz="2000" b="0" u="sng" dirty="0">
                <a:solidFill>
                  <a:schemeClr val="bg1"/>
                </a:solidFill>
                <a:effectLst/>
                <a:latin typeface="Noto Sans" panose="020B0502040504020204" pitchFamily="34"/>
                <a:ea typeface="Noto Sans" panose="020B0502040504020204" pitchFamily="34"/>
                <a:cs typeface="Noto Sans" panose="020B0502040504020204" pitchFamily="34"/>
              </a:rPr>
              <a:t>linken</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Hand auf die </a:t>
            </a:r>
            <a:r>
              <a:rPr lang="de-DE" sz="2000" b="0" dirty="0">
                <a:solidFill>
                  <a:srgbClr val="00B0F0"/>
                </a:solidFill>
                <a:effectLst/>
                <a:latin typeface="Noto Sans" panose="020B0502040504020204" pitchFamily="34"/>
                <a:ea typeface="Noto Sans" panose="020B0502040504020204" pitchFamily="34"/>
                <a:cs typeface="Noto Sans" panose="020B0502040504020204" pitchFamily="34"/>
              </a:rPr>
              <a:t>Leertaste</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und einen oder zwei </a:t>
            </a:r>
            <a:r>
              <a:rPr lang="de-DE" sz="2000" b="0" dirty="0">
                <a:solidFill>
                  <a:srgbClr val="CC0066"/>
                </a:solidFill>
                <a:effectLst/>
                <a:latin typeface="Noto Sans" panose="020B0502040504020204" pitchFamily="34"/>
                <a:ea typeface="Noto Sans" panose="020B0502040504020204" pitchFamily="34"/>
                <a:cs typeface="Noto Sans" panose="020B0502040504020204" pitchFamily="34"/>
              </a:rPr>
              <a:t>Finger</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der </a:t>
            </a:r>
            <a:r>
              <a:rPr lang="de-DE" sz="2000" b="0" dirty="0">
                <a:solidFill>
                  <a:srgbClr val="CC0066"/>
                </a:solidFill>
                <a:effectLst/>
                <a:latin typeface="Noto Sans" panose="020B0502040504020204" pitchFamily="34"/>
                <a:ea typeface="Noto Sans" panose="020B0502040504020204" pitchFamily="34"/>
                <a:cs typeface="Noto Sans" panose="020B0502040504020204" pitchFamily="34"/>
              </a:rPr>
              <a:t>rechten</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Hand auf die </a:t>
            </a:r>
            <a:r>
              <a:rPr lang="de-DE" sz="2000" b="0" dirty="0">
                <a:solidFill>
                  <a:srgbClr val="CC0066"/>
                </a:solidFill>
                <a:effectLst/>
                <a:latin typeface="Noto Sans" panose="020B0502040504020204" pitchFamily="34"/>
                <a:ea typeface="Noto Sans" panose="020B0502040504020204" pitchFamily="34"/>
                <a:cs typeface="Noto Sans" panose="020B0502040504020204" pitchFamily="34"/>
              </a:rPr>
              <a:t>STRG</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-Taste rechts unten auf der Tastatur.</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99063A1D-D39D-B6B4-1286-5BB7206C6476}"/>
              </a:ext>
            </a:extLst>
          </p:cNvPr>
          <p:cNvSpPr/>
          <p:nvPr/>
        </p:nvSpPr>
        <p:spPr>
          <a:xfrm>
            <a:off x="6443932" y="4744528"/>
            <a:ext cx="491706" cy="258793"/>
          </a:xfrm>
          <a:prstGeom prst="roundRect">
            <a:avLst/>
          </a:prstGeom>
          <a:noFill/>
          <a:ln w="38100">
            <a:solidFill>
              <a:srgbClr val="CC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0039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D771225-6FBA-0024-252A-FE0B4AA492A7}"/>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8406BF3F-6945-95AC-252A-A95E06F960E4}"/>
              </a:ext>
            </a:extLst>
          </p:cNvPr>
          <p:cNvSpPr txBox="1"/>
          <p:nvPr/>
        </p:nvSpPr>
        <p:spPr>
          <a:xfrm>
            <a:off x="1638394" y="647110"/>
            <a:ext cx="8143960" cy="4585871"/>
          </a:xfrm>
          <a:prstGeom prst="rect">
            <a:avLst/>
          </a:prstGeom>
          <a:noFill/>
        </p:spPr>
        <p:txBody>
          <a:bodyPr wrap="square" rtlCol="0">
            <a:spAutoFit/>
          </a:bodyPr>
          <a:lstStyle/>
          <a:p>
            <a:pPr algn="ct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r>
              <a:rPr lang="de-DE" sz="32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Jeder Spieldurchlauf besteht aus Start, Erscheinen des Ziels, Bewegung zum und Schießen auf das Ziel und der Punkteanzeige:</a:t>
            </a: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4293097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6B84B56-88D4-E2CC-E772-9462834CA5DC}"/>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31BCC408-110B-B266-0460-AEC98E87AC4A}"/>
              </a:ext>
            </a:extLst>
          </p:cNvPr>
          <p:cNvSpPr txBox="1"/>
          <p:nvPr/>
        </p:nvSpPr>
        <p:spPr>
          <a:xfrm>
            <a:off x="931027" y="1069804"/>
            <a:ext cx="9032481" cy="5109091"/>
          </a:xfrm>
          <a:prstGeom prst="rect">
            <a:avLst/>
          </a:prstGeom>
          <a:noFill/>
        </p:spPr>
        <p:txBody>
          <a:bodyPr wrap="square" rtlCol="0">
            <a:spAutoFit/>
          </a:bodyPr>
          <a:lstStyle/>
          <a:p>
            <a:pPr algn="ctr"/>
            <a:r>
              <a:rPr lang="de-DE" sz="32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Zum Start sehen Sie die Hand Ihrer Spielfigur, die eine Pistole hält, nach 1 Sekunde erscheint dann links oder rechts eine Zielscheibe</a:t>
            </a: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pic>
        <p:nvPicPr>
          <p:cNvPr id="3" name="Grafik 2">
            <a:extLst>
              <a:ext uri="{FF2B5EF4-FFF2-40B4-BE49-F238E27FC236}">
                <a16:creationId xmlns:a16="http://schemas.microsoft.com/office/drawing/2014/main" id="{A468D54F-F106-90D4-8106-2A584454BA9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0551" y="2856734"/>
            <a:ext cx="4722885" cy="2655546"/>
          </a:xfrm>
          <a:prstGeom prst="rect">
            <a:avLst/>
          </a:prstGeom>
        </p:spPr>
      </p:pic>
      <p:pic>
        <p:nvPicPr>
          <p:cNvPr id="6" name="Grafik 5" descr="Ein Bild, das Screenshot, 3D-Modellierung, PC-Spiel, Digitales Compositing enthält.&#10;&#10;KI-generierte Inhalte können fehlerhaft sein.">
            <a:extLst>
              <a:ext uri="{FF2B5EF4-FFF2-40B4-BE49-F238E27FC236}">
                <a16:creationId xmlns:a16="http://schemas.microsoft.com/office/drawing/2014/main" id="{8D237060-629B-6971-DF9B-0D56854D341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96000" y="2856733"/>
            <a:ext cx="4722885" cy="2655547"/>
          </a:xfrm>
          <a:prstGeom prst="rect">
            <a:avLst/>
          </a:prstGeom>
        </p:spPr>
      </p:pic>
      <p:cxnSp>
        <p:nvCxnSpPr>
          <p:cNvPr id="8" name="Gerade Verbindung mit Pfeil 7">
            <a:extLst>
              <a:ext uri="{FF2B5EF4-FFF2-40B4-BE49-F238E27FC236}">
                <a16:creationId xmlns:a16="http://schemas.microsoft.com/office/drawing/2014/main" id="{2BD67D43-1959-89C5-EE47-58D7FB73A315}"/>
              </a:ext>
            </a:extLst>
          </p:cNvPr>
          <p:cNvCxnSpPr/>
          <p:nvPr/>
        </p:nvCxnSpPr>
        <p:spPr>
          <a:xfrm>
            <a:off x="4675517" y="4184506"/>
            <a:ext cx="1940943" cy="0"/>
          </a:xfrm>
          <a:prstGeom prst="straightConnector1">
            <a:avLst/>
          </a:prstGeom>
          <a:ln w="635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feld 8">
            <a:extLst>
              <a:ext uri="{FF2B5EF4-FFF2-40B4-BE49-F238E27FC236}">
                <a16:creationId xmlns:a16="http://schemas.microsoft.com/office/drawing/2014/main" id="{DB8925E7-6E16-1110-AB21-EDA5E846D714}"/>
              </a:ext>
            </a:extLst>
          </p:cNvPr>
          <p:cNvSpPr txBox="1"/>
          <p:nvPr/>
        </p:nvSpPr>
        <p:spPr>
          <a:xfrm>
            <a:off x="4831396" y="3705045"/>
            <a:ext cx="1440611" cy="369332"/>
          </a:xfrm>
          <a:prstGeom prst="rect">
            <a:avLst/>
          </a:prstGeom>
          <a:noFill/>
        </p:spPr>
        <p:txBody>
          <a:bodyPr wrap="square" rtlCol="0">
            <a:spAutoFit/>
          </a:bodyPr>
          <a:lstStyle/>
          <a:p>
            <a:r>
              <a:rPr lang="de-DE" dirty="0">
                <a:solidFill>
                  <a:schemeClr val="bg1"/>
                </a:solidFill>
                <a:latin typeface="Noto Sans" panose="020B0502040504020204" pitchFamily="34"/>
                <a:ea typeface="Noto Sans" panose="020B0502040504020204" pitchFamily="34"/>
                <a:cs typeface="Noto Sans" panose="020B0502040504020204" pitchFamily="34"/>
              </a:rPr>
              <a:t>1 Sekunde</a:t>
            </a:r>
          </a:p>
        </p:txBody>
      </p:sp>
    </p:spTree>
    <p:extLst>
      <p:ext uri="{BB962C8B-B14F-4D97-AF65-F5344CB8AC3E}">
        <p14:creationId xmlns:p14="http://schemas.microsoft.com/office/powerpoint/2010/main" val="282957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AD8E6D5-7CF3-6179-FF2E-1BC7644BBB91}"/>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6D97F062-638C-5013-C6F9-92A62E48CE26}"/>
              </a:ext>
            </a:extLst>
          </p:cNvPr>
          <p:cNvSpPr txBox="1"/>
          <p:nvPr/>
        </p:nvSpPr>
        <p:spPr>
          <a:xfrm>
            <a:off x="1574008" y="327932"/>
            <a:ext cx="8143960" cy="6309420"/>
          </a:xfrm>
          <a:prstGeom prst="rect">
            <a:avLst/>
          </a:prstGeom>
          <a:noFill/>
        </p:spPr>
        <p:txBody>
          <a:bodyPr wrap="square" rtlCol="0">
            <a:spAutoFit/>
          </a:bodyPr>
          <a:lstStyle/>
          <a:p>
            <a:pPr algn="ctr"/>
            <a:r>
              <a:rPr lang="de-DE" sz="28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Nun steuern Sie mit den Tasten A und D Ihre Spielfigur seitlich auf Höhe des Ziels und schießen mit STRG darauf. Sollten Sie sich über das Ziel hinaus bewegen, können Sie ihre Bewegung korrigieren </a:t>
            </a:r>
          </a:p>
          <a:p>
            <a:pPr algn="ctr"/>
            <a:r>
              <a:rPr lang="de-DE" sz="2800" u="sng"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Achtung</a:t>
            </a:r>
            <a:r>
              <a:rPr lang="de-DE" sz="28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Sie haben nach Erscheinen des Ziels nur </a:t>
            </a:r>
            <a:r>
              <a:rPr lang="de-DE" sz="2800" dirty="0">
                <a:solidFill>
                  <a:srgbClr val="FFFF00"/>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5 Sekunden </a:t>
            </a:r>
            <a:r>
              <a:rPr lang="de-DE" sz="28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und nur </a:t>
            </a:r>
            <a:r>
              <a:rPr lang="de-DE" sz="2800" dirty="0">
                <a:solidFill>
                  <a:srgbClr val="FFFF00"/>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einen Schuss!</a:t>
            </a:r>
          </a:p>
          <a:p>
            <a:pPr algn="ctr"/>
            <a:endParaRPr lang="de-DE" sz="28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pic>
        <p:nvPicPr>
          <p:cNvPr id="5" name="Grafik 4" descr="Ein Bild, das Screenshot, 3D-Modellierung, Digitales Compositing, PC-Spiel enthält.&#10;&#10;KI-generierte Inhalte können fehlerhaft sein.">
            <a:extLst>
              <a:ext uri="{FF2B5EF4-FFF2-40B4-BE49-F238E27FC236}">
                <a16:creationId xmlns:a16="http://schemas.microsoft.com/office/drawing/2014/main" id="{64BDD12F-EA6E-7E0A-6569-CD927282369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087833" y="3331186"/>
            <a:ext cx="4706058" cy="2646084"/>
          </a:xfrm>
          <a:prstGeom prst="rect">
            <a:avLst/>
          </a:prstGeom>
        </p:spPr>
      </p:pic>
    </p:spTree>
    <p:extLst>
      <p:ext uri="{BB962C8B-B14F-4D97-AF65-F5344CB8AC3E}">
        <p14:creationId xmlns:p14="http://schemas.microsoft.com/office/powerpoint/2010/main" val="224352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30BD2E0-2FAC-BEB4-A6BF-797A463F9315}"/>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74B890F-5C01-B62C-9104-4CF5D9BD176B}"/>
              </a:ext>
            </a:extLst>
          </p:cNvPr>
          <p:cNvSpPr txBox="1"/>
          <p:nvPr/>
        </p:nvSpPr>
        <p:spPr>
          <a:xfrm>
            <a:off x="1574008" y="327932"/>
            <a:ext cx="8143960" cy="6247864"/>
          </a:xfrm>
          <a:prstGeom prst="rect">
            <a:avLst/>
          </a:prstGeom>
          <a:noFill/>
        </p:spPr>
        <p:txBody>
          <a:bodyPr wrap="square" rtlCol="0">
            <a:spAutoFit/>
          </a:bodyPr>
          <a:lstStyle/>
          <a:p>
            <a:pPr algn="ctr"/>
            <a:r>
              <a:rPr lang="de-DE" sz="2000" dirty="0">
                <a:solidFill>
                  <a:schemeClr val="bg1"/>
                </a:solidFill>
                <a:latin typeface="Consolas" panose="020B0609020204030204" pitchFamily="49" charset="0"/>
                <a:sym typeface="Wingdings" panose="05000000000000000000" pitchFamily="2" charset="2"/>
              </a:rPr>
              <a:t>Sobald das Ziel getroffen oder die maximale Zeit überschritten wird, endet der Spieldurchlauf. Für einen Treffer gibt es 1 Punkt, ansonsten 0. Anschließend werden die erreichten Punkte für den aktuellen Durchlauf und die Gesamtpunktzahl für den Block für 1 Sekunde angezeigt. </a:t>
            </a:r>
            <a:r>
              <a:rPr lang="de-DE" sz="2000" u="sng" dirty="0">
                <a:solidFill>
                  <a:schemeClr val="bg1"/>
                </a:solidFill>
                <a:latin typeface="Consolas" panose="020B0609020204030204" pitchFamily="49" charset="0"/>
                <a:sym typeface="Wingdings" panose="05000000000000000000" pitchFamily="2" charset="2"/>
              </a:rPr>
              <a:t>Bitte drücken Sie ab diesem Zeitpunkt keine Taste mehr, bis im nächsten Durchlauf das Ziel erscheint</a:t>
            </a:r>
            <a:r>
              <a:rPr lang="de-DE" sz="2000" dirty="0">
                <a:solidFill>
                  <a:schemeClr val="bg1"/>
                </a:solidFill>
                <a:latin typeface="Consolas" panose="020B0609020204030204" pitchFamily="49" charset="0"/>
                <a:sym typeface="Wingdings" panose="05000000000000000000" pitchFamily="2" charset="2"/>
              </a:rPr>
              <a:t>.</a:t>
            </a:r>
          </a:p>
          <a:p>
            <a:pPr algn="ctr"/>
            <a:endParaRPr lang="de-DE" sz="2000" dirty="0">
              <a:solidFill>
                <a:schemeClr val="bg1"/>
              </a:solidFill>
              <a:latin typeface="Consolas" panose="020B0609020204030204" pitchFamily="49" charset="0"/>
              <a:sym typeface="Wingdings" panose="05000000000000000000" pitchFamily="2" charset="2"/>
            </a:endParaRPr>
          </a:p>
          <a:p>
            <a:pPr algn="ctr"/>
            <a:endParaRPr lang="de-DE" sz="2000" dirty="0">
              <a:solidFill>
                <a:schemeClr val="bg1"/>
              </a:solidFill>
              <a:latin typeface="Consolas" panose="020B0609020204030204" pitchFamily="49" charset="0"/>
              <a:sym typeface="Wingdings" panose="05000000000000000000" pitchFamily="2" charset="2"/>
            </a:endParaRPr>
          </a:p>
          <a:p>
            <a:pPr algn="ctr"/>
            <a:endParaRPr lang="de-DE" sz="20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F9A8BE98-0B63-911F-DE60-DD16EDE00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715" y="2954762"/>
            <a:ext cx="5460521" cy="3070298"/>
          </a:xfrm>
          <a:prstGeom prst="rect">
            <a:avLst/>
          </a:prstGeom>
          <a:ln w="41275">
            <a:solidFill>
              <a:schemeClr val="bg1"/>
            </a:solidFill>
          </a:ln>
        </p:spPr>
      </p:pic>
    </p:spTree>
    <p:extLst>
      <p:ext uri="{BB962C8B-B14F-4D97-AF65-F5344CB8AC3E}">
        <p14:creationId xmlns:p14="http://schemas.microsoft.com/office/powerpoint/2010/main" val="308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B85EBBE-11A4-7778-A8B2-A8F2F8008337}"/>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F2B9879-7C4B-55EA-8AB6-F863375CC13B}"/>
              </a:ext>
            </a:extLst>
          </p:cNvPr>
          <p:cNvSpPr txBox="1"/>
          <p:nvPr/>
        </p:nvSpPr>
        <p:spPr>
          <a:xfrm>
            <a:off x="1707406" y="431449"/>
            <a:ext cx="7682846" cy="5878532"/>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Es gibt in diesem Spiel eine Besonderheit: Die Steuerung zur seitlichen Bewegung kann </a:t>
            </a:r>
            <a:r>
              <a:rPr lang="de-DE" sz="2000" b="1"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oder </a:t>
            </a:r>
            <a:r>
              <a:rPr lang="de-DE" sz="2000" b="1"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sein. </a:t>
            </a:r>
          </a:p>
          <a:p>
            <a:pPr algn="ctr"/>
            <a:endParaRPr lang="de-DE" sz="2000" dirty="0">
              <a:solidFill>
                <a:schemeClr val="bg1"/>
              </a:solidFill>
              <a:latin typeface="Consolas" panose="020B0609020204030204" pitchFamily="49" charset="0"/>
            </a:endParaRPr>
          </a:p>
          <a:p>
            <a:pPr algn="ctr"/>
            <a:r>
              <a:rPr lang="de-DE" sz="2000" b="1" u="sng"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bedeutet: Die Taste </a:t>
            </a:r>
            <a:r>
              <a:rPr lang="de-DE" sz="2000" b="1" dirty="0">
                <a:solidFill>
                  <a:srgbClr val="00B05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b="0" dirty="0">
                <a:solidFill>
                  <a:schemeClr val="bg1"/>
                </a:solidFill>
                <a:effectLst/>
                <a:latin typeface="Consolas" panose="020B0609020204030204" pitchFamily="49" charset="0"/>
              </a:rPr>
              <a:t>, die Taste </a:t>
            </a:r>
            <a:r>
              <a:rPr lang="de-DE" sz="2000" b="1" dirty="0">
                <a:solidFill>
                  <a:srgbClr val="FF00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a:t>
            </a: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r>
              <a:rPr lang="de-DE" sz="2000" b="1" u="sng"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bedeutet: Die Taste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die Taste </a:t>
            </a:r>
            <a:r>
              <a:rPr lang="de-DE" sz="2000" b="0" dirty="0">
                <a:solidFill>
                  <a:srgbClr val="00B05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dirty="0">
                <a:solidFill>
                  <a:schemeClr val="bg1"/>
                </a:solidFill>
                <a:latin typeface="Consolas" panose="020B0609020204030204" pitchFamily="49" charset="0"/>
              </a:rPr>
              <a:t>.</a:t>
            </a:r>
          </a:p>
          <a:p>
            <a:endParaRPr lang="de-DE" sz="2000" b="0" dirty="0">
              <a:solidFill>
                <a:srgbClr val="CE9178"/>
              </a:solidFill>
              <a:effectLst/>
              <a:latin typeface="Consolas" panose="020B0609020204030204" pitchFamily="49" charset="0"/>
            </a:endParaRPr>
          </a:p>
          <a:p>
            <a:endParaRPr lang="de-DE" sz="2000" b="0" dirty="0">
              <a:solidFill>
                <a:srgbClr val="CCCCCC"/>
              </a:solidFill>
              <a:effectLst/>
              <a:latin typeface="Consolas" panose="020B0609020204030204" pitchFamily="49" charset="0"/>
            </a:endParaRPr>
          </a:p>
          <a:p>
            <a:pPr algn="ctr"/>
            <a:r>
              <a:rPr lang="de-DE" sz="8000" dirty="0">
                <a:solidFill>
                  <a:srgbClr val="00B050"/>
                </a:solidFill>
                <a:sym typeface="Wingdings" panose="05000000000000000000" pitchFamily="2" charset="2"/>
              </a:rPr>
              <a:t>←</a:t>
            </a:r>
            <a:r>
              <a:rPr lang="de-DE" sz="8000" dirty="0">
                <a:solidFill>
                  <a:schemeClr val="bg1"/>
                </a:solidFill>
                <a:sym typeface="Wingdings" panose="05000000000000000000" pitchFamily="2" charset="2"/>
              </a:rPr>
              <a:t>                  </a:t>
            </a:r>
            <a:r>
              <a:rPr lang="de-DE" sz="8000" dirty="0">
                <a:solidFill>
                  <a:srgbClr val="FF0000"/>
                </a:solidFill>
                <a:sym typeface="Wingdings" panose="05000000000000000000" pitchFamily="2" charset="2"/>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a:extLst>
              <a:ext uri="{FF2B5EF4-FFF2-40B4-BE49-F238E27FC236}">
                <a16:creationId xmlns:a16="http://schemas.microsoft.com/office/drawing/2014/main" id="{02A00832-227E-2EF7-DCBF-93BEB01C57CA}"/>
              </a:ext>
            </a:extLst>
          </p:cNvPr>
          <p:cNvPicPr>
            <a:picLocks noChangeAspect="1"/>
          </p:cNvPicPr>
          <p:nvPr/>
        </p:nvPicPr>
        <p:blipFill>
          <a:blip r:embed="rId2"/>
          <a:stretch>
            <a:fillRect/>
          </a:stretch>
        </p:blipFill>
        <p:spPr>
          <a:xfrm>
            <a:off x="4067579" y="3646759"/>
            <a:ext cx="2824928" cy="2086645"/>
          </a:xfrm>
          <a:prstGeom prst="rect">
            <a:avLst/>
          </a:prstGeom>
        </p:spPr>
      </p:pic>
    </p:spTree>
    <p:extLst>
      <p:ext uri="{BB962C8B-B14F-4D97-AF65-F5344CB8AC3E}">
        <p14:creationId xmlns:p14="http://schemas.microsoft.com/office/powerpoint/2010/main" val="58367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00E03F0-00E7-B15A-881F-E7E9E1ED3A9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B768491-FD46-C3C5-6B5E-BEF34AECD664}"/>
              </a:ext>
            </a:extLst>
          </p:cNvPr>
          <p:cNvSpPr txBox="1"/>
          <p:nvPr/>
        </p:nvSpPr>
        <p:spPr>
          <a:xfrm>
            <a:off x="1707406" y="431449"/>
            <a:ext cx="7682846" cy="5324535"/>
          </a:xfrm>
          <a:prstGeom prst="rect">
            <a:avLst/>
          </a:prstGeom>
          <a:noFill/>
        </p:spPr>
        <p:txBody>
          <a:bodyPr wrap="square" rtlCol="0">
            <a:spAutoFit/>
          </a:bodyPr>
          <a:lstStyle/>
          <a:p>
            <a:pPr algn="ctr"/>
            <a:endParaRPr lang="de-DE" sz="2000" b="0" dirty="0">
              <a:solidFill>
                <a:schemeClr val="bg1"/>
              </a:solidFill>
              <a:effectLst/>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Es gibt in diesem Spiel eine Besonderheit: Die Steuerung zur seitlichen Bewegung kann </a:t>
            </a:r>
            <a:r>
              <a:rPr lang="de-DE" sz="2000" b="1" dirty="0">
                <a:solidFill>
                  <a:schemeClr val="bg1"/>
                </a:solidFill>
                <a:effectLst/>
                <a:latin typeface="Noto Sans" panose="020B0502040504020204" pitchFamily="34"/>
                <a:ea typeface="Noto Sans" panose="020B0502040504020204" pitchFamily="34"/>
                <a:cs typeface="Noto Sans" panose="020B0502040504020204" pitchFamily="34"/>
              </a:rPr>
              <a:t>normal</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oder </a:t>
            </a:r>
            <a:r>
              <a:rPr lang="de-DE" sz="2000" b="1" dirty="0">
                <a:solidFill>
                  <a:schemeClr val="bg1"/>
                </a:solidFill>
                <a:effectLst/>
                <a:latin typeface="Noto Sans" panose="020B0502040504020204" pitchFamily="34"/>
                <a:ea typeface="Noto Sans" panose="020B0502040504020204" pitchFamily="34"/>
                <a:cs typeface="Noto Sans" panose="020B0502040504020204" pitchFamily="34"/>
              </a:rPr>
              <a:t>invertiert</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sein. </a:t>
            </a: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rPr>
              <a:t>Ob die Steuerung normal oder invertiert ist, unterliegt unterschiedlichen Wahrscheinlichkeiten.</a:t>
            </a: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rPr>
              <a:t>Diese Wahrscheinlichkeiten hängen von der Seite ab, auf der das Ziel erscheint.</a:t>
            </a: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rPr>
              <a:t>Sie ändern sich während eines Blockes nicht.</a:t>
            </a:r>
            <a:endParaRPr lang="de-DE" sz="2000" b="0" dirty="0">
              <a:solidFill>
                <a:srgbClr val="CE9178"/>
              </a:solidFill>
              <a:effectLst/>
              <a:latin typeface="Noto Sans" panose="020B0502040504020204" pitchFamily="34"/>
              <a:ea typeface="Noto Sans" panose="020B0502040504020204" pitchFamily="34"/>
              <a:cs typeface="Noto Sans" panose="020B0502040504020204" pitchFamily="34"/>
            </a:endParaRPr>
          </a:p>
          <a:p>
            <a:endParaRPr lang="de-DE" sz="2000" b="0" dirty="0">
              <a:solidFill>
                <a:srgbClr val="CCCCCC"/>
              </a:solidFill>
              <a:effectLst/>
              <a:latin typeface="Noto Sans" panose="020B0502040504020204" pitchFamily="34"/>
              <a:ea typeface="Noto Sans" panose="020B0502040504020204" pitchFamily="34"/>
              <a:cs typeface="Noto Sans" panose="020B0502040504020204" pitchFamily="34"/>
            </a:endParaRPr>
          </a:p>
          <a:p>
            <a:pPr algn="ctr"/>
            <a:r>
              <a:rPr lang="de-DE" sz="8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a:t>
            </a:r>
            <a:endParaRPr lang="de-DE"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09487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EE831B-C595-BDE0-E7F5-60CEF6DE59F8}"/>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3435497-C0C8-6AF7-8D36-AD68BC0A489C}"/>
              </a:ext>
            </a:extLst>
          </p:cNvPr>
          <p:cNvSpPr txBox="1"/>
          <p:nvPr/>
        </p:nvSpPr>
        <p:spPr>
          <a:xfrm>
            <a:off x="1807089" y="181109"/>
            <a:ext cx="7682846" cy="4708981"/>
          </a:xfrm>
          <a:prstGeom prst="rect">
            <a:avLst/>
          </a:prstGeom>
          <a:noFill/>
        </p:spPr>
        <p:txBody>
          <a:bodyPr wrap="square" rtlCol="0">
            <a:spAutoFit/>
          </a:bodyPr>
          <a:lstStyle/>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rPr>
              <a:t>Es kann passieren, dass das Ziel nicht erscheint. Das ist ein Fehler des Spiels. Lassen Sie sich nicht verunsichern und warten Sie, nach wenigen Sekunden startet automatisch der nächste Durchlauf.</a:t>
            </a:r>
            <a:endParaRPr lang="de-DE" sz="2000" dirty="0">
              <a:solidFill>
                <a:schemeClr val="bg1"/>
              </a:solidFill>
              <a:effectLst/>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b="0" dirty="0">
              <a:solidFill>
                <a:schemeClr val="bg1"/>
              </a:solidFill>
              <a:effectLst/>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75218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erste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27786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7803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3262432"/>
          </a:xfrm>
          <a:prstGeom prst="rect">
            <a:avLst/>
          </a:prstGeom>
          <a:noFill/>
        </p:spPr>
        <p:txBody>
          <a:bodyPr wrap="square" rtlCol="0">
            <a:spAutoFit/>
          </a:bodyPr>
          <a:lstStyle/>
          <a:p>
            <a:pPr algn="ctr"/>
            <a:r>
              <a:rPr lang="de-DE" sz="4400" b="0" dirty="0">
                <a:solidFill>
                  <a:schemeClr val="bg1"/>
                </a:solidFill>
                <a:effectLst/>
                <a:latin typeface="Noto Sans" panose="020B0502040504020204" pitchFamily="34"/>
                <a:ea typeface="Noto Sans" panose="020B0502040504020204" pitchFamily="34"/>
                <a:cs typeface="Noto Sans" panose="020B0502040504020204" pitchFamily="34"/>
              </a:rPr>
              <a:t>Herzlich willkommen und vielen Dank für die Teilnahme am Experiment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89760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2!</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00717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so lange wie möglich zu überleben. Der Boden ist mit einer gefährlichen Flüssigkeit bedeckt, welche Ihnen permanent Schaden zufügt. Heilen können Sie sich über die </a:t>
            </a:r>
            <a:r>
              <a:rPr lang="de-DE" sz="2000" b="0" dirty="0">
                <a:solidFill>
                  <a:srgbClr val="00B0F0"/>
                </a:solidFill>
                <a:effectLst/>
                <a:latin typeface="Consolas" panose="020B0609020204030204" pitchFamily="49" charset="0"/>
              </a:rPr>
              <a:t>Medizinpakete</a:t>
            </a:r>
            <a:r>
              <a:rPr lang="de-DE" sz="2000" b="0" dirty="0">
                <a:solidFill>
                  <a:schemeClr val="bg1"/>
                </a:solidFill>
                <a:effectLst/>
                <a:latin typeface="Consolas" panose="020B0609020204030204" pitchFamily="49" charset="0"/>
              </a:rPr>
              <a:t>, aber Vorsicht vor den </a:t>
            </a:r>
            <a:r>
              <a:rPr lang="de-DE" sz="2000" b="0" dirty="0">
                <a:solidFill>
                  <a:srgbClr val="FF0000"/>
                </a:solidFill>
                <a:effectLst/>
                <a:latin typeface="Consolas" panose="020B0609020204030204" pitchFamily="49" charset="0"/>
              </a:rPr>
              <a:t>Giftflaschen</a:t>
            </a:r>
            <a:r>
              <a:rPr lang="de-DE" sz="2000" b="0" dirty="0">
                <a:solidFill>
                  <a:schemeClr val="bg1"/>
                </a:solidFill>
                <a:effectLst/>
                <a:latin typeface="Consolas" panose="020B0609020204030204" pitchFamily="49" charset="0"/>
              </a:rPr>
              <a:t>!</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descr="Ein Bild, das Screenshot, PC-Spiel, Spielesoftware, Digitales Compositing enthält.&#10;&#10;Automatisch generierte Beschreibung">
            <a:extLst>
              <a:ext uri="{FF2B5EF4-FFF2-40B4-BE49-F238E27FC236}">
                <a16:creationId xmlns:a16="http://schemas.microsoft.com/office/drawing/2014/main" id="{C6AAD747-5145-5328-29E7-82748426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380" y="1837306"/>
            <a:ext cx="5010264" cy="3856128"/>
          </a:xfrm>
          <a:prstGeom prst="rect">
            <a:avLst/>
          </a:prstGeom>
        </p:spPr>
      </p:pic>
      <p:sp>
        <p:nvSpPr>
          <p:cNvPr id="7" name="Sechseck 6">
            <a:extLst>
              <a:ext uri="{FF2B5EF4-FFF2-40B4-BE49-F238E27FC236}">
                <a16:creationId xmlns:a16="http://schemas.microsoft.com/office/drawing/2014/main" id="{C51D8EC3-2782-B40D-65B7-4C57DB70E106}"/>
              </a:ext>
            </a:extLst>
          </p:cNvPr>
          <p:cNvSpPr/>
          <p:nvPr/>
        </p:nvSpPr>
        <p:spPr>
          <a:xfrm>
            <a:off x="4580626" y="4175185"/>
            <a:ext cx="785004" cy="560717"/>
          </a:xfrm>
          <a:prstGeom prst="hexagon">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F7959DE2-49E8-7E42-9D36-33F26D4287B1}"/>
              </a:ext>
            </a:extLst>
          </p:cNvPr>
          <p:cNvSpPr/>
          <p:nvPr/>
        </p:nvSpPr>
        <p:spPr>
          <a:xfrm>
            <a:off x="5814204" y="4175185"/>
            <a:ext cx="854015" cy="8022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80489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6921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zweite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7716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279804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3!</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93780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das Ziel im Labyrinth zu finden. Das Ziel ist markiert durch ein </a:t>
            </a:r>
            <a:r>
              <a:rPr lang="de-DE" sz="2000" b="0" dirty="0">
                <a:solidFill>
                  <a:srgbClr val="FFC000"/>
                </a:solidFill>
                <a:effectLst/>
                <a:latin typeface="Consolas" panose="020B0609020204030204" pitchFamily="49" charset="0"/>
              </a:rPr>
              <a:t>Objekt</a:t>
            </a:r>
            <a:r>
              <a:rPr lang="de-DE" sz="2000" b="0" dirty="0">
                <a:solidFill>
                  <a:schemeClr val="bg1"/>
                </a:solidFill>
                <a:effectLst/>
                <a:latin typeface="Consolas" panose="020B0609020204030204" pitchFamily="49" charset="0"/>
              </a:rPr>
              <a:t>. Laufen Sie bis zum Objekt, endet der Spieldurchlauf. Je schneller Sie dabei sind, desto besser</a:t>
            </a:r>
          </a:p>
          <a:p>
            <a:pPr algn="ctr"/>
            <a:endParaRPr lang="de-DE" sz="20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3D-Modellierung enthält.&#10;&#10;Automatisch generierte Beschreibung">
            <a:extLst>
              <a:ext uri="{FF2B5EF4-FFF2-40B4-BE49-F238E27FC236}">
                <a16:creationId xmlns:a16="http://schemas.microsoft.com/office/drawing/2014/main" id="{48849428-493F-6647-35B6-1D6E9A539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834" y="1528309"/>
            <a:ext cx="5424018" cy="4173935"/>
          </a:xfrm>
          <a:prstGeom prst="rect">
            <a:avLst/>
          </a:prstGeom>
        </p:spPr>
      </p:pic>
      <p:sp>
        <p:nvSpPr>
          <p:cNvPr id="6" name="Ellipse 5">
            <a:extLst>
              <a:ext uri="{FF2B5EF4-FFF2-40B4-BE49-F238E27FC236}">
                <a16:creationId xmlns:a16="http://schemas.microsoft.com/office/drawing/2014/main" id="{20ED16D0-8ECA-F477-B5C3-2C4D3021EC8C}"/>
              </a:ext>
            </a:extLst>
          </p:cNvPr>
          <p:cNvSpPr/>
          <p:nvPr/>
        </p:nvSpPr>
        <p:spPr>
          <a:xfrm>
            <a:off x="5030197" y="3982255"/>
            <a:ext cx="888521" cy="776377"/>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4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64070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dritte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472450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62182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293757"/>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Sie werden heute 4 Spiele spielen. Vor jedem Spiel werden Ihnen beispielhaft Bilder gezeigt, aber auch die Steuerung erklärt.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135896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4!</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1398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15553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den </a:t>
            </a:r>
            <a:r>
              <a:rPr lang="de-DE" sz="2000" b="0" dirty="0">
                <a:solidFill>
                  <a:srgbClr val="FF0000"/>
                </a:solidFill>
                <a:effectLst/>
                <a:latin typeface="Consolas" panose="020B0609020204030204" pitchFamily="49" charset="0"/>
              </a:rPr>
              <a:t>Feuerbällen</a:t>
            </a:r>
            <a:r>
              <a:rPr lang="de-DE" sz="2000" b="0" dirty="0">
                <a:solidFill>
                  <a:schemeClr val="bg1"/>
                </a:solidFill>
                <a:effectLst/>
                <a:latin typeface="Consolas" panose="020B0609020204030204" pitchFamily="49" charset="0"/>
              </a:rPr>
              <a:t> so lange wie möglich auszuweichen. Zu viele Treffer auf Sie und das Spiel ist zu Ende. </a:t>
            </a:r>
            <a:r>
              <a:rPr lang="de-DE" sz="2000" b="0" u="sng" dirty="0">
                <a:solidFill>
                  <a:schemeClr val="bg1"/>
                </a:solidFill>
                <a:effectLst/>
                <a:latin typeface="Consolas" panose="020B0609020204030204" pitchFamily="49" charset="0"/>
              </a:rPr>
              <a:t>Achtung</a:t>
            </a:r>
            <a:r>
              <a:rPr lang="de-DE" sz="2000" b="0" dirty="0">
                <a:solidFill>
                  <a:schemeClr val="bg1"/>
                </a:solidFill>
                <a:effectLst/>
                <a:latin typeface="Consolas" panose="020B0609020204030204" pitchFamily="49" charset="0"/>
              </a:rPr>
              <a:t>: Es werden mit der Zeit </a:t>
            </a:r>
            <a:r>
              <a:rPr lang="de-DE" sz="2000" b="1" dirty="0">
                <a:solidFill>
                  <a:schemeClr val="bg1"/>
                </a:solidFill>
                <a:effectLst/>
                <a:latin typeface="Consolas" panose="020B0609020204030204" pitchFamily="49" charset="0"/>
              </a:rPr>
              <a:t>imme</a:t>
            </a:r>
            <a:r>
              <a:rPr lang="de-DE" sz="2000" b="1" dirty="0">
                <a:solidFill>
                  <a:schemeClr val="bg1"/>
                </a:solidFill>
                <a:latin typeface="Consolas" panose="020B0609020204030204" pitchFamily="49" charset="0"/>
              </a:rPr>
              <a:t>r mehr</a:t>
            </a:r>
            <a:r>
              <a:rPr lang="de-DE" sz="2000" dirty="0">
                <a:solidFill>
                  <a:schemeClr val="bg1"/>
                </a:solidFill>
                <a:latin typeface="Consolas" panose="020B0609020204030204" pitchFamily="49" charset="0"/>
              </a:rPr>
              <a:t> Kreaturen und damit auch </a:t>
            </a:r>
            <a:r>
              <a:rPr lang="de-DE" sz="2000" b="1" dirty="0">
                <a:solidFill>
                  <a:schemeClr val="bg1"/>
                </a:solidFill>
                <a:latin typeface="Consolas" panose="020B0609020204030204" pitchFamily="49" charset="0"/>
              </a:rPr>
              <a:t>immer mehr Feuerbälle</a:t>
            </a:r>
            <a:r>
              <a:rPr lang="de-DE" sz="2000" dirty="0">
                <a:solidFill>
                  <a:schemeClr val="bg1"/>
                </a:solidFill>
                <a:latin typeface="Consolas" panose="020B0609020204030204" pitchFamily="49" charset="0"/>
              </a:rPr>
              <a:t>.</a:t>
            </a: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Kugel enthält.&#10;&#10;Automatisch generierte Beschreibung">
            <a:extLst>
              <a:ext uri="{FF2B5EF4-FFF2-40B4-BE49-F238E27FC236}">
                <a16:creationId xmlns:a16="http://schemas.microsoft.com/office/drawing/2014/main" id="{B1104E6B-BA67-5763-B5DF-F545A38F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607" y="1789294"/>
            <a:ext cx="5231052" cy="4033535"/>
          </a:xfrm>
          <a:prstGeom prst="rect">
            <a:avLst/>
          </a:prstGeom>
        </p:spPr>
      </p:pic>
      <p:sp>
        <p:nvSpPr>
          <p:cNvPr id="5" name="Ellipse 4">
            <a:extLst>
              <a:ext uri="{FF2B5EF4-FFF2-40B4-BE49-F238E27FC236}">
                <a16:creationId xmlns:a16="http://schemas.microsoft.com/office/drawing/2014/main" id="{C8BE9D28-2E2C-2FCB-1F97-057682E6CFB2}"/>
              </a:ext>
            </a:extLst>
          </p:cNvPr>
          <p:cNvSpPr/>
          <p:nvPr/>
        </p:nvSpPr>
        <p:spPr>
          <a:xfrm>
            <a:off x="3485072" y="3873260"/>
            <a:ext cx="1190445" cy="106967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9406CBDF-1924-331B-E910-D349FA470AE6}"/>
              </a:ext>
            </a:extLst>
          </p:cNvPr>
          <p:cNvSpPr/>
          <p:nvPr/>
        </p:nvSpPr>
        <p:spPr>
          <a:xfrm>
            <a:off x="7382775" y="3806061"/>
            <a:ext cx="267419" cy="25879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3496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4924425"/>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bewegen sich mit den Tasten </a:t>
            </a:r>
            <a:r>
              <a:rPr lang="de-DE" sz="2000" b="1" dirty="0">
                <a:solidFill>
                  <a:schemeClr val="bg1"/>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1" dirty="0">
                <a:solidFill>
                  <a:schemeClr val="bg1"/>
                </a:solidFill>
                <a:effectLst/>
                <a:latin typeface="Consolas" panose="020B0609020204030204" pitchFamily="49" charset="0"/>
              </a:rPr>
              <a:t>D </a:t>
            </a:r>
            <a:r>
              <a:rPr lang="de-DE" sz="2000" dirty="0">
                <a:solidFill>
                  <a:schemeClr val="bg1"/>
                </a:solidFill>
                <a:effectLst/>
                <a:latin typeface="Consolas" panose="020B0609020204030204" pitchFamily="49" charset="0"/>
              </a:rPr>
              <a:t>nach links und rechts</a:t>
            </a:r>
            <a:r>
              <a:rPr lang="de-DE" sz="2000" b="0" dirty="0">
                <a:solidFill>
                  <a:schemeClr val="bg1"/>
                </a:solidFill>
                <a:effectLst/>
                <a:latin typeface="Consolas" panose="020B0609020204030204" pitchFamily="49" charset="0"/>
              </a:rPr>
              <a:t>.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29458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letzte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62003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898912" y="1559018"/>
            <a:ext cx="7682846" cy="3262432"/>
          </a:xfrm>
          <a:prstGeom prst="rect">
            <a:avLst/>
          </a:prstGeom>
          <a:noFill/>
        </p:spPr>
        <p:txBody>
          <a:bodyPr wrap="square" rtlCol="0">
            <a:spAutoFit/>
          </a:bodyPr>
          <a:lstStyle/>
          <a:p>
            <a:pPr algn="ctr"/>
            <a:r>
              <a:rPr lang="de-DE" sz="4400" b="0" dirty="0">
                <a:solidFill>
                  <a:schemeClr val="bg1"/>
                </a:solidFill>
                <a:effectLst/>
                <a:latin typeface="Noto Sans" panose="020B0502040504020204" pitchFamily="34"/>
                <a:ea typeface="Noto Sans" panose="020B0502040504020204" pitchFamily="34"/>
                <a:cs typeface="Noto Sans" panose="020B0502040504020204" pitchFamily="34"/>
              </a:rPr>
              <a:t>Sie spielen heute ein Computerspiel in mehreren Blöcken.</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88163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Spiele immer wieder kurze Zwischenbildschirme sehen, diese sind kein Teil des Spiels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22440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Spieldurchläufe immer wieder kurze Zwischenbildschirme sehen, diese sind kein Teil des Experiments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7988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1908215"/>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Beginnen wir mit Spiel 1!</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3227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2585323"/>
          </a:xfrm>
          <a:prstGeom prst="rect">
            <a:avLst/>
          </a:prstGeom>
          <a:noFill/>
        </p:spPr>
        <p:txBody>
          <a:bodyPr wrap="square" rtlCol="0">
            <a:spAutoFit/>
          </a:bodyPr>
          <a:lstStyle/>
          <a:p>
            <a:pPr algn="ctr"/>
            <a:r>
              <a:rPr lang="de-DE" sz="4400" b="0" dirty="0">
                <a:solidFill>
                  <a:schemeClr val="bg1"/>
                </a:solidFill>
                <a:effectLst/>
                <a:latin typeface="Noto Sans" panose="020B0502040504020204" pitchFamily="34"/>
                <a:ea typeface="Noto Sans" panose="020B0502040504020204" pitchFamily="34"/>
                <a:cs typeface="Noto Sans" panose="020B0502040504020204" pitchFamily="34"/>
              </a:rPr>
              <a:t>Beginnen wir mit den Instruktionen!</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0203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CDF492C-E7B5-33D0-875F-C210E2FC9007}"/>
            </a:ext>
          </a:extLst>
        </p:cNvPr>
        <p:cNvGrpSpPr/>
        <p:nvPr/>
      </p:nvGrpSpPr>
      <p:grpSpPr>
        <a:xfrm>
          <a:off x="0" y="0"/>
          <a:ext cx="0" cy="0"/>
          <a:chOff x="0" y="0"/>
          <a:chExt cx="0" cy="0"/>
        </a:xfrm>
      </p:grpSpPr>
      <p:pic>
        <p:nvPicPr>
          <p:cNvPr id="6" name="Grafik 5">
            <a:extLst>
              <a:ext uri="{FF2B5EF4-FFF2-40B4-BE49-F238E27FC236}">
                <a16:creationId xmlns:a16="http://schemas.microsoft.com/office/drawing/2014/main" id="{CD5B1770-3348-31E7-34F4-2E03906641AC}"/>
              </a:ext>
            </a:extLst>
          </p:cNvPr>
          <p:cNvPicPr>
            <a:picLocks noChangeAspect="1"/>
          </p:cNvPicPr>
          <p:nvPr/>
        </p:nvPicPr>
        <p:blipFill>
          <a:blip r:embed="rId2"/>
          <a:stretch>
            <a:fillRect/>
          </a:stretch>
        </p:blipFill>
        <p:spPr>
          <a:xfrm>
            <a:off x="3233937" y="2167585"/>
            <a:ext cx="4598848" cy="3411352"/>
          </a:xfrm>
          <a:prstGeom prst="rect">
            <a:avLst/>
          </a:prstGeom>
        </p:spPr>
      </p:pic>
      <p:sp>
        <p:nvSpPr>
          <p:cNvPr id="4" name="Textfeld 3">
            <a:extLst>
              <a:ext uri="{FF2B5EF4-FFF2-40B4-BE49-F238E27FC236}">
                <a16:creationId xmlns:a16="http://schemas.microsoft.com/office/drawing/2014/main" id="{14F964C2-C383-11D3-840D-72EDD71AF7B7}"/>
              </a:ext>
            </a:extLst>
          </p:cNvPr>
          <p:cNvSpPr txBox="1"/>
          <p:nvPr/>
        </p:nvSpPr>
        <p:spPr>
          <a:xfrm>
            <a:off x="1807089" y="181109"/>
            <a:ext cx="7682846" cy="5847755"/>
          </a:xfrm>
          <a:prstGeom prst="rect">
            <a:avLst/>
          </a:prstGeom>
          <a:noFill/>
        </p:spPr>
        <p:txBody>
          <a:bodyPr wrap="square" rtlCol="0">
            <a:spAutoFit/>
          </a:bodyPr>
          <a:lstStyle/>
          <a:p>
            <a:pPr algn="ctr"/>
            <a:r>
              <a:rPr lang="de-DE" sz="3200" b="0" dirty="0">
                <a:solidFill>
                  <a:schemeClr val="bg1"/>
                </a:solidFill>
                <a:effectLst/>
                <a:latin typeface="Noto Sans" panose="020B0502040504020204" pitchFamily="34"/>
                <a:ea typeface="Noto Sans" panose="020B0502040504020204" pitchFamily="34"/>
                <a:cs typeface="Noto Sans" panose="020B0502040504020204" pitchFamily="34"/>
              </a:rPr>
              <a:t>Ihre Aufgabe ist es, </a:t>
            </a:r>
            <a:r>
              <a:rPr lang="de-DE" sz="3000" b="0" dirty="0">
                <a:solidFill>
                  <a:schemeClr val="bg1"/>
                </a:solidFill>
                <a:effectLst/>
                <a:latin typeface="Noto Sans" panose="020B0502040504020204" pitchFamily="34"/>
                <a:ea typeface="Noto Sans" panose="020B0502040504020204" pitchFamily="34"/>
                <a:cs typeface="Noto Sans" panose="020B0502040504020204" pitchFamily="34"/>
              </a:rPr>
              <a:t>nach links oder rechts zu steuern, um auf das an einer zufälligen Stelle erscheinende</a:t>
            </a:r>
            <a:r>
              <a:rPr lang="de-DE" sz="3000" b="0" dirty="0">
                <a:solidFill>
                  <a:srgbClr val="FFFF00"/>
                </a:solidFill>
                <a:effectLst/>
                <a:latin typeface="Noto Sans" panose="020B0502040504020204" pitchFamily="34"/>
                <a:ea typeface="Noto Sans" panose="020B0502040504020204" pitchFamily="34"/>
                <a:cs typeface="Noto Sans" panose="020B0502040504020204" pitchFamily="34"/>
              </a:rPr>
              <a:t> Ziel </a:t>
            </a:r>
            <a:r>
              <a:rPr lang="de-DE" sz="3000" b="0" dirty="0">
                <a:solidFill>
                  <a:schemeClr val="bg1"/>
                </a:solidFill>
                <a:effectLst/>
                <a:latin typeface="Noto Sans" panose="020B0502040504020204" pitchFamily="34"/>
                <a:ea typeface="Noto Sans" panose="020B0502040504020204" pitchFamily="34"/>
                <a:cs typeface="Noto Sans" panose="020B0502040504020204" pitchFamily="34"/>
              </a:rPr>
              <a:t>zu schießen.</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rgbClr val="7030A0"/>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
        <p:nvSpPr>
          <p:cNvPr id="2" name="Ellipse 1">
            <a:extLst>
              <a:ext uri="{FF2B5EF4-FFF2-40B4-BE49-F238E27FC236}">
                <a16:creationId xmlns:a16="http://schemas.microsoft.com/office/drawing/2014/main" id="{A1E4ACF7-48D4-E779-E682-F1F4C4DDBCC2}"/>
              </a:ext>
            </a:extLst>
          </p:cNvPr>
          <p:cNvSpPr/>
          <p:nvPr/>
        </p:nvSpPr>
        <p:spPr>
          <a:xfrm>
            <a:off x="6592165" y="3683480"/>
            <a:ext cx="481495" cy="526210"/>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9004501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1125</Words>
  <Application>Microsoft Office PowerPoint</Application>
  <PresentationFormat>Breitbild</PresentationFormat>
  <Paragraphs>276</Paragraphs>
  <Slides>33</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33</vt:i4>
      </vt:variant>
    </vt:vector>
  </HeadingPairs>
  <TitlesOfParts>
    <vt:vector size="40" baseType="lpstr">
      <vt:lpstr>Arial</vt:lpstr>
      <vt:lpstr>Calibri</vt:lpstr>
      <vt:lpstr>Calibri Light</vt:lpstr>
      <vt:lpstr>Consolas</vt:lpstr>
      <vt:lpstr>Noto Sans</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Sean Mulready</dc:creator>
  <cp:lastModifiedBy>Sean Mulready</cp:lastModifiedBy>
  <cp:revision>23</cp:revision>
  <dcterms:created xsi:type="dcterms:W3CDTF">2024-02-23T07:08:02Z</dcterms:created>
  <dcterms:modified xsi:type="dcterms:W3CDTF">2025-03-19T13:15:43Z</dcterms:modified>
</cp:coreProperties>
</file>