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  <p:sldMasterId id="2147483675" r:id="rId3"/>
  </p:sldMasterIdLst>
  <p:notesMasterIdLst>
    <p:notesMasterId r:id="rId17"/>
  </p:notesMasterIdLst>
  <p:sldIdLst>
    <p:sldId id="257" r:id="rId4"/>
    <p:sldId id="266" r:id="rId5"/>
    <p:sldId id="314" r:id="rId6"/>
    <p:sldId id="315" r:id="rId7"/>
    <p:sldId id="313" r:id="rId8"/>
    <p:sldId id="316" r:id="rId9"/>
    <p:sldId id="309" r:id="rId10"/>
    <p:sldId id="317" r:id="rId11"/>
    <p:sldId id="318" r:id="rId12"/>
    <p:sldId id="307" r:id="rId13"/>
    <p:sldId id="319" r:id="rId14"/>
    <p:sldId id="268" r:id="rId15"/>
    <p:sldId id="324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AAFE"/>
    <a:srgbClr val="FFFFFF"/>
    <a:srgbClr val="4CE2F9"/>
    <a:srgbClr val="4BAC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9F69E7-6C8B-464B-9A4F-153C6D8E67AA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7A56D7-EC54-4B1D-8AFD-0D48718F6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471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A56D7-EC54-4B1D-8AFD-0D48718F67D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9067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BE2D6-63E9-43BB-8AF6-6BBBA9638F6C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061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BE2D6-63E9-43BB-8AF6-6BBBA9638F6C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761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BE2D6-63E9-43BB-8AF6-6BBBA9638F6C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5807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BE2D6-63E9-43BB-8AF6-6BBBA9638F6C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198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BE2D6-63E9-43BB-8AF6-6BBBA9638F6C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40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BE2D6-63E9-43BB-8AF6-6BBBA9638F6C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184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BE2D6-63E9-43BB-8AF6-6BBBA9638F6C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475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BE2D6-63E9-43BB-8AF6-6BBBA9638F6C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149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BE2D6-63E9-43BB-8AF6-6BBBA9638F6C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809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BE2D6-63E9-43BB-8AF6-6BBBA9638F6C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693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BE2D6-63E9-43BB-8AF6-6BBBA9638F6C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343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BE2D6-63E9-43BB-8AF6-6BBBA9638F6C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246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432CA-8A24-4257-8B2C-9B6D54E5A30D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C62A-D5C5-4941-A2F3-FD40D544A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838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432CA-8A24-4257-8B2C-9B6D54E5A30D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C62A-D5C5-4941-A2F3-FD40D544A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93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432CA-8A24-4257-8B2C-9B6D54E5A30D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C62A-D5C5-4941-A2F3-FD40D544A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346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3671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532B-3041-4A84-99FB-DFC5B5B5710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7CE7-C9A3-4A36-96C3-06DB81A2FAD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941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532B-3041-4A84-99FB-DFC5B5B5710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7CE7-C9A3-4A36-96C3-06DB81A2FAD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263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432CA-8A24-4257-8B2C-9B6D54E5A30D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C62A-D5C5-4941-A2F3-FD40D544A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978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432CA-8A24-4257-8B2C-9B6D54E5A30D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C62A-D5C5-4941-A2F3-FD40D544A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279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432CA-8A24-4257-8B2C-9B6D54E5A30D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C62A-D5C5-4941-A2F3-FD40D544A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20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432CA-8A24-4257-8B2C-9B6D54E5A30D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C62A-D5C5-4941-A2F3-FD40D544A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530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432CA-8A24-4257-8B2C-9B6D54E5A30D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C62A-D5C5-4941-A2F3-FD40D544A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0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432CA-8A24-4257-8B2C-9B6D54E5A30D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C62A-D5C5-4941-A2F3-FD40D544A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95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432CA-8A24-4257-8B2C-9B6D54E5A30D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C62A-D5C5-4941-A2F3-FD40D544A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83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432CA-8A24-4257-8B2C-9B6D54E5A30D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C62A-D5C5-4941-A2F3-FD40D544A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256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432CA-8A24-4257-8B2C-9B6D54E5A30D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AC62A-D5C5-4941-A2F3-FD40D544A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020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B532B-3041-4A84-99FB-DFC5B5B5710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C7CE7-C9A3-4A36-96C3-06DB81A2FAD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85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B532B-3041-4A84-99FB-DFC5B5B5710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C7CE7-C9A3-4A36-96C3-06DB81A2FAD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448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tel:+86-18351112895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700588" y="2308863"/>
            <a:ext cx="584117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400" b="1" dirty="0">
                <a:solidFill>
                  <a:srgbClr val="08AAFE"/>
                </a:solidFill>
                <a:latin typeface="幼圆" panose="02010509060101010101" pitchFamily="49" charset="-122"/>
                <a:ea typeface="幼圆" panose="02010509060101010101" pitchFamily="49" charset="-122"/>
                <a:cs typeface="Kartika" panose="02020503030404060203" pitchFamily="18" charset="0"/>
              </a:rPr>
              <a:t>Automation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400" b="1" dirty="0">
                <a:solidFill>
                  <a:srgbClr val="08AAFE"/>
                </a:solidFill>
                <a:latin typeface="幼圆" panose="02010509060101010101" pitchFamily="49" charset="-122"/>
                <a:ea typeface="幼圆" panose="02010509060101010101" pitchFamily="49" charset="-122"/>
                <a:cs typeface="Kartika" panose="02020503030404060203" pitchFamily="18" charset="0"/>
              </a:rPr>
              <a:t>Thromboelastography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" y="12992"/>
            <a:ext cx="5071324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77192"/>
      </p:ext>
    </p:extLst>
  </p:cSld>
  <p:clrMapOvr>
    <a:masterClrMapping/>
  </p:clrMapOvr>
  <p:transition spd="slow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 descr="e7d195523061f1c0deeec63e560781cfd59afb0ea006f2a87ABB68BF51EA6619813959095094C18C62A12F549504892A4AAA8C1554C6663626E05CA27F281A14E6983772AFC3FB97135759321DEA3D709AACD122C08E6ED192FFACBB1E1BECB2ED91EE5F1ED7B5B4D639FA608C47C1EEEE0A899CA8C6B4A60DCCA6D3BA80ED4161D4A4778988E171"/>
          <p:cNvSpPr txBox="1"/>
          <p:nvPr/>
        </p:nvSpPr>
        <p:spPr>
          <a:xfrm>
            <a:off x="1588487" y="225317"/>
            <a:ext cx="1633781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8AAFE"/>
                </a:solidFill>
                <a:latin typeface="幼圆" panose="02010509060101010101" pitchFamily="49" charset="-122"/>
                <a:ea typeface="幼圆" panose="02010509060101010101" pitchFamily="49" charset="-122"/>
                <a:cs typeface="Kartika" panose="02020503030404060203" pitchFamily="18" charset="0"/>
              </a:rPr>
              <a:t>Features</a:t>
            </a:r>
            <a:endParaRPr lang="en-US" altLang="zh-CN" sz="2800" b="1" dirty="0">
              <a:solidFill>
                <a:srgbClr val="08AAFE"/>
              </a:solidFill>
              <a:latin typeface="幼圆" panose="02010509060101010101" pitchFamily="49" charset="-122"/>
              <a:ea typeface="幼圆" panose="02010509060101010101" pitchFamily="49" charset="-122"/>
              <a:cs typeface="Kartika" panose="02020503030404060203" pitchFamily="18" charset="0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1588487" y="837640"/>
            <a:ext cx="4320000" cy="0"/>
          </a:xfrm>
          <a:prstGeom prst="line">
            <a:avLst/>
          </a:prstGeom>
          <a:ln>
            <a:solidFill>
              <a:srgbClr val="08AA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554156" y="1797980"/>
            <a:ext cx="1745579" cy="4122001"/>
            <a:chOff x="3554156" y="1797980"/>
            <a:chExt cx="1745579" cy="4122001"/>
          </a:xfrm>
        </p:grpSpPr>
        <p:cxnSp>
          <p:nvCxnSpPr>
            <p:cNvPr id="30" name="Elbow Connector 102"/>
            <p:cNvCxnSpPr/>
            <p:nvPr/>
          </p:nvCxnSpPr>
          <p:spPr>
            <a:xfrm rot="10800000" flipH="1">
              <a:off x="3731629" y="1797980"/>
              <a:ext cx="1568106" cy="1474120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8AAFE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113"/>
            <p:cNvCxnSpPr/>
            <p:nvPr/>
          </p:nvCxnSpPr>
          <p:spPr>
            <a:xfrm>
              <a:off x="3731629" y="4445861"/>
              <a:ext cx="1568106" cy="1474120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4CE2F9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114"/>
            <p:cNvCxnSpPr/>
            <p:nvPr/>
          </p:nvCxnSpPr>
          <p:spPr>
            <a:xfrm>
              <a:off x="3554156" y="4054653"/>
              <a:ext cx="1745579" cy="573831"/>
            </a:xfrm>
            <a:prstGeom prst="bentConnector3">
              <a:avLst>
                <a:gd name="adj1" fmla="val 71517"/>
              </a:avLst>
            </a:prstGeom>
            <a:ln w="19050">
              <a:solidFill>
                <a:srgbClr val="08AAFE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125"/>
            <p:cNvCxnSpPr/>
            <p:nvPr/>
          </p:nvCxnSpPr>
          <p:spPr>
            <a:xfrm rot="10800000" flipH="1">
              <a:off x="3554156" y="3093227"/>
              <a:ext cx="1745579" cy="573831"/>
            </a:xfrm>
            <a:prstGeom prst="bentConnector3">
              <a:avLst>
                <a:gd name="adj1" fmla="val 71517"/>
              </a:avLst>
            </a:prstGeom>
            <a:ln w="19050">
              <a:solidFill>
                <a:srgbClr val="4CE2F9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126"/>
          <p:cNvGrpSpPr/>
          <p:nvPr/>
        </p:nvGrpSpPr>
        <p:grpSpPr>
          <a:xfrm>
            <a:off x="7181375" y="1380960"/>
            <a:ext cx="980861" cy="980860"/>
            <a:chOff x="1400541" y="1592431"/>
            <a:chExt cx="1296169" cy="1296168"/>
          </a:xfrm>
        </p:grpSpPr>
        <p:sp>
          <p:nvSpPr>
            <p:cNvPr id="58" name="Oval 127"/>
            <p:cNvSpPr/>
            <p:nvPr/>
          </p:nvSpPr>
          <p:spPr>
            <a:xfrm>
              <a:off x="1533041" y="1693149"/>
              <a:ext cx="1094733" cy="109473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7" dirty="0">
                <a:solidFill>
                  <a:prstClr val="white"/>
                </a:solidFill>
              </a:endParaRPr>
            </a:p>
          </p:txBody>
        </p:sp>
        <p:sp>
          <p:nvSpPr>
            <p:cNvPr id="59" name="Pie 128"/>
            <p:cNvSpPr/>
            <p:nvPr/>
          </p:nvSpPr>
          <p:spPr>
            <a:xfrm>
              <a:off x="1400541" y="1592431"/>
              <a:ext cx="1296169" cy="1296168"/>
            </a:xfrm>
            <a:prstGeom prst="pie">
              <a:avLst>
                <a:gd name="adj1" fmla="val 27111"/>
                <a:gd name="adj2" fmla="val 12358562"/>
              </a:avLst>
            </a:prstGeom>
            <a:solidFill>
              <a:srgbClr val="08A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60" name="TextBox 129"/>
            <p:cNvSpPr txBox="1"/>
            <p:nvPr/>
          </p:nvSpPr>
          <p:spPr>
            <a:xfrm>
              <a:off x="1835798" y="2366074"/>
              <a:ext cx="489217" cy="3253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prstClr val="white"/>
                  </a:solidFill>
                </a:rPr>
                <a:t>6</a:t>
              </a:r>
              <a:r>
                <a:rPr lang="en-US" altLang="zh-CN" sz="1600" b="1" dirty="0" smtClean="0">
                  <a:solidFill>
                    <a:prstClr val="white"/>
                  </a:solidFill>
                </a:rPr>
                <a:t>0</a:t>
              </a:r>
              <a:r>
                <a:rPr lang="en-US" sz="1600" b="1" dirty="0" smtClean="0">
                  <a:solidFill>
                    <a:prstClr val="white"/>
                  </a:solidFill>
                </a:rPr>
                <a:t>%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61" name="Group 130"/>
          <p:cNvGrpSpPr/>
          <p:nvPr/>
        </p:nvGrpSpPr>
        <p:grpSpPr>
          <a:xfrm>
            <a:off x="7181376" y="2737353"/>
            <a:ext cx="980862" cy="980860"/>
            <a:chOff x="3099936" y="1592431"/>
            <a:chExt cx="1296169" cy="1296168"/>
          </a:xfrm>
        </p:grpSpPr>
        <p:sp>
          <p:nvSpPr>
            <p:cNvPr id="62" name="Oval 131"/>
            <p:cNvSpPr/>
            <p:nvPr/>
          </p:nvSpPr>
          <p:spPr>
            <a:xfrm>
              <a:off x="3232436" y="1693149"/>
              <a:ext cx="1094733" cy="109473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7" dirty="0">
                <a:solidFill>
                  <a:prstClr val="white"/>
                </a:solidFill>
              </a:endParaRPr>
            </a:p>
          </p:txBody>
        </p:sp>
        <p:sp>
          <p:nvSpPr>
            <p:cNvPr id="63" name="Pie 132"/>
            <p:cNvSpPr/>
            <p:nvPr/>
          </p:nvSpPr>
          <p:spPr>
            <a:xfrm>
              <a:off x="3099936" y="1592431"/>
              <a:ext cx="1296169" cy="1296168"/>
            </a:xfrm>
            <a:prstGeom prst="pie">
              <a:avLst>
                <a:gd name="adj1" fmla="val 5379724"/>
                <a:gd name="adj2" fmla="val 5281811"/>
              </a:avLst>
            </a:prstGeom>
            <a:solidFill>
              <a:srgbClr val="4CE2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64" name="TextBox 133"/>
            <p:cNvSpPr txBox="1"/>
            <p:nvPr/>
          </p:nvSpPr>
          <p:spPr>
            <a:xfrm>
              <a:off x="3516794" y="1939703"/>
              <a:ext cx="489217" cy="6507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prstClr val="white"/>
                  </a:solidFill>
                </a:rPr>
                <a:t>200</a:t>
              </a:r>
              <a:r>
                <a:rPr lang="en-US" sz="1600" b="1" dirty="0" smtClean="0">
                  <a:solidFill>
                    <a:prstClr val="white"/>
                  </a:solidFill>
                </a:rPr>
                <a:t>%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65" name="Group 134"/>
          <p:cNvGrpSpPr/>
          <p:nvPr/>
        </p:nvGrpSpPr>
        <p:grpSpPr>
          <a:xfrm>
            <a:off x="7152093" y="4076255"/>
            <a:ext cx="980862" cy="1038343"/>
            <a:chOff x="4834295" y="1592431"/>
            <a:chExt cx="1296169" cy="1372130"/>
          </a:xfrm>
        </p:grpSpPr>
        <p:sp>
          <p:nvSpPr>
            <p:cNvPr id="66" name="Oval 135"/>
            <p:cNvSpPr/>
            <p:nvPr/>
          </p:nvSpPr>
          <p:spPr>
            <a:xfrm>
              <a:off x="4966795" y="1693149"/>
              <a:ext cx="1094733" cy="109473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7" dirty="0">
                <a:solidFill>
                  <a:prstClr val="white"/>
                </a:solidFill>
              </a:endParaRPr>
            </a:p>
          </p:txBody>
        </p:sp>
        <p:sp>
          <p:nvSpPr>
            <p:cNvPr id="67" name="Pie 136"/>
            <p:cNvSpPr/>
            <p:nvPr/>
          </p:nvSpPr>
          <p:spPr>
            <a:xfrm>
              <a:off x="4834295" y="1592431"/>
              <a:ext cx="1296169" cy="1296168"/>
            </a:xfrm>
            <a:prstGeom prst="pie">
              <a:avLst>
                <a:gd name="adj1" fmla="val 19548649"/>
                <a:gd name="adj2" fmla="val 14782590"/>
              </a:avLst>
            </a:prstGeom>
            <a:solidFill>
              <a:srgbClr val="08A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68" name="TextBox 137"/>
            <p:cNvSpPr txBox="1"/>
            <p:nvPr/>
          </p:nvSpPr>
          <p:spPr>
            <a:xfrm>
              <a:off x="5251876" y="1825760"/>
              <a:ext cx="527191" cy="113880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prstClr val="white"/>
                  </a:solidFill>
                </a:rPr>
                <a:t>80%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69" name="Group 138"/>
          <p:cNvGrpSpPr/>
          <p:nvPr/>
        </p:nvGrpSpPr>
        <p:grpSpPr>
          <a:xfrm>
            <a:off x="7152093" y="5436335"/>
            <a:ext cx="980862" cy="980859"/>
            <a:chOff x="6447291" y="1592431"/>
            <a:chExt cx="1296169" cy="1296168"/>
          </a:xfrm>
        </p:grpSpPr>
        <p:sp>
          <p:nvSpPr>
            <p:cNvPr id="70" name="Oval 139"/>
            <p:cNvSpPr/>
            <p:nvPr/>
          </p:nvSpPr>
          <p:spPr>
            <a:xfrm>
              <a:off x="6579791" y="1661368"/>
              <a:ext cx="1094732" cy="109473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7" dirty="0">
                <a:solidFill>
                  <a:prstClr val="white"/>
                </a:solidFill>
              </a:endParaRPr>
            </a:p>
          </p:txBody>
        </p:sp>
        <p:sp>
          <p:nvSpPr>
            <p:cNvPr id="71" name="Pie 140"/>
            <p:cNvSpPr/>
            <p:nvPr/>
          </p:nvSpPr>
          <p:spPr>
            <a:xfrm>
              <a:off x="6447291" y="1592431"/>
              <a:ext cx="1296169" cy="1296168"/>
            </a:xfrm>
            <a:prstGeom prst="pie">
              <a:avLst>
                <a:gd name="adj1" fmla="val 21486521"/>
                <a:gd name="adj2" fmla="val 10672425"/>
              </a:avLst>
            </a:prstGeom>
            <a:solidFill>
              <a:srgbClr val="4CE2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72" name="TextBox 141"/>
            <p:cNvSpPr txBox="1"/>
            <p:nvPr/>
          </p:nvSpPr>
          <p:spPr>
            <a:xfrm>
              <a:off x="6902846" y="2240514"/>
              <a:ext cx="489217" cy="32537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</a:rPr>
                <a:t>50%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73" name="文本框 72"/>
          <p:cNvSpPr txBox="1"/>
          <p:nvPr/>
        </p:nvSpPr>
        <p:spPr>
          <a:xfrm>
            <a:off x="8443262" y="1250145"/>
            <a:ext cx="4035079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08AAF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Automation</a:t>
            </a:r>
          </a:p>
          <a:p>
            <a:r>
              <a:rPr lang="en-US" altLang="zh-CN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Just press button;</a:t>
            </a:r>
          </a:p>
          <a:p>
            <a:r>
              <a:rPr lang="en-US" altLang="zh-CN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Just go away, LED will tell you channel status </a:t>
            </a:r>
          </a:p>
          <a:p>
            <a:endParaRPr lang="en-US" altLang="zh-CN" sz="1200" dirty="0" smtClean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8443262" y="2728111"/>
            <a:ext cx="2563522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4CE2F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4 samples one time</a:t>
            </a:r>
          </a:p>
          <a:p>
            <a:r>
              <a:rPr lang="en-US" altLang="zh-CN" sz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Detection time can be chose</a:t>
            </a:r>
            <a:endParaRPr lang="en-US" altLang="zh-CN" sz="3200" dirty="0">
              <a:solidFill>
                <a:prstClr val="black">
                  <a:lumMod val="85000"/>
                  <a:lumOff val="15000"/>
                </a:prst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8443262" y="4028500"/>
            <a:ext cx="1837362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08AAF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Anti-vibration</a:t>
            </a:r>
            <a:endParaRPr lang="en-US" altLang="zh-CN" sz="2000" dirty="0">
              <a:solidFill>
                <a:srgbClr val="08AAF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8443262" y="5446087"/>
            <a:ext cx="3655168" cy="95410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4CE2F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Modular design</a:t>
            </a:r>
            <a:endParaRPr lang="en-US" altLang="zh-CN" sz="2000" dirty="0">
              <a:solidFill>
                <a:srgbClr val="4CE2F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Key detection unit can be used at least 5 years</a:t>
            </a:r>
          </a:p>
          <a:p>
            <a:r>
              <a:rPr lang="en-US" altLang="zh-CN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Remote 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configuration enable</a:t>
            </a:r>
          </a:p>
          <a:p>
            <a:endParaRPr lang="en-US" altLang="zh-CN" sz="1200" dirty="0" smtClean="0">
              <a:solidFill>
                <a:prstClr val="black">
                  <a:lumMod val="85000"/>
                  <a:lumOff val="15000"/>
                </a:prst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65461" y="1405363"/>
            <a:ext cx="1731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08AAF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Operation time reduce   </a:t>
            </a:r>
            <a:r>
              <a:rPr lang="en-US" altLang="zh-CN" sz="2000" b="1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60%</a:t>
            </a:r>
            <a:endParaRPr lang="zh-CN" altLang="en-US" sz="2000" b="1" dirty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5591813" y="2716847"/>
            <a:ext cx="14793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08AAF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Detection efficiency improve </a:t>
            </a:r>
            <a:r>
              <a:rPr lang="en-US" altLang="zh-CN" b="1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200%</a:t>
            </a:r>
            <a:endParaRPr lang="zh-CN" altLang="en-US" sz="2000" b="1" dirty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5477207" y="4265554"/>
            <a:ext cx="161952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08AAF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Anti-vibration</a:t>
            </a:r>
            <a:endParaRPr lang="en-US" altLang="zh-CN" dirty="0">
              <a:solidFill>
                <a:srgbClr val="08AAF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80%</a:t>
            </a:r>
            <a:endParaRPr lang="zh-CN" altLang="en-US" sz="2000" b="1" dirty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5547542" y="5565103"/>
            <a:ext cx="15787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08AAF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Maintenance cost reduce 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5</a:t>
            </a:r>
            <a:r>
              <a:rPr lang="en-US" altLang="zh-CN" b="1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0%</a:t>
            </a:r>
          </a:p>
          <a:p>
            <a:endParaRPr lang="zh-CN" altLang="en-US" sz="2000" b="1" dirty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58" y="2152739"/>
            <a:ext cx="3069263" cy="360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876463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ageCurlDoubl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2" decel="28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28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28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28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/>
      <p:bldP spid="75" grpId="0"/>
      <p:bldP spid="7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 descr="e7d195523061f1c0deeec63e560781cfd59afb0ea006f2a87ABB68BF51EA6619813959095094C18C62A12F549504892A4AAA8C1554C6663626E05CA27F281A14E6983772AFC3FB97135759321DEA3D709AACD122C08E6ED192FFACBB1E1BECB2ED91EE5F1ED7B5B4D639FA608C47C1EEEE0A899CA8C6B4A60DCCA6D3BA80ED4161D4A4778988E171"/>
          <p:cNvSpPr txBox="1"/>
          <p:nvPr/>
        </p:nvSpPr>
        <p:spPr>
          <a:xfrm>
            <a:off x="1588487" y="225317"/>
            <a:ext cx="1633781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8AAFE"/>
                </a:solidFill>
                <a:latin typeface="幼圆" panose="02010509060101010101" pitchFamily="49" charset="-122"/>
                <a:ea typeface="幼圆" panose="02010509060101010101" pitchFamily="49" charset="-122"/>
                <a:cs typeface="Kartika" panose="02020503030404060203" pitchFamily="18" charset="0"/>
              </a:rPr>
              <a:t>Features</a:t>
            </a:r>
            <a:endParaRPr lang="en-US" altLang="zh-CN" sz="2800" b="1" dirty="0">
              <a:solidFill>
                <a:srgbClr val="08AAFE"/>
              </a:solidFill>
              <a:latin typeface="幼圆" panose="02010509060101010101" pitchFamily="49" charset="-122"/>
              <a:ea typeface="幼圆" panose="02010509060101010101" pitchFamily="49" charset="-122"/>
              <a:cs typeface="Kartika" panose="02020503030404060203" pitchFamily="18" charset="0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1588487" y="837640"/>
            <a:ext cx="4320000" cy="0"/>
          </a:xfrm>
          <a:prstGeom prst="line">
            <a:avLst/>
          </a:prstGeom>
          <a:ln>
            <a:solidFill>
              <a:srgbClr val="08AA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554156" y="1797980"/>
            <a:ext cx="1745579" cy="4122001"/>
            <a:chOff x="3554156" y="1797980"/>
            <a:chExt cx="1745579" cy="4122001"/>
          </a:xfrm>
        </p:grpSpPr>
        <p:cxnSp>
          <p:nvCxnSpPr>
            <p:cNvPr id="30" name="Elbow Connector 102"/>
            <p:cNvCxnSpPr/>
            <p:nvPr/>
          </p:nvCxnSpPr>
          <p:spPr>
            <a:xfrm rot="10800000" flipH="1">
              <a:off x="3731629" y="1797980"/>
              <a:ext cx="1568106" cy="1474120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8AAFE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113"/>
            <p:cNvCxnSpPr/>
            <p:nvPr/>
          </p:nvCxnSpPr>
          <p:spPr>
            <a:xfrm>
              <a:off x="3731629" y="4445861"/>
              <a:ext cx="1568106" cy="1474120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4CE2F9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114"/>
            <p:cNvCxnSpPr/>
            <p:nvPr/>
          </p:nvCxnSpPr>
          <p:spPr>
            <a:xfrm>
              <a:off x="3554156" y="4054653"/>
              <a:ext cx="1745579" cy="573831"/>
            </a:xfrm>
            <a:prstGeom prst="bentConnector3">
              <a:avLst>
                <a:gd name="adj1" fmla="val 71517"/>
              </a:avLst>
            </a:prstGeom>
            <a:ln w="19050">
              <a:solidFill>
                <a:srgbClr val="08AAFE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125"/>
            <p:cNvCxnSpPr/>
            <p:nvPr/>
          </p:nvCxnSpPr>
          <p:spPr>
            <a:xfrm rot="10800000" flipH="1">
              <a:off x="3554156" y="3093227"/>
              <a:ext cx="1745579" cy="573831"/>
            </a:xfrm>
            <a:prstGeom prst="bentConnector3">
              <a:avLst>
                <a:gd name="adj1" fmla="val 71517"/>
              </a:avLst>
            </a:prstGeom>
            <a:ln w="19050">
              <a:solidFill>
                <a:srgbClr val="4CE2F9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126"/>
          <p:cNvGrpSpPr/>
          <p:nvPr/>
        </p:nvGrpSpPr>
        <p:grpSpPr>
          <a:xfrm>
            <a:off x="7181375" y="1380960"/>
            <a:ext cx="980861" cy="980860"/>
            <a:chOff x="1400541" y="1592431"/>
            <a:chExt cx="1296169" cy="1296168"/>
          </a:xfrm>
        </p:grpSpPr>
        <p:sp>
          <p:nvSpPr>
            <p:cNvPr id="58" name="Oval 127"/>
            <p:cNvSpPr/>
            <p:nvPr/>
          </p:nvSpPr>
          <p:spPr>
            <a:xfrm>
              <a:off x="1533041" y="1693149"/>
              <a:ext cx="1094733" cy="109473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7" dirty="0">
                <a:solidFill>
                  <a:prstClr val="white"/>
                </a:solidFill>
              </a:endParaRPr>
            </a:p>
          </p:txBody>
        </p:sp>
        <p:sp>
          <p:nvSpPr>
            <p:cNvPr id="59" name="Pie 128"/>
            <p:cNvSpPr/>
            <p:nvPr/>
          </p:nvSpPr>
          <p:spPr>
            <a:xfrm>
              <a:off x="1400541" y="1592431"/>
              <a:ext cx="1296169" cy="1296168"/>
            </a:xfrm>
            <a:prstGeom prst="pie">
              <a:avLst>
                <a:gd name="adj1" fmla="val 27111"/>
                <a:gd name="adj2" fmla="val 10805847"/>
              </a:avLst>
            </a:prstGeom>
            <a:solidFill>
              <a:srgbClr val="08A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60" name="TextBox 129"/>
            <p:cNvSpPr txBox="1"/>
            <p:nvPr/>
          </p:nvSpPr>
          <p:spPr>
            <a:xfrm>
              <a:off x="1835798" y="2366074"/>
              <a:ext cx="489217" cy="3253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prstClr val="white"/>
                  </a:solidFill>
                </a:rPr>
                <a:t>50</a:t>
              </a:r>
              <a:r>
                <a:rPr lang="en-US" sz="1600" b="1" dirty="0" smtClean="0">
                  <a:solidFill>
                    <a:prstClr val="white"/>
                  </a:solidFill>
                </a:rPr>
                <a:t>%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61" name="Group 130"/>
          <p:cNvGrpSpPr/>
          <p:nvPr/>
        </p:nvGrpSpPr>
        <p:grpSpPr>
          <a:xfrm>
            <a:off x="7181376" y="2737353"/>
            <a:ext cx="980862" cy="980860"/>
            <a:chOff x="3099936" y="1592431"/>
            <a:chExt cx="1296169" cy="1296168"/>
          </a:xfrm>
        </p:grpSpPr>
        <p:sp>
          <p:nvSpPr>
            <p:cNvPr id="62" name="Oval 131"/>
            <p:cNvSpPr/>
            <p:nvPr/>
          </p:nvSpPr>
          <p:spPr>
            <a:xfrm>
              <a:off x="3232436" y="1693149"/>
              <a:ext cx="1094733" cy="109473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7" dirty="0">
                <a:solidFill>
                  <a:prstClr val="white"/>
                </a:solidFill>
              </a:endParaRPr>
            </a:p>
          </p:txBody>
        </p:sp>
        <p:sp>
          <p:nvSpPr>
            <p:cNvPr id="63" name="Pie 132"/>
            <p:cNvSpPr/>
            <p:nvPr/>
          </p:nvSpPr>
          <p:spPr>
            <a:xfrm>
              <a:off x="3099936" y="1592431"/>
              <a:ext cx="1296169" cy="1296168"/>
            </a:xfrm>
            <a:prstGeom prst="pie">
              <a:avLst>
                <a:gd name="adj1" fmla="val 5379724"/>
                <a:gd name="adj2" fmla="val 5281811"/>
              </a:avLst>
            </a:prstGeom>
            <a:solidFill>
              <a:srgbClr val="4CE2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64" name="TextBox 133"/>
            <p:cNvSpPr txBox="1"/>
            <p:nvPr/>
          </p:nvSpPr>
          <p:spPr>
            <a:xfrm>
              <a:off x="3516794" y="1939703"/>
              <a:ext cx="489217" cy="6507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prstClr val="white"/>
                  </a:solidFill>
                </a:rPr>
                <a:t>200</a:t>
              </a:r>
              <a:r>
                <a:rPr lang="en-US" sz="1600" b="1" dirty="0" smtClean="0">
                  <a:solidFill>
                    <a:prstClr val="white"/>
                  </a:solidFill>
                </a:rPr>
                <a:t>%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65" name="Group 134"/>
          <p:cNvGrpSpPr/>
          <p:nvPr/>
        </p:nvGrpSpPr>
        <p:grpSpPr>
          <a:xfrm>
            <a:off x="7152093" y="4076255"/>
            <a:ext cx="980862" cy="980860"/>
            <a:chOff x="4834295" y="1592431"/>
            <a:chExt cx="1296169" cy="1296168"/>
          </a:xfrm>
        </p:grpSpPr>
        <p:sp>
          <p:nvSpPr>
            <p:cNvPr id="66" name="Oval 135"/>
            <p:cNvSpPr/>
            <p:nvPr/>
          </p:nvSpPr>
          <p:spPr>
            <a:xfrm>
              <a:off x="4966795" y="1693149"/>
              <a:ext cx="1094733" cy="109473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7" dirty="0">
                <a:solidFill>
                  <a:prstClr val="white"/>
                </a:solidFill>
              </a:endParaRPr>
            </a:p>
          </p:txBody>
        </p:sp>
        <p:sp>
          <p:nvSpPr>
            <p:cNvPr id="67" name="Pie 136"/>
            <p:cNvSpPr/>
            <p:nvPr/>
          </p:nvSpPr>
          <p:spPr>
            <a:xfrm>
              <a:off x="4834295" y="1592431"/>
              <a:ext cx="1296169" cy="1296168"/>
            </a:xfrm>
            <a:prstGeom prst="pie">
              <a:avLst>
                <a:gd name="adj1" fmla="val 19548649"/>
                <a:gd name="adj2" fmla="val 19491929"/>
              </a:avLst>
            </a:prstGeom>
            <a:solidFill>
              <a:srgbClr val="08A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68" name="TextBox 137"/>
            <p:cNvSpPr txBox="1"/>
            <p:nvPr/>
          </p:nvSpPr>
          <p:spPr>
            <a:xfrm>
              <a:off x="5251876" y="1825760"/>
              <a:ext cx="527191" cy="5694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prstClr val="white"/>
                  </a:solidFill>
                </a:rPr>
                <a:t>13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69" name="Group 138"/>
          <p:cNvGrpSpPr/>
          <p:nvPr/>
        </p:nvGrpSpPr>
        <p:grpSpPr>
          <a:xfrm>
            <a:off x="7152093" y="5436335"/>
            <a:ext cx="980862" cy="980859"/>
            <a:chOff x="6447291" y="1592431"/>
            <a:chExt cx="1296169" cy="1296168"/>
          </a:xfrm>
        </p:grpSpPr>
        <p:sp>
          <p:nvSpPr>
            <p:cNvPr id="70" name="Oval 139"/>
            <p:cNvSpPr/>
            <p:nvPr/>
          </p:nvSpPr>
          <p:spPr>
            <a:xfrm>
              <a:off x="6579791" y="1661368"/>
              <a:ext cx="1094733" cy="109473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7" dirty="0">
                <a:solidFill>
                  <a:prstClr val="white"/>
                </a:solidFill>
              </a:endParaRPr>
            </a:p>
          </p:txBody>
        </p:sp>
        <p:sp>
          <p:nvSpPr>
            <p:cNvPr id="71" name="Pie 140"/>
            <p:cNvSpPr/>
            <p:nvPr/>
          </p:nvSpPr>
          <p:spPr>
            <a:xfrm>
              <a:off x="6447291" y="1592431"/>
              <a:ext cx="1296169" cy="1296168"/>
            </a:xfrm>
            <a:prstGeom prst="pie">
              <a:avLst>
                <a:gd name="adj1" fmla="val 17910010"/>
                <a:gd name="adj2" fmla="val 13250728"/>
              </a:avLst>
            </a:prstGeom>
            <a:solidFill>
              <a:srgbClr val="4CE2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72" name="TextBox 141"/>
            <p:cNvSpPr txBox="1"/>
            <p:nvPr/>
          </p:nvSpPr>
          <p:spPr>
            <a:xfrm>
              <a:off x="7151229" y="2134507"/>
              <a:ext cx="489217" cy="28662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prstClr val="white"/>
                  </a:solidFill>
                </a:rPr>
                <a:t>75%</a:t>
              </a:r>
            </a:p>
          </p:txBody>
        </p:sp>
      </p:grpSp>
      <p:sp>
        <p:nvSpPr>
          <p:cNvPr id="73" name="文本框 72"/>
          <p:cNvSpPr txBox="1"/>
          <p:nvPr/>
        </p:nvSpPr>
        <p:spPr>
          <a:xfrm>
            <a:off x="8443262" y="1250145"/>
            <a:ext cx="2656496" cy="123110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08AAF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Cost advantage</a:t>
            </a:r>
          </a:p>
          <a:p>
            <a:r>
              <a:rPr lang="en-US" altLang="zh-CN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Touch screen inside</a:t>
            </a:r>
            <a:r>
              <a:rPr lang="zh-CN" alt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；</a:t>
            </a:r>
            <a:endParaRPr lang="en-US" altLang="zh-CN" sz="1400" dirty="0" smtClean="0">
              <a:solidFill>
                <a:prstClr val="black">
                  <a:lumMod val="85000"/>
                  <a:lumOff val="15000"/>
                </a:prst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Low overall machine cost</a:t>
            </a:r>
            <a:r>
              <a:rPr lang="zh-CN" alt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；</a:t>
            </a:r>
            <a:endParaRPr lang="en-US" altLang="zh-CN" sz="1400" dirty="0" smtClean="0">
              <a:solidFill>
                <a:prstClr val="black">
                  <a:lumMod val="85000"/>
                  <a:lumOff val="15000"/>
                </a:prst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</a:p>
          <a:p>
            <a:endParaRPr lang="en-US" altLang="zh-CN" sz="1200" dirty="0" smtClean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8443262" y="2728111"/>
            <a:ext cx="1914307" cy="95410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000" dirty="0" smtClean="0">
                <a:solidFill>
                  <a:srgbClr val="4CE2F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Easy to use</a:t>
            </a:r>
          </a:p>
          <a:p>
            <a:r>
              <a:rPr lang="en-US" altLang="zh-CN" sz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Friendly UI</a:t>
            </a:r>
          </a:p>
          <a:p>
            <a:r>
              <a:rPr lang="en-US" altLang="zh-CN" sz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HIS &amp; LIS system support</a:t>
            </a:r>
          </a:p>
          <a:p>
            <a:r>
              <a:rPr lang="en-US" altLang="zh-CN" sz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USB &amp; RS232</a:t>
            </a:r>
            <a:endParaRPr lang="en-US" altLang="zh-CN" sz="3200" dirty="0">
              <a:solidFill>
                <a:prstClr val="black">
                  <a:lumMod val="85000"/>
                  <a:lumOff val="15000"/>
                </a:prst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8443262" y="4028500"/>
            <a:ext cx="1741182" cy="95410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08AAF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New Patents</a:t>
            </a:r>
            <a:endParaRPr lang="en-US" altLang="zh-CN" sz="2000" dirty="0">
              <a:solidFill>
                <a:srgbClr val="08AAF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10 invention patents</a:t>
            </a:r>
          </a:p>
          <a:p>
            <a:r>
              <a:rPr lang="en-US" altLang="zh-CN" sz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 utility patents</a:t>
            </a:r>
            <a:endParaRPr lang="en-US" altLang="zh-CN" sz="1200" dirty="0">
              <a:solidFill>
                <a:prstClr val="black">
                  <a:lumMod val="85000"/>
                  <a:lumOff val="15000"/>
                </a:prst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 design patent</a:t>
            </a:r>
            <a:endParaRPr lang="en-US" altLang="zh-CN" sz="3200" dirty="0">
              <a:solidFill>
                <a:prstClr val="black">
                  <a:lumMod val="85000"/>
                  <a:lumOff val="15000"/>
                </a:prst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8443262" y="5446087"/>
            <a:ext cx="3031599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4CE2F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Wide use range</a:t>
            </a:r>
            <a:endParaRPr lang="en-US" altLang="zh-CN" sz="2000" dirty="0">
              <a:solidFill>
                <a:srgbClr val="4CE2F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Temperature range</a:t>
            </a:r>
            <a:r>
              <a:rPr lang="zh-CN" alt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： </a:t>
            </a:r>
            <a:r>
              <a:rPr lang="en-US" altLang="zh-CN" sz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-10~+30 degree </a:t>
            </a:r>
          </a:p>
          <a:p>
            <a:r>
              <a:rPr lang="en-US" altLang="zh-CN" sz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Voltage range: 110V~260V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365461" y="1405363"/>
            <a:ext cx="17312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08AAF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Single channel cost down </a:t>
            </a:r>
            <a:r>
              <a:rPr lang="en-US" altLang="zh-CN" sz="2000" b="1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50</a:t>
            </a: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%</a:t>
            </a:r>
            <a:endParaRPr lang="zh-CN" altLang="en-US" sz="2000" b="1" dirty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5591813" y="2930207"/>
            <a:ext cx="14793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08AAF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Practicability</a:t>
            </a:r>
            <a:r>
              <a:rPr lang="zh-CN" altLang="en-US" sz="1600" dirty="0" smtClean="0">
                <a:solidFill>
                  <a:srgbClr val="08AAF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</a:t>
            </a:r>
            <a:r>
              <a:rPr lang="en-US" altLang="zh-CN" b="1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r>
              <a:rPr lang="en-US" altLang="zh-CN" b="1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00%</a:t>
            </a:r>
            <a:endParaRPr lang="zh-CN" altLang="en-US" sz="2000" b="1" dirty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5477207" y="4265554"/>
            <a:ext cx="161952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08AAF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Patent of invention</a:t>
            </a:r>
            <a:r>
              <a:rPr lang="zh-CN" altLang="en-US" sz="1600" dirty="0" smtClean="0">
                <a:solidFill>
                  <a:srgbClr val="08AAF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</a:t>
            </a:r>
            <a:r>
              <a:rPr lang="en-US" altLang="zh-CN" b="1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10</a:t>
            </a:r>
            <a:r>
              <a:rPr lang="zh-CN" altLang="en-US" b="1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件</a:t>
            </a:r>
            <a:endParaRPr lang="zh-CN" altLang="en-US" sz="2000" b="1" dirty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5547542" y="5565103"/>
            <a:ext cx="15787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08AAF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Environmental Requirement</a:t>
            </a:r>
          </a:p>
          <a:p>
            <a:r>
              <a:rPr lang="en-US" altLang="zh-CN" b="1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Lower</a:t>
            </a:r>
          </a:p>
          <a:p>
            <a:endParaRPr lang="zh-CN" altLang="en-US" sz="2000" b="1" dirty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58" y="2152739"/>
            <a:ext cx="3069263" cy="360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047649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ageCurlDoubl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2" decel="28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28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28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28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/>
      <p:bldP spid="75" grpId="0"/>
      <p:bldP spid="7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 descr="e7d195523061f1c0deeec63e560781cfd59afb0ea006f2a87ABB68BF51EA6619813959095094C18C62A12F549504892A4AAA8C1554C6663626E05CA27F281A14E6983772AFC3FB97135759321DEA3D709AACD122C08E6ED192FFACBB1E1BECB2ED91EE5F1ED7B5B4D639FA608C47C1EEEE0A899CA8C6B4A60DCCA6D3BA80ED4161D4A4778988E171"/>
          <p:cNvSpPr txBox="1"/>
          <p:nvPr/>
        </p:nvSpPr>
        <p:spPr>
          <a:xfrm>
            <a:off x="1588487" y="225317"/>
            <a:ext cx="1271502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8AAFE"/>
                </a:solidFill>
                <a:latin typeface="幼圆" panose="02010509060101010101" pitchFamily="49" charset="-122"/>
                <a:ea typeface="幼圆" panose="02010509060101010101" pitchFamily="49" charset="-122"/>
                <a:cs typeface="Kartika" panose="02020503030404060203" pitchFamily="18" charset="0"/>
              </a:rPr>
              <a:t>Others</a:t>
            </a:r>
            <a:endParaRPr lang="en-US" altLang="zh-CN" sz="2800" b="1" dirty="0">
              <a:solidFill>
                <a:srgbClr val="08AAFE"/>
              </a:solidFill>
              <a:latin typeface="幼圆" panose="02010509060101010101" pitchFamily="49" charset="-122"/>
              <a:ea typeface="幼圆" panose="02010509060101010101" pitchFamily="49" charset="-122"/>
              <a:cs typeface="Kartika" panose="02020503030404060203" pitchFamily="18" charset="0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1588487" y="837641"/>
            <a:ext cx="4320000" cy="0"/>
          </a:xfrm>
          <a:prstGeom prst="line">
            <a:avLst/>
          </a:prstGeom>
          <a:ln>
            <a:solidFill>
              <a:srgbClr val="08AA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 25"/>
          <p:cNvSpPr>
            <a:spLocks/>
          </p:cNvSpPr>
          <p:nvPr/>
        </p:nvSpPr>
        <p:spPr bwMode="auto">
          <a:xfrm>
            <a:off x="3641851" y="2964962"/>
            <a:ext cx="250893" cy="250893"/>
          </a:xfrm>
          <a:custGeom>
            <a:avLst/>
            <a:gdLst>
              <a:gd name="T0" fmla="*/ 87 w 130"/>
              <a:gd name="T1" fmla="*/ 12 h 130"/>
              <a:gd name="T2" fmla="*/ 12 w 130"/>
              <a:gd name="T3" fmla="*/ 42 h 130"/>
              <a:gd name="T4" fmla="*/ 42 w 130"/>
              <a:gd name="T5" fmla="*/ 117 h 130"/>
              <a:gd name="T6" fmla="*/ 117 w 130"/>
              <a:gd name="T7" fmla="*/ 87 h 130"/>
              <a:gd name="T8" fmla="*/ 87 w 130"/>
              <a:gd name="T9" fmla="*/ 12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" h="130">
                <a:moveTo>
                  <a:pt x="87" y="12"/>
                </a:moveTo>
                <a:cubicBezTo>
                  <a:pt x="58" y="0"/>
                  <a:pt x="25" y="13"/>
                  <a:pt x="12" y="42"/>
                </a:cubicBezTo>
                <a:cubicBezTo>
                  <a:pt x="0" y="71"/>
                  <a:pt x="13" y="105"/>
                  <a:pt x="42" y="117"/>
                </a:cubicBezTo>
                <a:cubicBezTo>
                  <a:pt x="71" y="130"/>
                  <a:pt x="105" y="116"/>
                  <a:pt x="117" y="87"/>
                </a:cubicBezTo>
                <a:cubicBezTo>
                  <a:pt x="130" y="58"/>
                  <a:pt x="116" y="25"/>
                  <a:pt x="87" y="12"/>
                </a:cubicBezTo>
                <a:close/>
              </a:path>
            </a:pathLst>
          </a:custGeom>
          <a:solidFill>
            <a:srgbClr val="F9F8F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7208692" y="4882907"/>
            <a:ext cx="689603" cy="689603"/>
          </a:xfrm>
          <a:prstGeom prst="ellipse">
            <a:avLst/>
          </a:prstGeom>
          <a:solidFill>
            <a:srgbClr val="08AAFE"/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7208692" y="3448058"/>
            <a:ext cx="689603" cy="689603"/>
          </a:xfrm>
          <a:prstGeom prst="ellipse">
            <a:avLst/>
          </a:prstGeom>
          <a:solidFill>
            <a:srgbClr val="4CE2F9"/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7208692" y="2013210"/>
            <a:ext cx="689603" cy="689603"/>
          </a:xfrm>
          <a:prstGeom prst="ellipse">
            <a:avLst/>
          </a:prstGeom>
          <a:solidFill>
            <a:srgbClr val="08AAFE"/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6" name="矩形 47"/>
          <p:cNvSpPr>
            <a:spLocks noChangeArrowheads="1"/>
          </p:cNvSpPr>
          <p:nvPr/>
        </p:nvSpPr>
        <p:spPr bwMode="auto">
          <a:xfrm>
            <a:off x="8263811" y="2082002"/>
            <a:ext cx="2684043" cy="707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Font typeface="Arial" charset="0"/>
              <a:buNone/>
            </a:pPr>
            <a:r>
              <a:rPr lang="en-US" altLang="zh-CN" sz="2000" dirty="0" smtClean="0">
                <a:solidFill>
                  <a:srgbClr val="08AAF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Have both device and reagent</a:t>
            </a:r>
          </a:p>
        </p:txBody>
      </p:sp>
      <p:sp>
        <p:nvSpPr>
          <p:cNvPr id="67" name="矩形 47"/>
          <p:cNvSpPr>
            <a:spLocks noChangeArrowheads="1"/>
          </p:cNvSpPr>
          <p:nvPr/>
        </p:nvSpPr>
        <p:spPr bwMode="auto">
          <a:xfrm>
            <a:off x="8263810" y="3519482"/>
            <a:ext cx="3206830" cy="621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Font typeface="Arial" charset="0"/>
              <a:buNone/>
            </a:pPr>
            <a:r>
              <a:rPr lang="en-US" altLang="zh-CN" sz="2000" dirty="0" smtClean="0">
                <a:solidFill>
                  <a:srgbClr val="4CE2F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Follow Class 3 standard</a:t>
            </a:r>
            <a:endParaRPr lang="en-US" altLang="zh-CN" sz="2000" dirty="0">
              <a:solidFill>
                <a:srgbClr val="4CE2F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buFont typeface="Arial" charset="0"/>
              <a:buNone/>
            </a:pPr>
            <a:endParaRPr lang="en-US" altLang="zh-CN" sz="1200" dirty="0" smtClean="0">
              <a:solidFill>
                <a:prstClr val="black">
                  <a:lumMod val="85000"/>
                  <a:lumOff val="15000"/>
                </a:prst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8" name="矩形 47"/>
          <p:cNvSpPr>
            <a:spLocks noChangeArrowheads="1"/>
          </p:cNvSpPr>
          <p:nvPr/>
        </p:nvSpPr>
        <p:spPr bwMode="auto">
          <a:xfrm>
            <a:off x="8263809" y="4958778"/>
            <a:ext cx="2684043" cy="707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Font typeface="Arial" charset="0"/>
              <a:buNone/>
            </a:pPr>
            <a:r>
              <a:rPr lang="en-US" altLang="zh-CN" sz="2000" dirty="0" smtClean="0">
                <a:solidFill>
                  <a:srgbClr val="08AAF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Device from the clinical test</a:t>
            </a:r>
            <a:endParaRPr lang="en-US" altLang="zh-CN" sz="2000" dirty="0">
              <a:solidFill>
                <a:srgbClr val="08AAF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9" name="文本框 68" descr="e7d195523061f1c0deeec63e560781cfd59afb0ea006f2a87ABB68BF51EA6619813959095094C18C62A12F549504892A4AAA8C1554C6663626E05CA27F281A14E6983772AFC3FB97135759321DEA3D709AACD122C08E6ED192FFACBB1E1BECB2ED91EE5F1ED7B5B4D639FA608C47C1EEEE0A899CA8C6B4A60DCCA6D3BA80ED4161D4A4778988E171"/>
          <p:cNvSpPr txBox="1"/>
          <p:nvPr/>
        </p:nvSpPr>
        <p:spPr>
          <a:xfrm rot="3176714">
            <a:off x="4183279" y="3870898"/>
            <a:ext cx="1008609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prstClr val="white"/>
                </a:solidFill>
                <a:latin typeface="幼圆" panose="02010509060101010101" pitchFamily="49" charset="-122"/>
                <a:ea typeface="幼圆" panose="02010509060101010101" pitchFamily="49" charset="-122"/>
                <a:cs typeface="Kartika" panose="02020503030404060203" pitchFamily="18" charset="0"/>
              </a:rPr>
              <a:t>机器</a:t>
            </a:r>
            <a:endParaRPr lang="en-US" altLang="zh-CN" sz="3200" b="1" dirty="0">
              <a:solidFill>
                <a:prstClr val="white"/>
              </a:solidFill>
              <a:latin typeface="幼圆" panose="02010509060101010101" pitchFamily="49" charset="-122"/>
              <a:ea typeface="幼圆" panose="02010509060101010101" pitchFamily="49" charset="-122"/>
              <a:cs typeface="Kartika" panose="02020503030404060203" pitchFamily="18" charset="0"/>
            </a:endParaRPr>
          </a:p>
        </p:txBody>
      </p:sp>
      <p:sp>
        <p:nvSpPr>
          <p:cNvPr id="70" name="文本框 69" descr="e7d195523061f1c0deeec63e560781cfd59afb0ea006f2a87ABB68BF51EA6619813959095094C18C62A12F549504892A4AAA8C1554C6663626E05CA27F281A14E6983772AFC3FB97135759321DEA3D709AACD122C08E6ED192FFACBB1E1BECB2ED91EE5F1ED7B5B4D639FA608C47C1EEEE0A899CA8C6B4A60DCCA6D3BA80ED4161D4A4778988E171"/>
          <p:cNvSpPr txBox="1"/>
          <p:nvPr/>
        </p:nvSpPr>
        <p:spPr>
          <a:xfrm rot="4566162">
            <a:off x="3215079" y="4273560"/>
            <a:ext cx="1008609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prstClr val="white"/>
                </a:solidFill>
                <a:latin typeface="幼圆" panose="02010509060101010101" pitchFamily="49" charset="-122"/>
                <a:ea typeface="幼圆" panose="02010509060101010101" pitchFamily="49" charset="-122"/>
                <a:cs typeface="Kartika" panose="02020503030404060203" pitchFamily="18" charset="0"/>
              </a:rPr>
              <a:t>试剂</a:t>
            </a:r>
            <a:endParaRPr lang="en-US" altLang="zh-CN" sz="3200" b="1" dirty="0">
              <a:solidFill>
                <a:prstClr val="white"/>
              </a:solidFill>
              <a:latin typeface="幼圆" panose="02010509060101010101" pitchFamily="49" charset="-122"/>
              <a:ea typeface="幼圆" panose="02010509060101010101" pitchFamily="49" charset="-122"/>
              <a:cs typeface="Kartika" panose="02020503030404060203" pitchFamily="18" charset="0"/>
            </a:endParaRPr>
          </a:p>
        </p:txBody>
      </p:sp>
      <p:sp>
        <p:nvSpPr>
          <p:cNvPr id="71" name="文本框 70" descr="e7d195523061f1c0deeec63e560781cfd59afb0ea006f2a87ABB68BF51EA6619813959095094C18C62A12F549504892A4AAA8C1554C6663626E05CA27F281A14E6983772AFC3FB97135759321DEA3D709AACD122C08E6ED192FFACBB1E1BECB2ED91EE5F1ED7B5B4D639FA608C47C1EEEE0A899CA8C6B4A60DCCA6D3BA80ED4161D4A4778988E171"/>
          <p:cNvSpPr txBox="1"/>
          <p:nvPr/>
        </p:nvSpPr>
        <p:spPr>
          <a:xfrm rot="5890649">
            <a:off x="1747229" y="4444658"/>
            <a:ext cx="1832553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prstClr val="white"/>
                </a:solidFill>
                <a:latin typeface="幼圆" panose="02010509060101010101" pitchFamily="49" charset="-122"/>
                <a:ea typeface="幼圆" panose="02010509060101010101" pitchFamily="49" charset="-122"/>
                <a:cs typeface="Kartika" panose="02020503030404060203" pitchFamily="18" charset="0"/>
              </a:rPr>
              <a:t>检测文件</a:t>
            </a:r>
            <a:endParaRPr lang="en-US" altLang="zh-CN" sz="3200" b="1" dirty="0">
              <a:solidFill>
                <a:prstClr val="white"/>
              </a:solidFill>
              <a:latin typeface="幼圆" panose="02010509060101010101" pitchFamily="49" charset="-122"/>
              <a:ea typeface="幼圆" panose="02010509060101010101" pitchFamily="49" charset="-122"/>
              <a:cs typeface="Kartika" panose="02020503030404060203" pitchFamily="18" charset="0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1712182" y="4882907"/>
            <a:ext cx="689603" cy="689603"/>
          </a:xfrm>
          <a:prstGeom prst="ellipse">
            <a:avLst/>
          </a:prstGeom>
          <a:solidFill>
            <a:srgbClr val="08AAFE"/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1712182" y="3448058"/>
            <a:ext cx="689603" cy="689603"/>
          </a:xfrm>
          <a:prstGeom prst="ellipse">
            <a:avLst/>
          </a:prstGeom>
          <a:solidFill>
            <a:srgbClr val="4CE2F9"/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1712182" y="2013210"/>
            <a:ext cx="689603" cy="689603"/>
          </a:xfrm>
          <a:prstGeom prst="ellipse">
            <a:avLst/>
          </a:prstGeom>
          <a:solidFill>
            <a:srgbClr val="08AAFE"/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3" name="矩形 47"/>
          <p:cNvSpPr>
            <a:spLocks noChangeArrowheads="1"/>
          </p:cNvSpPr>
          <p:nvPr/>
        </p:nvSpPr>
        <p:spPr bwMode="auto">
          <a:xfrm>
            <a:off x="2767301" y="2112482"/>
            <a:ext cx="268404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Font typeface="Arial" charset="0"/>
              <a:buNone/>
            </a:pPr>
            <a:r>
              <a:rPr lang="en-US" altLang="zh-CN" sz="2000" dirty="0" smtClean="0">
                <a:solidFill>
                  <a:srgbClr val="08AAF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Data collection</a:t>
            </a:r>
          </a:p>
        </p:txBody>
      </p:sp>
      <p:sp>
        <p:nvSpPr>
          <p:cNvPr id="84" name="矩形 47"/>
          <p:cNvSpPr>
            <a:spLocks noChangeArrowheads="1"/>
          </p:cNvSpPr>
          <p:nvPr/>
        </p:nvSpPr>
        <p:spPr bwMode="auto">
          <a:xfrm>
            <a:off x="2767300" y="3489002"/>
            <a:ext cx="268404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000" dirty="0">
                <a:solidFill>
                  <a:srgbClr val="4CE2F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High Accuracy</a:t>
            </a:r>
            <a:r>
              <a:rPr lang="en-US" altLang="zh-CN" sz="2000" dirty="0" smtClean="0">
                <a:solidFill>
                  <a:srgbClr val="4CE2F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</a:p>
        </p:txBody>
      </p:sp>
      <p:sp>
        <p:nvSpPr>
          <p:cNvPr id="85" name="矩形 47"/>
          <p:cNvSpPr>
            <a:spLocks noChangeArrowheads="1"/>
          </p:cNvSpPr>
          <p:nvPr/>
        </p:nvSpPr>
        <p:spPr bwMode="auto">
          <a:xfrm>
            <a:off x="2767299" y="4989258"/>
            <a:ext cx="2684043" cy="707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Font typeface="Arial" charset="0"/>
              <a:buNone/>
            </a:pPr>
            <a:r>
              <a:rPr lang="en-US" altLang="zh-CN" sz="2000" dirty="0" smtClean="0">
                <a:solidFill>
                  <a:srgbClr val="08AAF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Same display mode wit TEG-5000</a:t>
            </a:r>
            <a:endParaRPr lang="en-US" altLang="zh-CN" sz="2000" dirty="0">
              <a:solidFill>
                <a:srgbClr val="08AAF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5966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ageCurlDoubl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68" grpId="0"/>
      <p:bldP spid="69" grpId="0"/>
      <p:bldP spid="70" grpId="0"/>
      <p:bldP spid="71" grpId="0"/>
      <p:bldP spid="83" grpId="0"/>
      <p:bldP spid="84" grpId="0"/>
      <p:bldP spid="8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 descr="e7d195523061f1c0deeec63e560781cfd59afb0ea006f2a87ABB68BF51EA6619813959095094C18C62A12F549504892A4AAA8C1554C6663626E05CA27F281A14E6983772AFC3FB97135759321DEA3D709AACD122C08E6ED192FFACBB1E1BECB2ED91EE5F1ED7B5B4D639FA608C47C1EEEE0A899CA8C6B4A60DCCA6D3BA80ED4161D4A4778988E171"/>
          <p:cNvSpPr txBox="1"/>
          <p:nvPr/>
        </p:nvSpPr>
        <p:spPr>
          <a:xfrm>
            <a:off x="1588487" y="225317"/>
            <a:ext cx="1633781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8AAFE"/>
                </a:solidFill>
                <a:latin typeface="幼圆" panose="02010509060101010101" pitchFamily="49" charset="-122"/>
                <a:ea typeface="幼圆" panose="02010509060101010101" pitchFamily="49" charset="-122"/>
                <a:cs typeface="Kartika" panose="02020503030404060203" pitchFamily="18" charset="0"/>
              </a:rPr>
              <a:t>Contact </a:t>
            </a:r>
            <a:endParaRPr lang="en-US" altLang="zh-CN" sz="2800" b="1" dirty="0">
              <a:solidFill>
                <a:srgbClr val="08AAFE"/>
              </a:solidFill>
              <a:latin typeface="幼圆" panose="02010509060101010101" pitchFamily="49" charset="-122"/>
              <a:ea typeface="幼圆" panose="02010509060101010101" pitchFamily="49" charset="-122"/>
              <a:cs typeface="Kartika" panose="02020503030404060203" pitchFamily="18" charset="0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1588487" y="837641"/>
            <a:ext cx="4320000" cy="0"/>
          </a:xfrm>
          <a:prstGeom prst="line">
            <a:avLst/>
          </a:prstGeom>
          <a:ln>
            <a:solidFill>
              <a:srgbClr val="08AA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588487" y="2013866"/>
            <a:ext cx="95976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solidFill>
                  <a:srgbClr val="08AAF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Addres</a:t>
            </a:r>
            <a:r>
              <a:rPr lang="en-US" altLang="zh-CN" sz="2400" b="1" dirty="0">
                <a:solidFill>
                  <a:srgbClr val="08AAF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: Room 402, Building 1, No 8, </a:t>
            </a:r>
            <a:r>
              <a:rPr lang="en-US" altLang="zh-CN" sz="2400" b="1" dirty="0" err="1">
                <a:solidFill>
                  <a:srgbClr val="08AAF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Jinfeng</a:t>
            </a:r>
            <a:r>
              <a:rPr lang="en-US" altLang="zh-CN" sz="2400" b="1" dirty="0">
                <a:solidFill>
                  <a:srgbClr val="08AAF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Road, Suzhou New District, China</a:t>
            </a:r>
          </a:p>
          <a:p>
            <a:endParaRPr lang="en-US" altLang="zh-CN" sz="2400" b="1" dirty="0">
              <a:solidFill>
                <a:srgbClr val="08AAF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2400" b="1" dirty="0" err="1" smtClean="0">
                <a:solidFill>
                  <a:srgbClr val="08AAF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Email:sean.xiao@innomddesign.com</a:t>
            </a:r>
            <a:endParaRPr lang="en-US" altLang="zh-CN" sz="2400" b="1" dirty="0" smtClean="0">
              <a:solidFill>
                <a:srgbClr val="08AAF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sz="2400" b="1" dirty="0">
              <a:solidFill>
                <a:srgbClr val="08AAF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2400" b="1" dirty="0" smtClean="0">
                <a:solidFill>
                  <a:srgbClr val="08AAFE"/>
                </a:solidFill>
                <a:latin typeface="华文细黑" panose="02010600040101010101" pitchFamily="2" charset="-122"/>
                <a:ea typeface="华文细黑" panose="02010600040101010101" pitchFamily="2" charset="-122"/>
                <a:hlinkClick r:id="rId3"/>
              </a:rPr>
              <a:t>Tel:+</a:t>
            </a:r>
            <a:r>
              <a:rPr lang="en-US" altLang="zh-CN" sz="2400" b="1" dirty="0">
                <a:solidFill>
                  <a:srgbClr val="08AAFE"/>
                </a:solidFill>
                <a:latin typeface="华文细黑" panose="02010600040101010101" pitchFamily="2" charset="-122"/>
                <a:ea typeface="华文细黑" panose="02010600040101010101" pitchFamily="2" charset="-122"/>
                <a:hlinkClick r:id="rId3"/>
              </a:rPr>
              <a:t>86-18351112895</a:t>
            </a:r>
            <a:endParaRPr lang="en-US" altLang="zh-CN" sz="2400" b="1" dirty="0">
              <a:solidFill>
                <a:srgbClr val="08AAF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sz="2400" b="1" dirty="0">
              <a:solidFill>
                <a:srgbClr val="08AAF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2400" b="1" dirty="0" smtClean="0">
                <a:solidFill>
                  <a:srgbClr val="08AAF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Sean Xiao</a:t>
            </a:r>
            <a:endParaRPr lang="zh-CN" altLang="en-US" sz="2400" b="1" dirty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05658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ageCurlDoubl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 descr="e7d195523061f1c0deeec63e560781cfd59afb0ea006f2a87ABB68BF51EA6619813959095094C18C62A12F549504892A4AAA8C1554C6663626E05CA27F281A14E6983772AFC3FB97135759321DEA3D709AACD122C08E6ED192FFACBB1E1BECB2ED91EE5F1ED7B5B4D639FA608C47C1EEEE0A899CA8C6B4A60DCCA6D3BA80ED4161D4A4778988E171"/>
          <p:cNvSpPr txBox="1"/>
          <p:nvPr/>
        </p:nvSpPr>
        <p:spPr>
          <a:xfrm>
            <a:off x="1588487" y="225317"/>
            <a:ext cx="2358338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8AAFE"/>
                </a:solidFill>
                <a:latin typeface="幼圆" panose="02010509060101010101" pitchFamily="49" charset="-122"/>
                <a:ea typeface="幼圆" panose="02010509060101010101" pitchFamily="49" charset="-122"/>
                <a:cs typeface="Kartika" panose="02020503030404060203" pitchFamily="18" charset="0"/>
              </a:rPr>
              <a:t>Introduction</a:t>
            </a:r>
            <a:endParaRPr lang="en-US" altLang="zh-CN" sz="2800" b="1" dirty="0">
              <a:solidFill>
                <a:srgbClr val="08AAFE"/>
              </a:solidFill>
              <a:latin typeface="幼圆" panose="02010509060101010101" pitchFamily="49" charset="-122"/>
              <a:ea typeface="幼圆" panose="02010509060101010101" pitchFamily="49" charset="-122"/>
              <a:cs typeface="Kartika" panose="02020503030404060203" pitchFamily="18" charset="0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1588487" y="837641"/>
            <a:ext cx="4320000" cy="0"/>
          </a:xfrm>
          <a:prstGeom prst="line">
            <a:avLst/>
          </a:prstGeom>
          <a:ln>
            <a:solidFill>
              <a:srgbClr val="08AA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588487" y="1329095"/>
            <a:ext cx="672239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08AAF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Thromboelastography (TEG) is a method of testing the efficiency of blood coagulation. </a:t>
            </a:r>
            <a:endParaRPr lang="en-US" altLang="zh-CN" sz="1600" dirty="0" smtClean="0">
              <a:solidFill>
                <a:srgbClr val="08AAF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1600" dirty="0">
              <a:solidFill>
                <a:srgbClr val="08AAF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solidFill>
                  <a:srgbClr val="08AAF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Signal</a:t>
            </a:r>
            <a:r>
              <a:rPr lang="zh-CN" altLang="en-US" sz="1600" dirty="0">
                <a:solidFill>
                  <a:srgbClr val="08AAF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-4 is more automatic and more stable during the measurement</a:t>
            </a:r>
            <a:r>
              <a:rPr lang="zh-CN" altLang="en-US" sz="1600" dirty="0" smtClean="0">
                <a:solidFill>
                  <a:srgbClr val="08AAF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.</a:t>
            </a:r>
            <a:endParaRPr lang="en-US" altLang="zh-CN" sz="1600" dirty="0" smtClean="0">
              <a:solidFill>
                <a:srgbClr val="08AAF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1600" dirty="0">
              <a:solidFill>
                <a:srgbClr val="08AAF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solidFill>
                  <a:srgbClr val="08AAF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New </a:t>
            </a:r>
            <a:r>
              <a:rPr lang="zh-CN" altLang="en-US" sz="1600" dirty="0">
                <a:solidFill>
                  <a:srgbClr val="08AAF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detection principle without  patent risk</a:t>
            </a:r>
            <a:r>
              <a:rPr lang="zh-CN" altLang="en-US" sz="1600" dirty="0" smtClean="0">
                <a:solidFill>
                  <a:srgbClr val="08AAF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.</a:t>
            </a:r>
            <a:endParaRPr lang="en-US" altLang="zh-CN" sz="1600" dirty="0" smtClean="0">
              <a:solidFill>
                <a:srgbClr val="08AAF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1600" dirty="0">
              <a:solidFill>
                <a:srgbClr val="08AAF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solidFill>
                  <a:srgbClr val="08AAF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Advantaged </a:t>
            </a:r>
            <a:r>
              <a:rPr lang="zh-CN" altLang="en-US" sz="1600" dirty="0">
                <a:solidFill>
                  <a:srgbClr val="08AAF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testing efficiency. Much better user experience.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972" y="3637419"/>
            <a:ext cx="985837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5703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ageCurlDoubl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 descr="e7d195523061f1c0deeec63e560781cfd59afb0ea006f2a87ABB68BF51EA6619813959095094C18C62A12F549504892A4AAA8C1554C6663626E05CA27F281A14E6983772AFC3FB97135759321DEA3D709AACD122C08E6ED192FFACBB1E1BECB2ED91EE5F1ED7B5B4D639FA608C47C1EEEE0A899CA8C6B4A60DCCA6D3BA80ED4161D4A4778988E171"/>
          <p:cNvSpPr txBox="1"/>
          <p:nvPr/>
        </p:nvSpPr>
        <p:spPr>
          <a:xfrm>
            <a:off x="1588487" y="225317"/>
            <a:ext cx="3082895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8AAFE"/>
                </a:solidFill>
                <a:latin typeface="幼圆" panose="02010509060101010101" pitchFamily="49" charset="-122"/>
                <a:ea typeface="幼圆" panose="02010509060101010101" pitchFamily="49" charset="-122"/>
                <a:cs typeface="Kartika" panose="02020503030404060203" pitchFamily="18" charset="0"/>
              </a:rPr>
              <a:t>Similar Products</a:t>
            </a:r>
            <a:endParaRPr lang="en-US" altLang="zh-CN" sz="2800" b="1" dirty="0">
              <a:solidFill>
                <a:srgbClr val="08AAFE"/>
              </a:solidFill>
              <a:latin typeface="幼圆" panose="02010509060101010101" pitchFamily="49" charset="-122"/>
              <a:ea typeface="幼圆" panose="02010509060101010101" pitchFamily="49" charset="-122"/>
              <a:cs typeface="Kartika" panose="02020503030404060203" pitchFamily="18" charset="0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1588487" y="837641"/>
            <a:ext cx="4320000" cy="0"/>
          </a:xfrm>
          <a:prstGeom prst="line">
            <a:avLst/>
          </a:prstGeom>
          <a:ln>
            <a:solidFill>
              <a:srgbClr val="08AA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588487" y="1329095"/>
            <a:ext cx="993295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 smtClean="0">
                <a:solidFill>
                  <a:srgbClr val="08AAF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TEG-5000, the earliest machine which can measure all phase of hemostasis in whole </a:t>
            </a:r>
            <a:r>
              <a:rPr lang="en-US" altLang="zh-CN" sz="1600" dirty="0" err="1" smtClean="0">
                <a:solidFill>
                  <a:srgbClr val="08AAF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blod</a:t>
            </a:r>
            <a:r>
              <a:rPr lang="en-US" altLang="zh-CN" sz="1600" dirty="0" smtClean="0">
                <a:solidFill>
                  <a:srgbClr val="08AAF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.</a:t>
            </a:r>
            <a:endParaRPr lang="en-US" altLang="zh-CN" sz="1600" dirty="0">
              <a:solidFill>
                <a:srgbClr val="08AAF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 smtClean="0">
                <a:solidFill>
                  <a:srgbClr val="08AAF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Other products looks like CFMS-LEPU or </a:t>
            </a:r>
            <a:r>
              <a:rPr lang="en-US" altLang="zh-CN" sz="1600" dirty="0" err="1" smtClean="0">
                <a:solidFill>
                  <a:srgbClr val="08AAF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Yuzeyi</a:t>
            </a:r>
            <a:r>
              <a:rPr lang="en-US" altLang="zh-CN" sz="1600" dirty="0" smtClean="0">
                <a:solidFill>
                  <a:srgbClr val="08AAF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 is the copy of THE-5000.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solidFill>
                <a:srgbClr val="08AAF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1600" b="1" dirty="0" smtClean="0">
                <a:solidFill>
                  <a:srgbClr val="08AAF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8AAF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Too many steps to use this kind of machine;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8AAF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Only two channels;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8AAF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Easy damage(should division Load position, Test position, or the torsion wire will be damage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8AAF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Not Anti-vibration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8AAF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Need extra computer;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8AAF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Maintenance difficulties;</a:t>
            </a:r>
          </a:p>
          <a:p>
            <a:endParaRPr lang="zh-CN" altLang="en-US" sz="1600" dirty="0">
              <a:solidFill>
                <a:srgbClr val="08AAF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zh-CN" altLang="en-US" sz="1600" dirty="0">
              <a:solidFill>
                <a:srgbClr val="08AAF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6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9" y="4272009"/>
            <a:ext cx="3019973" cy="25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134" y="4272009"/>
            <a:ext cx="2288000" cy="252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695" y="4272009"/>
            <a:ext cx="18228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0062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ageCurlDoubl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 descr="e7d195523061f1c0deeec63e560781cfd59afb0ea006f2a87ABB68BF51EA6619813959095094C18C62A12F549504892A4AAA8C1554C6663626E05CA27F281A14E6983772AFC3FB97135759321DEA3D709AACD122C08E6ED192FFACBB1E1BECB2ED91EE5F1ED7B5B4D639FA608C47C1EEEE0A899CA8C6B4A60DCCA6D3BA80ED4161D4A4778988E171"/>
          <p:cNvSpPr txBox="1"/>
          <p:nvPr/>
        </p:nvSpPr>
        <p:spPr>
          <a:xfrm>
            <a:off x="1588487" y="225317"/>
            <a:ext cx="4350871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8AAFE"/>
                </a:solidFill>
                <a:latin typeface="幼圆" panose="02010509060101010101" pitchFamily="49" charset="-122"/>
                <a:ea typeface="幼圆" panose="02010509060101010101" pitchFamily="49" charset="-122"/>
                <a:cs typeface="Kartika" panose="02020503030404060203" pitchFamily="18" charset="0"/>
              </a:rPr>
              <a:t>What is The Difference </a:t>
            </a:r>
            <a:endParaRPr lang="en-US" altLang="zh-CN" sz="2800" b="1" dirty="0">
              <a:solidFill>
                <a:srgbClr val="08AAFE"/>
              </a:solidFill>
              <a:latin typeface="幼圆" panose="02010509060101010101" pitchFamily="49" charset="-122"/>
              <a:ea typeface="幼圆" panose="02010509060101010101" pitchFamily="49" charset="-122"/>
              <a:cs typeface="Kartika" panose="02020503030404060203" pitchFamily="18" charset="0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1588487" y="837641"/>
            <a:ext cx="4320000" cy="0"/>
          </a:xfrm>
          <a:prstGeom prst="line">
            <a:avLst/>
          </a:prstGeom>
          <a:ln>
            <a:solidFill>
              <a:srgbClr val="08AA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588487" y="1329095"/>
            <a:ext cx="993295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 smtClean="0">
                <a:solidFill>
                  <a:srgbClr val="08AAF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New principle and patents</a:t>
            </a:r>
            <a:endParaRPr lang="en-US" altLang="zh-CN" sz="1600" dirty="0">
              <a:solidFill>
                <a:srgbClr val="08AAF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 smtClean="0">
                <a:solidFill>
                  <a:srgbClr val="08AAF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Automation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 smtClean="0">
                <a:solidFill>
                  <a:srgbClr val="08AAF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4 channels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 smtClean="0">
                <a:solidFill>
                  <a:srgbClr val="08AAF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Embedded display &amp; touch screen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 smtClean="0">
                <a:solidFill>
                  <a:srgbClr val="08AAF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Status display  LED &amp; display screen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 smtClean="0">
                <a:solidFill>
                  <a:srgbClr val="08AAF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Support external equipment, USB scanner &amp; Electronic pipettes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 smtClean="0">
                <a:solidFill>
                  <a:srgbClr val="08AAF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HIS and LIS system support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 smtClean="0">
                <a:solidFill>
                  <a:srgbClr val="08AAF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Anti-vibration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 smtClean="0">
                <a:solidFill>
                  <a:srgbClr val="08AAF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Modular design, easy to maintenance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 smtClean="0">
                <a:solidFill>
                  <a:srgbClr val="08AAF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Patient of invention &amp; PCT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 smtClean="0">
                <a:solidFill>
                  <a:srgbClr val="08AAF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Background data collection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 smtClean="0">
                <a:solidFill>
                  <a:srgbClr val="08AAF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Board interfaces, USB2.0 &amp; UART &amp; </a:t>
            </a:r>
            <a:r>
              <a:rPr lang="en-US" altLang="zh-CN" sz="1600" dirty="0" err="1" smtClean="0">
                <a:solidFill>
                  <a:srgbClr val="08AAF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WiFi</a:t>
            </a:r>
            <a:r>
              <a:rPr lang="en-US" altLang="zh-CN" sz="1600" dirty="0" smtClean="0">
                <a:solidFill>
                  <a:srgbClr val="08AAF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&amp; Bluetooth……</a:t>
            </a:r>
          </a:p>
          <a:p>
            <a:endParaRPr lang="zh-CN" altLang="en-US" sz="1600" dirty="0">
              <a:solidFill>
                <a:srgbClr val="08AAF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zh-CN" altLang="en-US" sz="1600" dirty="0">
              <a:solidFill>
                <a:srgbClr val="08AAF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68665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ageCurlDoubl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 descr="e7d195523061f1c0deeec63e560781cfd59afb0ea006f2a87ABB68BF51EA6619813959095094C18C62A12F549504892A4AAA8C1554C6663626E05CA27F281A14E6983772AFC3FB97135759321DEA3D709AACD122C08E6ED192FFACBB1E1BECB2ED91EE5F1ED7B5B4D639FA608C47C1EEEE0A899CA8C6B4A60DCCA6D3BA80ED4161D4A4778988E171"/>
          <p:cNvSpPr txBox="1"/>
          <p:nvPr/>
        </p:nvSpPr>
        <p:spPr>
          <a:xfrm>
            <a:off x="1588487" y="225317"/>
            <a:ext cx="5979522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8AAFE"/>
                </a:solidFill>
                <a:latin typeface="幼圆" panose="02010509060101010101" pitchFamily="49" charset="-122"/>
                <a:ea typeface="幼圆" panose="02010509060101010101" pitchFamily="49" charset="-122"/>
                <a:cs typeface="Kartika" panose="02020503030404060203" pitchFamily="18" charset="0"/>
              </a:rPr>
              <a:t>New Patents—patent of invention</a:t>
            </a:r>
            <a:endParaRPr lang="en-US" altLang="zh-CN" sz="2800" b="1" dirty="0">
              <a:solidFill>
                <a:srgbClr val="08AAFE"/>
              </a:solidFill>
              <a:latin typeface="幼圆" panose="02010509060101010101" pitchFamily="49" charset="-122"/>
              <a:ea typeface="幼圆" panose="02010509060101010101" pitchFamily="49" charset="-122"/>
              <a:cs typeface="Kartika" panose="02020503030404060203" pitchFamily="18" charset="0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1588487" y="837641"/>
            <a:ext cx="4320000" cy="0"/>
          </a:xfrm>
          <a:prstGeom prst="line">
            <a:avLst/>
          </a:prstGeom>
          <a:ln>
            <a:solidFill>
              <a:srgbClr val="08AA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"/>
          <p:cNvGrpSpPr/>
          <p:nvPr/>
        </p:nvGrpSpPr>
        <p:grpSpPr>
          <a:xfrm>
            <a:off x="1073630" y="1774139"/>
            <a:ext cx="3984453" cy="4212167"/>
            <a:chOff x="819935" y="1087683"/>
            <a:chExt cx="2989262" cy="3159125"/>
          </a:xfrm>
        </p:grpSpPr>
        <p:sp>
          <p:nvSpPr>
            <p:cNvPr id="36" name="矩形 35"/>
            <p:cNvSpPr/>
            <p:nvPr/>
          </p:nvSpPr>
          <p:spPr bwMode="auto">
            <a:xfrm rot="19138825">
              <a:off x="1005672" y="2568821"/>
              <a:ext cx="2803525" cy="38100"/>
            </a:xfrm>
            <a:prstGeom prst="rect">
              <a:avLst/>
            </a:prstGeom>
            <a:gradFill>
              <a:gsLst>
                <a:gs pos="0">
                  <a:srgbClr val="7D7D7D"/>
                </a:gs>
                <a:gs pos="50000">
                  <a:srgbClr val="A9A9A9"/>
                </a:gs>
                <a:gs pos="100000">
                  <a:srgbClr val="7D7D7D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99"/>
            </a:p>
          </p:txBody>
        </p:sp>
        <p:sp>
          <p:nvSpPr>
            <p:cNvPr id="37" name="Freeform 16"/>
            <p:cNvSpPr/>
            <p:nvPr/>
          </p:nvSpPr>
          <p:spPr bwMode="auto">
            <a:xfrm>
              <a:off x="823110" y="1087683"/>
              <a:ext cx="2295525" cy="874713"/>
            </a:xfrm>
            <a:custGeom>
              <a:avLst/>
              <a:gdLst>
                <a:gd name="T0" fmla="*/ 4706 w 4706"/>
                <a:gd name="T1" fmla="*/ 1936 h 1936"/>
                <a:gd name="T2" fmla="*/ 3264 w 4706"/>
                <a:gd name="T3" fmla="*/ 756 h 1936"/>
                <a:gd name="T4" fmla="*/ 3264 w 4706"/>
                <a:gd name="T5" fmla="*/ 756 h 1936"/>
                <a:gd name="T6" fmla="*/ 3262 w 4706"/>
                <a:gd name="T7" fmla="*/ 755 h 1936"/>
                <a:gd name="T8" fmla="*/ 3255 w 4706"/>
                <a:gd name="T9" fmla="*/ 751 h 1936"/>
                <a:gd name="T10" fmla="*/ 3252 w 4706"/>
                <a:gd name="T11" fmla="*/ 748 h 1936"/>
                <a:gd name="T12" fmla="*/ 287 w 4706"/>
                <a:gd name="T13" fmla="*/ 199 h 1936"/>
                <a:gd name="T14" fmla="*/ 0 w 4706"/>
                <a:gd name="T15" fmla="*/ 1508 h 1936"/>
                <a:gd name="T16" fmla="*/ 4706 w 4706"/>
                <a:gd name="T17" fmla="*/ 1936 h 1936"/>
                <a:gd name="connsiteX0" fmla="*/ 10000 w 10000"/>
                <a:gd name="connsiteY0" fmla="*/ 9312 h 9312"/>
                <a:gd name="connsiteX1" fmla="*/ 6936 w 10000"/>
                <a:gd name="connsiteY1" fmla="*/ 3217 h 9312"/>
                <a:gd name="connsiteX2" fmla="*/ 6936 w 10000"/>
                <a:gd name="connsiteY2" fmla="*/ 3217 h 9312"/>
                <a:gd name="connsiteX3" fmla="*/ 6932 w 10000"/>
                <a:gd name="connsiteY3" fmla="*/ 3212 h 9312"/>
                <a:gd name="connsiteX4" fmla="*/ 6917 w 10000"/>
                <a:gd name="connsiteY4" fmla="*/ 3191 h 9312"/>
                <a:gd name="connsiteX5" fmla="*/ 6989 w 10000"/>
                <a:gd name="connsiteY5" fmla="*/ 3010 h 9312"/>
                <a:gd name="connsiteX6" fmla="*/ 610 w 10000"/>
                <a:gd name="connsiteY6" fmla="*/ 340 h 9312"/>
                <a:gd name="connsiteX7" fmla="*/ 0 w 10000"/>
                <a:gd name="connsiteY7" fmla="*/ 7101 h 9312"/>
                <a:gd name="connsiteX8" fmla="*/ 10000 w 10000"/>
                <a:gd name="connsiteY8" fmla="*/ 9312 h 9312"/>
                <a:gd name="connsiteX0-1" fmla="*/ 10000 w 10000"/>
                <a:gd name="connsiteY0-2" fmla="*/ 9853 h 9853"/>
                <a:gd name="connsiteX1-3" fmla="*/ 6936 w 10000"/>
                <a:gd name="connsiteY1-4" fmla="*/ 3308 h 9853"/>
                <a:gd name="connsiteX2-5" fmla="*/ 6936 w 10000"/>
                <a:gd name="connsiteY2-6" fmla="*/ 3308 h 9853"/>
                <a:gd name="connsiteX3-7" fmla="*/ 6932 w 10000"/>
                <a:gd name="connsiteY3-8" fmla="*/ 3302 h 9853"/>
                <a:gd name="connsiteX4-9" fmla="*/ 7200 w 10000"/>
                <a:gd name="connsiteY4-10" fmla="*/ 3517 h 9853"/>
                <a:gd name="connsiteX5-11" fmla="*/ 6989 w 10000"/>
                <a:gd name="connsiteY5-12" fmla="*/ 3085 h 9853"/>
                <a:gd name="connsiteX6-13" fmla="*/ 610 w 10000"/>
                <a:gd name="connsiteY6-14" fmla="*/ 218 h 9853"/>
                <a:gd name="connsiteX7-15" fmla="*/ 0 w 10000"/>
                <a:gd name="connsiteY7-16" fmla="*/ 7479 h 9853"/>
                <a:gd name="connsiteX8-17" fmla="*/ 10000 w 10000"/>
                <a:gd name="connsiteY8-18" fmla="*/ 9853 h 9853"/>
                <a:gd name="connsiteX0-19" fmla="*/ 10000 w 10000"/>
                <a:gd name="connsiteY0-20" fmla="*/ 9999 h 9999"/>
                <a:gd name="connsiteX1-21" fmla="*/ 6936 w 10000"/>
                <a:gd name="connsiteY1-22" fmla="*/ 3356 h 9999"/>
                <a:gd name="connsiteX2-23" fmla="*/ 6936 w 10000"/>
                <a:gd name="connsiteY2-24" fmla="*/ 3356 h 9999"/>
                <a:gd name="connsiteX3-25" fmla="*/ 6932 w 10000"/>
                <a:gd name="connsiteY3-26" fmla="*/ 3350 h 9999"/>
                <a:gd name="connsiteX4-27" fmla="*/ 6989 w 10000"/>
                <a:gd name="connsiteY4-28" fmla="*/ 3130 h 9999"/>
                <a:gd name="connsiteX5-29" fmla="*/ 610 w 10000"/>
                <a:gd name="connsiteY5-30" fmla="*/ 220 h 9999"/>
                <a:gd name="connsiteX6-31" fmla="*/ 0 w 10000"/>
                <a:gd name="connsiteY6-32" fmla="*/ 7590 h 9999"/>
                <a:gd name="connsiteX7-33" fmla="*/ 10000 w 10000"/>
                <a:gd name="connsiteY7-34" fmla="*/ 9999 h 9999"/>
                <a:gd name="connsiteX0-35" fmla="*/ 10000 w 10000"/>
                <a:gd name="connsiteY0-36" fmla="*/ 10000 h 10000"/>
                <a:gd name="connsiteX1-37" fmla="*/ 6936 w 10000"/>
                <a:gd name="connsiteY1-38" fmla="*/ 3356 h 10000"/>
                <a:gd name="connsiteX2-39" fmla="*/ 6936 w 10000"/>
                <a:gd name="connsiteY2-40" fmla="*/ 3356 h 10000"/>
                <a:gd name="connsiteX3-41" fmla="*/ 6989 w 10000"/>
                <a:gd name="connsiteY3-42" fmla="*/ 3130 h 10000"/>
                <a:gd name="connsiteX4-43" fmla="*/ 610 w 10000"/>
                <a:gd name="connsiteY4-44" fmla="*/ 220 h 10000"/>
                <a:gd name="connsiteX5-45" fmla="*/ 0 w 10000"/>
                <a:gd name="connsiteY5-46" fmla="*/ 7591 h 10000"/>
                <a:gd name="connsiteX6-47" fmla="*/ 10000 w 10000"/>
                <a:gd name="connsiteY6-48" fmla="*/ 10000 h 10000"/>
                <a:gd name="connsiteX0-49" fmla="*/ 10000 w 10000"/>
                <a:gd name="connsiteY0-50" fmla="*/ 10000 h 10000"/>
                <a:gd name="connsiteX1-51" fmla="*/ 6936 w 10000"/>
                <a:gd name="connsiteY1-52" fmla="*/ 3356 h 10000"/>
                <a:gd name="connsiteX2-53" fmla="*/ 6989 w 10000"/>
                <a:gd name="connsiteY2-54" fmla="*/ 3130 h 10000"/>
                <a:gd name="connsiteX3-55" fmla="*/ 610 w 10000"/>
                <a:gd name="connsiteY3-56" fmla="*/ 220 h 10000"/>
                <a:gd name="connsiteX4-57" fmla="*/ 0 w 10000"/>
                <a:gd name="connsiteY4-58" fmla="*/ 7591 h 10000"/>
                <a:gd name="connsiteX5-59" fmla="*/ 10000 w 10000"/>
                <a:gd name="connsiteY5-60" fmla="*/ 10000 h 10000"/>
                <a:gd name="connsiteX0-61" fmla="*/ 10000 w 10290"/>
                <a:gd name="connsiteY0-62" fmla="*/ 10067 h 10067"/>
                <a:gd name="connsiteX1-63" fmla="*/ 6989 w 10290"/>
                <a:gd name="connsiteY1-64" fmla="*/ 3197 h 10067"/>
                <a:gd name="connsiteX2-65" fmla="*/ 610 w 10290"/>
                <a:gd name="connsiteY2-66" fmla="*/ 287 h 10067"/>
                <a:gd name="connsiteX3-67" fmla="*/ 0 w 10290"/>
                <a:gd name="connsiteY3-68" fmla="*/ 7658 h 10067"/>
                <a:gd name="connsiteX4-69" fmla="*/ 10000 w 10290"/>
                <a:gd name="connsiteY4-70" fmla="*/ 10067 h 10067"/>
                <a:gd name="connsiteX0-71" fmla="*/ 10000 w 10000"/>
                <a:gd name="connsiteY0-72" fmla="*/ 10067 h 10067"/>
                <a:gd name="connsiteX1-73" fmla="*/ 6989 w 10000"/>
                <a:gd name="connsiteY1-74" fmla="*/ 3197 h 10067"/>
                <a:gd name="connsiteX2-75" fmla="*/ 610 w 10000"/>
                <a:gd name="connsiteY2-76" fmla="*/ 287 h 10067"/>
                <a:gd name="connsiteX3-77" fmla="*/ 0 w 10000"/>
                <a:gd name="connsiteY3-78" fmla="*/ 7658 h 10067"/>
                <a:gd name="connsiteX4-79" fmla="*/ 10000 w 10000"/>
                <a:gd name="connsiteY4-80" fmla="*/ 10067 h 10067"/>
                <a:gd name="connsiteX0-81" fmla="*/ 10000 w 10000"/>
                <a:gd name="connsiteY0-82" fmla="*/ 10067 h 10067"/>
                <a:gd name="connsiteX1-83" fmla="*/ 6989 w 10000"/>
                <a:gd name="connsiteY1-84" fmla="*/ 3197 h 10067"/>
                <a:gd name="connsiteX2-85" fmla="*/ 610 w 10000"/>
                <a:gd name="connsiteY2-86" fmla="*/ 287 h 10067"/>
                <a:gd name="connsiteX3-87" fmla="*/ 0 w 10000"/>
                <a:gd name="connsiteY3-88" fmla="*/ 7658 h 10067"/>
                <a:gd name="connsiteX4-89" fmla="*/ 10000 w 10000"/>
                <a:gd name="connsiteY4-90" fmla="*/ 10067 h 10067"/>
                <a:gd name="connsiteX0-91" fmla="*/ 10000 w 10000"/>
                <a:gd name="connsiteY0-92" fmla="*/ 10081 h 10081"/>
                <a:gd name="connsiteX1-93" fmla="*/ 6989 w 10000"/>
                <a:gd name="connsiteY1-94" fmla="*/ 3211 h 10081"/>
                <a:gd name="connsiteX2-95" fmla="*/ 610 w 10000"/>
                <a:gd name="connsiteY2-96" fmla="*/ 301 h 10081"/>
                <a:gd name="connsiteX3-97" fmla="*/ 0 w 10000"/>
                <a:gd name="connsiteY3-98" fmla="*/ 7672 h 10081"/>
                <a:gd name="connsiteX4-99" fmla="*/ 10000 w 10000"/>
                <a:gd name="connsiteY4-100" fmla="*/ 10081 h 10081"/>
                <a:gd name="connsiteX0-101" fmla="*/ 10000 w 10000"/>
                <a:gd name="connsiteY0-102" fmla="*/ 10118 h 10118"/>
                <a:gd name="connsiteX1-103" fmla="*/ 6796 w 10000"/>
                <a:gd name="connsiteY1-104" fmla="*/ 2887 h 10118"/>
                <a:gd name="connsiteX2-105" fmla="*/ 610 w 10000"/>
                <a:gd name="connsiteY2-106" fmla="*/ 338 h 10118"/>
                <a:gd name="connsiteX3-107" fmla="*/ 0 w 10000"/>
                <a:gd name="connsiteY3-108" fmla="*/ 7709 h 10118"/>
                <a:gd name="connsiteX4-109" fmla="*/ 10000 w 10000"/>
                <a:gd name="connsiteY4-110" fmla="*/ 10118 h 10118"/>
                <a:gd name="connsiteX0-111" fmla="*/ 10000 w 10000"/>
                <a:gd name="connsiteY0-112" fmla="*/ 10124 h 10124"/>
                <a:gd name="connsiteX1-113" fmla="*/ 6796 w 10000"/>
                <a:gd name="connsiteY1-114" fmla="*/ 2893 h 10124"/>
                <a:gd name="connsiteX2-115" fmla="*/ 610 w 10000"/>
                <a:gd name="connsiteY2-116" fmla="*/ 344 h 10124"/>
                <a:gd name="connsiteX3-117" fmla="*/ 0 w 10000"/>
                <a:gd name="connsiteY3-118" fmla="*/ 7715 h 10124"/>
                <a:gd name="connsiteX4-119" fmla="*/ 10000 w 10000"/>
                <a:gd name="connsiteY4-120" fmla="*/ 10124 h 1012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124">
                  <a:moveTo>
                    <a:pt x="10000" y="10124"/>
                  </a:moveTo>
                  <a:cubicBezTo>
                    <a:pt x="9159" y="7545"/>
                    <a:pt x="8270" y="5034"/>
                    <a:pt x="6796" y="2893"/>
                  </a:cubicBezTo>
                  <a:cubicBezTo>
                    <a:pt x="5515" y="1032"/>
                    <a:pt x="3782" y="-776"/>
                    <a:pt x="610" y="344"/>
                  </a:cubicBezTo>
                  <a:cubicBezTo>
                    <a:pt x="759" y="3181"/>
                    <a:pt x="663" y="4876"/>
                    <a:pt x="0" y="7715"/>
                  </a:cubicBezTo>
                  <a:cubicBezTo>
                    <a:pt x="3334" y="5272"/>
                    <a:pt x="6887" y="6127"/>
                    <a:pt x="10000" y="10124"/>
                  </a:cubicBezTo>
                  <a:close/>
                </a:path>
              </a:pathLst>
            </a:custGeom>
            <a:solidFill>
              <a:schemeClr val="accent1"/>
            </a:solidFill>
            <a:ln w="9525" cap="rnd">
              <a:solidFill>
                <a:srgbClr val="C5C5C5"/>
              </a:solidFill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799"/>
            </a:p>
          </p:txBody>
        </p:sp>
        <p:sp>
          <p:nvSpPr>
            <p:cNvPr id="38" name="Freeform 18"/>
            <p:cNvSpPr/>
            <p:nvPr/>
          </p:nvSpPr>
          <p:spPr bwMode="auto">
            <a:xfrm>
              <a:off x="819935" y="1541708"/>
              <a:ext cx="2298700" cy="1595438"/>
            </a:xfrm>
            <a:custGeom>
              <a:avLst/>
              <a:gdLst>
                <a:gd name="T0" fmla="*/ 4714 w 4714"/>
                <a:gd name="T1" fmla="*/ 862 h 3272"/>
                <a:gd name="T2" fmla="*/ 8 w 4714"/>
                <a:gd name="T3" fmla="*/ 434 h 3272"/>
                <a:gd name="T4" fmla="*/ 8 w 4714"/>
                <a:gd name="T5" fmla="*/ 434 h 3272"/>
                <a:gd name="T6" fmla="*/ 0 w 4714"/>
                <a:gd name="T7" fmla="*/ 448 h 3272"/>
                <a:gd name="T8" fmla="*/ 1672 w 4714"/>
                <a:gd name="T9" fmla="*/ 3272 h 3272"/>
                <a:gd name="T10" fmla="*/ 4714 w 4714"/>
                <a:gd name="T11" fmla="*/ 862 h 3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14" h="3272">
                  <a:moveTo>
                    <a:pt x="4714" y="862"/>
                  </a:moveTo>
                  <a:cubicBezTo>
                    <a:pt x="3249" y="152"/>
                    <a:pt x="1577" y="0"/>
                    <a:pt x="8" y="434"/>
                  </a:cubicBezTo>
                  <a:lnTo>
                    <a:pt x="8" y="434"/>
                  </a:lnTo>
                  <a:cubicBezTo>
                    <a:pt x="6" y="439"/>
                    <a:pt x="3" y="443"/>
                    <a:pt x="0" y="448"/>
                  </a:cubicBezTo>
                  <a:cubicBezTo>
                    <a:pt x="792" y="1227"/>
                    <a:pt x="1313" y="2222"/>
                    <a:pt x="1672" y="3272"/>
                  </a:cubicBezTo>
                  <a:lnTo>
                    <a:pt x="4714" y="862"/>
                  </a:lnTo>
                  <a:close/>
                </a:path>
              </a:pathLst>
            </a:custGeom>
            <a:solidFill>
              <a:schemeClr val="accent2"/>
            </a:solidFill>
            <a:ln w="9525" cap="rnd">
              <a:solidFill>
                <a:srgbClr val="EAEAEA"/>
              </a:solidFill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799"/>
            </a:p>
          </p:txBody>
        </p:sp>
        <p:sp>
          <p:nvSpPr>
            <p:cNvPr id="39" name="Freeform 19"/>
            <p:cNvSpPr/>
            <p:nvPr/>
          </p:nvSpPr>
          <p:spPr bwMode="auto">
            <a:xfrm>
              <a:off x="2347110" y="1319458"/>
              <a:ext cx="773112" cy="642938"/>
            </a:xfrm>
            <a:custGeom>
              <a:avLst/>
              <a:gdLst>
                <a:gd name="T0" fmla="*/ 1445 w 1445"/>
                <a:gd name="T1" fmla="*/ 1177 h 1180"/>
                <a:gd name="T2" fmla="*/ 0 w 1445"/>
                <a:gd name="T3" fmla="*/ 0 h 1180"/>
                <a:gd name="T4" fmla="*/ 1442 w 1445"/>
                <a:gd name="T5" fmla="*/ 1180 h 1180"/>
                <a:gd name="T6" fmla="*/ 1442 w 1445"/>
                <a:gd name="T7" fmla="*/ 1180 h 1180"/>
                <a:gd name="T8" fmla="*/ 1445 w 1445"/>
                <a:gd name="T9" fmla="*/ 1177 h 1180"/>
                <a:gd name="connsiteX0" fmla="*/ 10996 w 10996"/>
                <a:gd name="connsiteY0" fmla="*/ 10789 h 10814"/>
                <a:gd name="connsiteX1" fmla="*/ 0 w 10996"/>
                <a:gd name="connsiteY1" fmla="*/ 0 h 10814"/>
                <a:gd name="connsiteX2" fmla="*/ 10975 w 10996"/>
                <a:gd name="connsiteY2" fmla="*/ 10814 h 10814"/>
                <a:gd name="connsiteX3" fmla="*/ 10975 w 10996"/>
                <a:gd name="connsiteY3" fmla="*/ 10814 h 10814"/>
                <a:gd name="connsiteX4" fmla="*/ 10996 w 10996"/>
                <a:gd name="connsiteY4" fmla="*/ 10789 h 10814"/>
                <a:gd name="connsiteX0-1" fmla="*/ 11970 w 11970"/>
                <a:gd name="connsiteY0-2" fmla="*/ 10809 h 10834"/>
                <a:gd name="connsiteX1-3" fmla="*/ 974 w 11970"/>
                <a:gd name="connsiteY1-4" fmla="*/ 20 h 10834"/>
                <a:gd name="connsiteX2-5" fmla="*/ 11949 w 11970"/>
                <a:gd name="connsiteY2-6" fmla="*/ 10834 h 10834"/>
                <a:gd name="connsiteX3-7" fmla="*/ 11949 w 11970"/>
                <a:gd name="connsiteY3-8" fmla="*/ 10834 h 10834"/>
                <a:gd name="connsiteX4-9" fmla="*/ 11970 w 11970"/>
                <a:gd name="connsiteY4-10" fmla="*/ 10809 h 10834"/>
                <a:gd name="connsiteX0-11" fmla="*/ 11970 w 11970"/>
                <a:gd name="connsiteY0-12" fmla="*/ 10809 h 10834"/>
                <a:gd name="connsiteX1-13" fmla="*/ 974 w 11970"/>
                <a:gd name="connsiteY1-14" fmla="*/ 20 h 10834"/>
                <a:gd name="connsiteX2-15" fmla="*/ 11949 w 11970"/>
                <a:gd name="connsiteY2-16" fmla="*/ 10834 h 10834"/>
                <a:gd name="connsiteX3-17" fmla="*/ 11949 w 11970"/>
                <a:gd name="connsiteY3-18" fmla="*/ 10834 h 10834"/>
                <a:gd name="connsiteX4-19" fmla="*/ 11970 w 11970"/>
                <a:gd name="connsiteY4-20" fmla="*/ 10809 h 10834"/>
                <a:gd name="connsiteX0-21" fmla="*/ 10996 w 10996"/>
                <a:gd name="connsiteY0-22" fmla="*/ 10789 h 10814"/>
                <a:gd name="connsiteX1-23" fmla="*/ 0 w 10996"/>
                <a:gd name="connsiteY1-24" fmla="*/ 0 h 10814"/>
                <a:gd name="connsiteX2-25" fmla="*/ 10975 w 10996"/>
                <a:gd name="connsiteY2-26" fmla="*/ 10814 h 10814"/>
                <a:gd name="connsiteX3-27" fmla="*/ 10975 w 10996"/>
                <a:gd name="connsiteY3-28" fmla="*/ 10814 h 10814"/>
                <a:gd name="connsiteX4-29" fmla="*/ 10996 w 10996"/>
                <a:gd name="connsiteY4-30" fmla="*/ 10789 h 10814"/>
                <a:gd name="connsiteX0-31" fmla="*/ 10996 w 10996"/>
                <a:gd name="connsiteY0-32" fmla="*/ 10789 h 10814"/>
                <a:gd name="connsiteX1-33" fmla="*/ 0 w 10996"/>
                <a:gd name="connsiteY1-34" fmla="*/ 0 h 10814"/>
                <a:gd name="connsiteX2-35" fmla="*/ 10975 w 10996"/>
                <a:gd name="connsiteY2-36" fmla="*/ 10814 h 10814"/>
                <a:gd name="connsiteX3-37" fmla="*/ 10975 w 10996"/>
                <a:gd name="connsiteY3-38" fmla="*/ 10814 h 10814"/>
                <a:gd name="connsiteX4-39" fmla="*/ 10996 w 10996"/>
                <a:gd name="connsiteY4-40" fmla="*/ 10789 h 10814"/>
                <a:gd name="connsiteX0-41" fmla="*/ 10885 w 10885"/>
                <a:gd name="connsiteY0-42" fmla="*/ 11332 h 11357"/>
                <a:gd name="connsiteX1-43" fmla="*/ 0 w 10885"/>
                <a:gd name="connsiteY1-44" fmla="*/ 0 h 11357"/>
                <a:gd name="connsiteX2-45" fmla="*/ 10864 w 10885"/>
                <a:gd name="connsiteY2-46" fmla="*/ 11357 h 11357"/>
                <a:gd name="connsiteX3-47" fmla="*/ 10864 w 10885"/>
                <a:gd name="connsiteY3-48" fmla="*/ 11357 h 11357"/>
                <a:gd name="connsiteX4-49" fmla="*/ 10885 w 10885"/>
                <a:gd name="connsiteY4-50" fmla="*/ 11332 h 11357"/>
                <a:gd name="connsiteX0-51" fmla="*/ 10959 w 10959"/>
                <a:gd name="connsiteY0-52" fmla="*/ 11151 h 11176"/>
                <a:gd name="connsiteX1-53" fmla="*/ 0 w 10959"/>
                <a:gd name="connsiteY1-54" fmla="*/ 0 h 11176"/>
                <a:gd name="connsiteX2-55" fmla="*/ 10938 w 10959"/>
                <a:gd name="connsiteY2-56" fmla="*/ 11176 h 11176"/>
                <a:gd name="connsiteX3-57" fmla="*/ 10938 w 10959"/>
                <a:gd name="connsiteY3-58" fmla="*/ 11176 h 11176"/>
                <a:gd name="connsiteX4-59" fmla="*/ 10959 w 10959"/>
                <a:gd name="connsiteY4-60" fmla="*/ 11151 h 11176"/>
                <a:gd name="connsiteX0-61" fmla="*/ 10959 w 10959"/>
                <a:gd name="connsiteY0-62" fmla="*/ 11151 h 11176"/>
                <a:gd name="connsiteX1-63" fmla="*/ 0 w 10959"/>
                <a:gd name="connsiteY1-64" fmla="*/ 0 h 11176"/>
                <a:gd name="connsiteX2-65" fmla="*/ 10938 w 10959"/>
                <a:gd name="connsiteY2-66" fmla="*/ 11176 h 11176"/>
                <a:gd name="connsiteX3-67" fmla="*/ 10938 w 10959"/>
                <a:gd name="connsiteY3-68" fmla="*/ 11176 h 11176"/>
                <a:gd name="connsiteX4-69" fmla="*/ 10959 w 10959"/>
                <a:gd name="connsiteY4-70" fmla="*/ 11151 h 11176"/>
                <a:gd name="connsiteX0-71" fmla="*/ 10959 w 10959"/>
                <a:gd name="connsiteY0-72" fmla="*/ 11151 h 11176"/>
                <a:gd name="connsiteX1-73" fmla="*/ 0 w 10959"/>
                <a:gd name="connsiteY1-74" fmla="*/ 0 h 11176"/>
                <a:gd name="connsiteX2-75" fmla="*/ 10938 w 10959"/>
                <a:gd name="connsiteY2-76" fmla="*/ 11176 h 11176"/>
                <a:gd name="connsiteX3-77" fmla="*/ 10938 w 10959"/>
                <a:gd name="connsiteY3-78" fmla="*/ 11176 h 11176"/>
                <a:gd name="connsiteX4-79" fmla="*/ 10959 w 10959"/>
                <a:gd name="connsiteY4-80" fmla="*/ 11151 h 1117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959" h="11176">
                  <a:moveTo>
                    <a:pt x="10959" y="11151"/>
                  </a:moveTo>
                  <a:cubicBezTo>
                    <a:pt x="8129" y="6074"/>
                    <a:pt x="7132" y="2023"/>
                    <a:pt x="0" y="0"/>
                  </a:cubicBezTo>
                  <a:cubicBezTo>
                    <a:pt x="4889" y="3072"/>
                    <a:pt x="8142" y="7117"/>
                    <a:pt x="10938" y="11176"/>
                  </a:cubicBezTo>
                  <a:lnTo>
                    <a:pt x="10938" y="11176"/>
                  </a:lnTo>
                  <a:cubicBezTo>
                    <a:pt x="10945" y="11168"/>
                    <a:pt x="10952" y="11159"/>
                    <a:pt x="10959" y="1115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rgbClr val="D9D9D9"/>
              </a:solidFill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799"/>
            </a:p>
          </p:txBody>
        </p:sp>
        <p:sp>
          <p:nvSpPr>
            <p:cNvPr id="40" name="Freeform 22"/>
            <p:cNvSpPr/>
            <p:nvPr/>
          </p:nvSpPr>
          <p:spPr bwMode="auto">
            <a:xfrm>
              <a:off x="1634322" y="1962396"/>
              <a:ext cx="1762125" cy="2284412"/>
            </a:xfrm>
            <a:custGeom>
              <a:avLst/>
              <a:gdLst>
                <a:gd name="T0" fmla="*/ 2641 w 3612"/>
                <a:gd name="T1" fmla="*/ 4682 h 4686"/>
                <a:gd name="T2" fmla="*/ 3042 w 3612"/>
                <a:gd name="T3" fmla="*/ 0 h 4686"/>
                <a:gd name="T4" fmla="*/ 3042 w 3612"/>
                <a:gd name="T5" fmla="*/ 0 h 4686"/>
                <a:gd name="T6" fmla="*/ 0 w 3612"/>
                <a:gd name="T7" fmla="*/ 2410 h 4686"/>
                <a:gd name="T8" fmla="*/ 2 w 3612"/>
                <a:gd name="T9" fmla="*/ 2415 h 4686"/>
                <a:gd name="T10" fmla="*/ 2635 w 3612"/>
                <a:gd name="T11" fmla="*/ 4686 h 4686"/>
                <a:gd name="T12" fmla="*/ 2641 w 3612"/>
                <a:gd name="T13" fmla="*/ 4682 h 4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2" h="4686">
                  <a:moveTo>
                    <a:pt x="2641" y="4682"/>
                  </a:moveTo>
                  <a:cubicBezTo>
                    <a:pt x="3465" y="3259"/>
                    <a:pt x="3612" y="1542"/>
                    <a:pt x="3042" y="0"/>
                  </a:cubicBezTo>
                  <a:lnTo>
                    <a:pt x="3042" y="0"/>
                  </a:lnTo>
                  <a:lnTo>
                    <a:pt x="0" y="2410"/>
                  </a:lnTo>
                  <a:cubicBezTo>
                    <a:pt x="1" y="2412"/>
                    <a:pt x="1" y="2413"/>
                    <a:pt x="2" y="2415"/>
                  </a:cubicBezTo>
                  <a:cubicBezTo>
                    <a:pt x="959" y="3147"/>
                    <a:pt x="1640" y="3583"/>
                    <a:pt x="2635" y="4686"/>
                  </a:cubicBezTo>
                  <a:cubicBezTo>
                    <a:pt x="2637" y="4684"/>
                    <a:pt x="2639" y="4683"/>
                    <a:pt x="2641" y="4682"/>
                  </a:cubicBezTo>
                  <a:close/>
                </a:path>
              </a:pathLst>
            </a:custGeom>
            <a:solidFill>
              <a:schemeClr val="accent3"/>
            </a:solidFill>
            <a:ln w="9525" cap="rnd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799"/>
            </a:p>
          </p:txBody>
        </p:sp>
        <p:sp>
          <p:nvSpPr>
            <p:cNvPr id="41" name="Freeform 24"/>
            <p:cNvSpPr/>
            <p:nvPr/>
          </p:nvSpPr>
          <p:spPr bwMode="auto">
            <a:xfrm>
              <a:off x="2923372" y="1962396"/>
              <a:ext cx="869950" cy="2282825"/>
            </a:xfrm>
            <a:custGeom>
              <a:avLst/>
              <a:gdLst>
                <a:gd name="T0" fmla="*/ 1513 w 1784"/>
                <a:gd name="T1" fmla="*/ 2131 h 4682"/>
                <a:gd name="T2" fmla="*/ 1493 w 1784"/>
                <a:gd name="T3" fmla="*/ 2084 h 4682"/>
                <a:gd name="T4" fmla="*/ 401 w 1784"/>
                <a:gd name="T5" fmla="*/ 0 h 4682"/>
                <a:gd name="T6" fmla="*/ 0 w 1784"/>
                <a:gd name="T7" fmla="*/ 4682 h 4682"/>
                <a:gd name="T8" fmla="*/ 0 w 1784"/>
                <a:gd name="T9" fmla="*/ 4682 h 4682"/>
                <a:gd name="T10" fmla="*/ 1431 w 1784"/>
                <a:gd name="T11" fmla="*/ 4681 h 4682"/>
                <a:gd name="T12" fmla="*/ 1513 w 1784"/>
                <a:gd name="T13" fmla="*/ 2131 h 4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4" h="4682">
                  <a:moveTo>
                    <a:pt x="1513" y="2131"/>
                  </a:moveTo>
                  <a:lnTo>
                    <a:pt x="1493" y="2084"/>
                  </a:lnTo>
                  <a:cubicBezTo>
                    <a:pt x="1236" y="1338"/>
                    <a:pt x="868" y="635"/>
                    <a:pt x="401" y="0"/>
                  </a:cubicBezTo>
                  <a:cubicBezTo>
                    <a:pt x="971" y="1542"/>
                    <a:pt x="824" y="3259"/>
                    <a:pt x="0" y="4682"/>
                  </a:cubicBezTo>
                  <a:lnTo>
                    <a:pt x="0" y="4682"/>
                  </a:lnTo>
                  <a:cubicBezTo>
                    <a:pt x="534" y="4328"/>
                    <a:pt x="1017" y="4377"/>
                    <a:pt x="1431" y="4681"/>
                  </a:cubicBezTo>
                  <a:cubicBezTo>
                    <a:pt x="1653" y="3813"/>
                    <a:pt x="1784" y="3028"/>
                    <a:pt x="1513" y="2131"/>
                  </a:cubicBezTo>
                  <a:close/>
                </a:path>
              </a:pathLst>
            </a:custGeom>
            <a:solidFill>
              <a:schemeClr val="accent4"/>
            </a:solidFill>
            <a:ln w="9525" cap="rnd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799"/>
            </a:p>
          </p:txBody>
        </p:sp>
        <p:sp>
          <p:nvSpPr>
            <p:cNvPr id="42" name="Freeform 25"/>
            <p:cNvSpPr/>
            <p:nvPr/>
          </p:nvSpPr>
          <p:spPr bwMode="auto">
            <a:xfrm>
              <a:off x="3118635" y="1960808"/>
              <a:ext cx="585787" cy="1039813"/>
            </a:xfrm>
            <a:custGeom>
              <a:avLst/>
              <a:gdLst>
                <a:gd name="T0" fmla="*/ 1087 w 1199"/>
                <a:gd name="T1" fmla="*/ 2057 h 2134"/>
                <a:gd name="T2" fmla="*/ 18 w 1199"/>
                <a:gd name="T3" fmla="*/ 21 h 2134"/>
                <a:gd name="T4" fmla="*/ 3 w 1199"/>
                <a:gd name="T5" fmla="*/ 0 h 2134"/>
                <a:gd name="T6" fmla="*/ 0 w 1199"/>
                <a:gd name="T7" fmla="*/ 3 h 2134"/>
                <a:gd name="T8" fmla="*/ 0 w 1199"/>
                <a:gd name="T9" fmla="*/ 3 h 2134"/>
                <a:gd name="T10" fmla="*/ 1092 w 1199"/>
                <a:gd name="T11" fmla="*/ 2087 h 2134"/>
                <a:gd name="T12" fmla="*/ 1092 w 1199"/>
                <a:gd name="T13" fmla="*/ 2087 h 2134"/>
                <a:gd name="T14" fmla="*/ 1112 w 1199"/>
                <a:gd name="T15" fmla="*/ 2134 h 2134"/>
                <a:gd name="T16" fmla="*/ 1087 w 1199"/>
                <a:gd name="T17" fmla="*/ 2057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9" h="2134">
                  <a:moveTo>
                    <a:pt x="1087" y="2057"/>
                  </a:moveTo>
                  <a:cubicBezTo>
                    <a:pt x="1199" y="1504"/>
                    <a:pt x="664" y="542"/>
                    <a:pt x="18" y="21"/>
                  </a:cubicBezTo>
                  <a:cubicBezTo>
                    <a:pt x="13" y="14"/>
                    <a:pt x="8" y="7"/>
                    <a:pt x="3" y="0"/>
                  </a:cubicBezTo>
                  <a:lnTo>
                    <a:pt x="0" y="3"/>
                  </a:lnTo>
                  <a:lnTo>
                    <a:pt x="0" y="3"/>
                  </a:lnTo>
                  <a:cubicBezTo>
                    <a:pt x="467" y="638"/>
                    <a:pt x="835" y="1341"/>
                    <a:pt x="1092" y="2087"/>
                  </a:cubicBezTo>
                  <a:lnTo>
                    <a:pt x="1092" y="2087"/>
                  </a:lnTo>
                  <a:lnTo>
                    <a:pt x="1112" y="2134"/>
                  </a:lnTo>
                  <a:cubicBezTo>
                    <a:pt x="1104" y="2108"/>
                    <a:pt x="1096" y="2083"/>
                    <a:pt x="1087" y="205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799"/>
            </a:p>
          </p:txBody>
        </p:sp>
        <p:sp>
          <p:nvSpPr>
            <p:cNvPr id="43" name="圆角矩形 42"/>
            <p:cNvSpPr/>
            <p:nvPr/>
          </p:nvSpPr>
          <p:spPr bwMode="auto">
            <a:xfrm rot="19138825">
              <a:off x="913597" y="3618158"/>
              <a:ext cx="514350" cy="10636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7D7D7D"/>
                </a:gs>
                <a:gs pos="50000">
                  <a:srgbClr val="A9A9A9"/>
                </a:gs>
                <a:gs pos="100000">
                  <a:srgbClr val="7D7D7D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99"/>
            </a:p>
          </p:txBody>
        </p:sp>
      </p:grpSp>
      <p:sp>
        <p:nvSpPr>
          <p:cNvPr id="44" name="任意多边形 43"/>
          <p:cNvSpPr/>
          <p:nvPr/>
        </p:nvSpPr>
        <p:spPr>
          <a:xfrm>
            <a:off x="3932364" y="1524372"/>
            <a:ext cx="1151111" cy="910167"/>
          </a:xfrm>
          <a:custGeom>
            <a:avLst/>
            <a:gdLst>
              <a:gd name="connsiteX0" fmla="*/ 766119 w 766119"/>
              <a:gd name="connsiteY0" fmla="*/ 0 h 605482"/>
              <a:gd name="connsiteX1" fmla="*/ 74140 w 766119"/>
              <a:gd name="connsiteY1" fmla="*/ 605482 h 605482"/>
              <a:gd name="connsiteX2" fmla="*/ 0 w 766119"/>
              <a:gd name="connsiteY2" fmla="*/ 197709 h 605482"/>
              <a:gd name="connsiteX3" fmla="*/ 0 w 766119"/>
              <a:gd name="connsiteY3" fmla="*/ 197709 h 605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6119" h="605482">
                <a:moveTo>
                  <a:pt x="766119" y="0"/>
                </a:moveTo>
                <a:lnTo>
                  <a:pt x="74140" y="605482"/>
                </a:lnTo>
                <a:lnTo>
                  <a:pt x="0" y="197709"/>
                </a:lnTo>
                <a:lnTo>
                  <a:pt x="0" y="197709"/>
                </a:lnTo>
              </a:path>
            </a:pathLst>
          </a:custGeom>
          <a:ln w="190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 sz="1799">
              <a:solidFill>
                <a:srgbClr val="074AA1"/>
              </a:solidFill>
            </a:endParaRPr>
          </a:p>
        </p:txBody>
      </p:sp>
      <p:sp>
        <p:nvSpPr>
          <p:cNvPr id="45" name="TextBox 13"/>
          <p:cNvSpPr txBox="1">
            <a:spLocks noChangeArrowheads="1"/>
          </p:cNvSpPr>
          <p:nvPr/>
        </p:nvSpPr>
        <p:spPr bwMode="auto">
          <a:xfrm rot="-2529214">
            <a:off x="3456935" y="1476869"/>
            <a:ext cx="2262799" cy="33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599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Prevent infringement</a:t>
            </a:r>
            <a:endParaRPr lang="zh-CN" altLang="en-US" sz="1599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任意多边形 45"/>
          <p:cNvSpPr/>
          <p:nvPr/>
        </p:nvSpPr>
        <p:spPr>
          <a:xfrm>
            <a:off x="4649693" y="2178424"/>
            <a:ext cx="1024151" cy="1115482"/>
          </a:xfrm>
          <a:custGeom>
            <a:avLst/>
            <a:gdLst>
              <a:gd name="connsiteX0" fmla="*/ 679621 w 679621"/>
              <a:gd name="connsiteY0" fmla="*/ 0 h 741405"/>
              <a:gd name="connsiteX1" fmla="*/ 0 w 679621"/>
              <a:gd name="connsiteY1" fmla="*/ 617838 h 741405"/>
              <a:gd name="connsiteX2" fmla="*/ 370702 w 679621"/>
              <a:gd name="connsiteY2" fmla="*/ 741405 h 741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9621" h="741405">
                <a:moveTo>
                  <a:pt x="679621" y="0"/>
                </a:moveTo>
                <a:lnTo>
                  <a:pt x="0" y="617838"/>
                </a:lnTo>
                <a:lnTo>
                  <a:pt x="370702" y="741405"/>
                </a:lnTo>
              </a:path>
            </a:pathLst>
          </a:custGeom>
          <a:ln w="190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 sz="1799">
              <a:solidFill>
                <a:srgbClr val="074AA1"/>
              </a:solidFill>
            </a:endParaRPr>
          </a:p>
        </p:txBody>
      </p:sp>
      <p:sp>
        <p:nvSpPr>
          <p:cNvPr id="47" name="TextBox 25"/>
          <p:cNvSpPr txBox="1">
            <a:spLocks noChangeArrowheads="1"/>
          </p:cNvSpPr>
          <p:nvPr/>
        </p:nvSpPr>
        <p:spPr bwMode="auto">
          <a:xfrm rot="-2529214">
            <a:off x="4865527" y="2404905"/>
            <a:ext cx="1464281" cy="493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599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Prevent </a:t>
            </a:r>
            <a:r>
              <a:rPr lang="en-US" altLang="zh-CN" sz="1599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plagiarism</a:t>
            </a:r>
            <a:endParaRPr lang="zh-CN" altLang="en-US" sz="1599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组合 16"/>
          <p:cNvGrpSpPr/>
          <p:nvPr/>
        </p:nvGrpSpPr>
        <p:grpSpPr>
          <a:xfrm>
            <a:off x="6826478" y="837642"/>
            <a:ext cx="4672716" cy="983253"/>
            <a:chOff x="4868191" y="1275606"/>
            <a:chExt cx="3505619" cy="737439"/>
          </a:xfrm>
          <a:solidFill>
            <a:srgbClr val="E74C2E"/>
          </a:solidFill>
        </p:grpSpPr>
        <p:sp>
          <p:nvSpPr>
            <p:cNvPr id="49" name="Freeform 60"/>
            <p:cNvSpPr/>
            <p:nvPr/>
          </p:nvSpPr>
          <p:spPr bwMode="auto">
            <a:xfrm>
              <a:off x="4868191" y="1275606"/>
              <a:ext cx="345953" cy="371612"/>
            </a:xfrm>
            <a:custGeom>
              <a:avLst/>
              <a:gdLst>
                <a:gd name="T0" fmla="*/ 415 w 437"/>
                <a:gd name="T1" fmla="*/ 364 h 470"/>
                <a:gd name="T2" fmla="*/ 388 w 437"/>
                <a:gd name="T3" fmla="*/ 335 h 470"/>
                <a:gd name="T4" fmla="*/ 307 w 437"/>
                <a:gd name="T5" fmla="*/ 291 h 470"/>
                <a:gd name="T6" fmla="*/ 273 w 437"/>
                <a:gd name="T7" fmla="*/ 257 h 470"/>
                <a:gd name="T8" fmla="*/ 262 w 437"/>
                <a:gd name="T9" fmla="*/ 240 h 470"/>
                <a:gd name="T10" fmla="*/ 288 w 437"/>
                <a:gd name="T11" fmla="*/ 199 h 470"/>
                <a:gd name="T12" fmla="*/ 294 w 437"/>
                <a:gd name="T13" fmla="*/ 185 h 470"/>
                <a:gd name="T14" fmla="*/ 298 w 437"/>
                <a:gd name="T15" fmla="*/ 147 h 470"/>
                <a:gd name="T16" fmla="*/ 285 w 437"/>
                <a:gd name="T17" fmla="*/ 57 h 470"/>
                <a:gd name="T18" fmla="*/ 280 w 437"/>
                <a:gd name="T19" fmla="*/ 52 h 470"/>
                <a:gd name="T20" fmla="*/ 262 w 437"/>
                <a:gd name="T21" fmla="*/ 37 h 470"/>
                <a:gd name="T22" fmla="*/ 155 w 437"/>
                <a:gd name="T23" fmla="*/ 50 h 470"/>
                <a:gd name="T24" fmla="*/ 140 w 437"/>
                <a:gd name="T25" fmla="*/ 140 h 470"/>
                <a:gd name="T26" fmla="*/ 142 w 437"/>
                <a:gd name="T27" fmla="*/ 179 h 470"/>
                <a:gd name="T28" fmla="*/ 150 w 437"/>
                <a:gd name="T29" fmla="*/ 195 h 470"/>
                <a:gd name="T30" fmla="*/ 153 w 437"/>
                <a:gd name="T31" fmla="*/ 202 h 470"/>
                <a:gd name="T32" fmla="*/ 155 w 437"/>
                <a:gd name="T33" fmla="*/ 201 h 470"/>
                <a:gd name="T34" fmla="*/ 178 w 437"/>
                <a:gd name="T35" fmla="*/ 239 h 470"/>
                <a:gd name="T36" fmla="*/ 159 w 437"/>
                <a:gd name="T37" fmla="*/ 256 h 470"/>
                <a:gd name="T38" fmla="*/ 129 w 437"/>
                <a:gd name="T39" fmla="*/ 291 h 470"/>
                <a:gd name="T40" fmla="*/ 48 w 437"/>
                <a:gd name="T41" fmla="*/ 335 h 470"/>
                <a:gd name="T42" fmla="*/ 21 w 437"/>
                <a:gd name="T43" fmla="*/ 364 h 470"/>
                <a:gd name="T44" fmla="*/ 0 w 437"/>
                <a:gd name="T45" fmla="*/ 451 h 470"/>
                <a:gd name="T46" fmla="*/ 0 w 437"/>
                <a:gd name="T47" fmla="*/ 470 h 470"/>
                <a:gd name="T48" fmla="*/ 437 w 437"/>
                <a:gd name="T49" fmla="*/ 470 h 470"/>
                <a:gd name="T50" fmla="*/ 437 w 437"/>
                <a:gd name="T51" fmla="*/ 451 h 470"/>
                <a:gd name="T52" fmla="*/ 415 w 437"/>
                <a:gd name="T53" fmla="*/ 364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37" h="470">
                  <a:moveTo>
                    <a:pt x="415" y="364"/>
                  </a:moveTo>
                  <a:cubicBezTo>
                    <a:pt x="415" y="364"/>
                    <a:pt x="422" y="351"/>
                    <a:pt x="388" y="335"/>
                  </a:cubicBezTo>
                  <a:cubicBezTo>
                    <a:pt x="307" y="291"/>
                    <a:pt x="307" y="291"/>
                    <a:pt x="307" y="291"/>
                  </a:cubicBezTo>
                  <a:cubicBezTo>
                    <a:pt x="273" y="257"/>
                    <a:pt x="273" y="257"/>
                    <a:pt x="273" y="257"/>
                  </a:cubicBezTo>
                  <a:cubicBezTo>
                    <a:pt x="256" y="248"/>
                    <a:pt x="246" y="251"/>
                    <a:pt x="262" y="240"/>
                  </a:cubicBezTo>
                  <a:cubicBezTo>
                    <a:pt x="274" y="230"/>
                    <a:pt x="282" y="216"/>
                    <a:pt x="288" y="199"/>
                  </a:cubicBezTo>
                  <a:cubicBezTo>
                    <a:pt x="289" y="198"/>
                    <a:pt x="292" y="194"/>
                    <a:pt x="294" y="185"/>
                  </a:cubicBezTo>
                  <a:cubicBezTo>
                    <a:pt x="294" y="185"/>
                    <a:pt x="325" y="148"/>
                    <a:pt x="298" y="147"/>
                  </a:cubicBezTo>
                  <a:cubicBezTo>
                    <a:pt x="298" y="147"/>
                    <a:pt x="326" y="96"/>
                    <a:pt x="285" y="57"/>
                  </a:cubicBezTo>
                  <a:cubicBezTo>
                    <a:pt x="285" y="57"/>
                    <a:pt x="283" y="55"/>
                    <a:pt x="280" y="52"/>
                  </a:cubicBezTo>
                  <a:cubicBezTo>
                    <a:pt x="271" y="42"/>
                    <a:pt x="262" y="37"/>
                    <a:pt x="262" y="37"/>
                  </a:cubicBezTo>
                  <a:cubicBezTo>
                    <a:pt x="203" y="0"/>
                    <a:pt x="155" y="50"/>
                    <a:pt x="155" y="50"/>
                  </a:cubicBezTo>
                  <a:cubicBezTo>
                    <a:pt x="113" y="88"/>
                    <a:pt x="140" y="140"/>
                    <a:pt x="140" y="140"/>
                  </a:cubicBezTo>
                  <a:cubicBezTo>
                    <a:pt x="112" y="140"/>
                    <a:pt x="142" y="179"/>
                    <a:pt x="142" y="179"/>
                  </a:cubicBezTo>
                  <a:cubicBezTo>
                    <a:pt x="146" y="197"/>
                    <a:pt x="150" y="195"/>
                    <a:pt x="150" y="195"/>
                  </a:cubicBezTo>
                  <a:cubicBezTo>
                    <a:pt x="152" y="195"/>
                    <a:pt x="152" y="198"/>
                    <a:pt x="153" y="202"/>
                  </a:cubicBezTo>
                  <a:cubicBezTo>
                    <a:pt x="154" y="201"/>
                    <a:pt x="154" y="201"/>
                    <a:pt x="155" y="201"/>
                  </a:cubicBezTo>
                  <a:cubicBezTo>
                    <a:pt x="160" y="216"/>
                    <a:pt x="168" y="229"/>
                    <a:pt x="178" y="239"/>
                  </a:cubicBezTo>
                  <a:cubicBezTo>
                    <a:pt x="187" y="251"/>
                    <a:pt x="163" y="251"/>
                    <a:pt x="159" y="256"/>
                  </a:cubicBezTo>
                  <a:cubicBezTo>
                    <a:pt x="157" y="259"/>
                    <a:pt x="129" y="291"/>
                    <a:pt x="129" y="291"/>
                  </a:cubicBezTo>
                  <a:cubicBezTo>
                    <a:pt x="48" y="335"/>
                    <a:pt x="48" y="335"/>
                    <a:pt x="48" y="335"/>
                  </a:cubicBezTo>
                  <a:cubicBezTo>
                    <a:pt x="15" y="351"/>
                    <a:pt x="21" y="364"/>
                    <a:pt x="21" y="364"/>
                  </a:cubicBezTo>
                  <a:cubicBezTo>
                    <a:pt x="0" y="451"/>
                    <a:pt x="0" y="451"/>
                    <a:pt x="0" y="451"/>
                  </a:cubicBezTo>
                  <a:cubicBezTo>
                    <a:pt x="0" y="470"/>
                    <a:pt x="0" y="470"/>
                    <a:pt x="0" y="470"/>
                  </a:cubicBezTo>
                  <a:cubicBezTo>
                    <a:pt x="437" y="470"/>
                    <a:pt x="437" y="470"/>
                    <a:pt x="437" y="470"/>
                  </a:cubicBezTo>
                  <a:cubicBezTo>
                    <a:pt x="437" y="451"/>
                    <a:pt x="437" y="451"/>
                    <a:pt x="437" y="451"/>
                  </a:cubicBezTo>
                  <a:lnTo>
                    <a:pt x="415" y="3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12" tIns="45706" rIns="91412" bIns="45706" numCol="1" anchor="t" anchorCtr="0" compatLnSpc="1"/>
            <a:lstStyle/>
            <a:p>
              <a:endParaRPr lang="zh-CN" altLang="en-US" sz="2399"/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5284431" y="1374905"/>
              <a:ext cx="3089379" cy="638140"/>
            </a:xfrm>
            <a:prstGeom prst="roundRect">
              <a:avLst>
                <a:gd name="adj" fmla="val 993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99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New principle and patents, respecting others work and protection our rights</a:t>
              </a:r>
              <a:endParaRPr lang="zh-CN" altLang="en-US" sz="1599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1" name="等腰三角形 50"/>
            <p:cNvSpPr/>
            <p:nvPr/>
          </p:nvSpPr>
          <p:spPr>
            <a:xfrm rot="16200000">
              <a:off x="5237907" y="1417012"/>
              <a:ext cx="46525" cy="94049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2399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89" name="图片 88"/>
          <p:cNvPicPr/>
          <p:nvPr/>
        </p:nvPicPr>
        <p:blipFill>
          <a:blip r:embed="rId3"/>
          <a:stretch>
            <a:fillRect/>
          </a:stretch>
        </p:blipFill>
        <p:spPr>
          <a:xfrm>
            <a:off x="6826478" y="2083172"/>
            <a:ext cx="5048250" cy="421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6670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ageCurlDoubl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  <p:bldP spid="46" grpId="0" animBg="1"/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 descr="e7d195523061f1c0deeec63e560781cfd59afb0ea006f2a87ABB68BF51EA6619813959095094C18C62A12F549504892A4AAA8C1554C6663626E05CA27F281A14E6983772AFC3FB97135759321DEA3D709AACD122C08E6ED192FFACBB1E1BECB2ED91EE5F1ED7B5B4D639FA608C47C1EEEE0A899CA8C6B4A60DCCA6D3BA80ED4161D4A4778988E171"/>
          <p:cNvSpPr txBox="1"/>
          <p:nvPr/>
        </p:nvSpPr>
        <p:spPr>
          <a:xfrm>
            <a:off x="1588487" y="225317"/>
            <a:ext cx="1996059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8AAFE"/>
                </a:solidFill>
                <a:latin typeface="幼圆" panose="02010509060101010101" pitchFamily="49" charset="-122"/>
                <a:ea typeface="幼圆" panose="02010509060101010101" pitchFamily="49" charset="-122"/>
                <a:cs typeface="Kartika" panose="02020503030404060203" pitchFamily="18" charset="0"/>
              </a:rPr>
              <a:t>Automation</a:t>
            </a:r>
            <a:endParaRPr lang="en-US" altLang="zh-CN" sz="2800" b="1" dirty="0">
              <a:solidFill>
                <a:srgbClr val="08AAFE"/>
              </a:solidFill>
              <a:latin typeface="幼圆" panose="02010509060101010101" pitchFamily="49" charset="-122"/>
              <a:ea typeface="幼圆" panose="02010509060101010101" pitchFamily="49" charset="-122"/>
              <a:cs typeface="Kartika" panose="02020503030404060203" pitchFamily="18" charset="0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1588487" y="837641"/>
            <a:ext cx="4320000" cy="0"/>
          </a:xfrm>
          <a:prstGeom prst="line">
            <a:avLst/>
          </a:prstGeom>
          <a:ln>
            <a:solidFill>
              <a:srgbClr val="08AA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588485" y="988942"/>
            <a:ext cx="993295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08AAF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Reduce operation steps from </a:t>
            </a:r>
            <a:r>
              <a:rPr lang="en-US" altLang="zh-CN" sz="3200" b="1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17</a:t>
            </a:r>
            <a:r>
              <a:rPr lang="en-US" altLang="zh-CN" sz="1600" dirty="0" smtClean="0">
                <a:solidFill>
                  <a:srgbClr val="08AAF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to </a:t>
            </a:r>
            <a:r>
              <a:rPr lang="en-US" altLang="zh-CN" sz="3600" b="1" dirty="0" smtClean="0">
                <a:solidFill>
                  <a:srgbClr val="08AAF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7</a:t>
            </a:r>
            <a:r>
              <a:rPr lang="en-US" altLang="zh-CN" sz="1600" dirty="0" smtClean="0">
                <a:solidFill>
                  <a:srgbClr val="08AAF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.</a:t>
            </a:r>
            <a:endParaRPr lang="zh-CN" altLang="en-US" sz="1600" dirty="0">
              <a:solidFill>
                <a:srgbClr val="08AAF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zh-CN" altLang="en-US" sz="1600" dirty="0">
              <a:solidFill>
                <a:srgbClr val="08AAF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380644"/>
              </p:ext>
            </p:extLst>
          </p:nvPr>
        </p:nvGraphicFramePr>
        <p:xfrm>
          <a:off x="1588485" y="1717834"/>
          <a:ext cx="7555514" cy="4815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65275"/>
                <a:gridCol w="3190239"/>
              </a:tblGrid>
              <a:tr h="1975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Other Machine </a:t>
                      </a:r>
                      <a:endParaRPr lang="zh-CN" sz="1600" kern="1200" dirty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Signal-4</a:t>
                      </a:r>
                      <a:endParaRPr lang="zh-CN" sz="1600" b="1" kern="1200" dirty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4129826"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Brackets slide to platform, make sure detect</a:t>
                      </a:r>
                      <a:r>
                        <a:rPr lang="en-US" altLang="zh-CN" sz="1200" kern="1200" baseline="0" dirty="0" smtClean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 pole in Load position;</a:t>
                      </a:r>
                      <a:endParaRPr lang="zh-CN" sz="1200" kern="1200" dirty="0" smtClean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+mn-cs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Take out cup </a:t>
                      </a:r>
                      <a:endParaRPr lang="zh-CN" sz="1200" kern="1200" dirty="0" smtClean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+mn-cs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Put</a:t>
                      </a:r>
                      <a:r>
                        <a:rPr lang="en-US" altLang="zh-CN" sz="1200" kern="1200" baseline="0" dirty="0" smtClean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 cup into clot</a:t>
                      </a:r>
                      <a:endParaRPr lang="zh-CN" sz="1200" kern="1200" dirty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+mn-cs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Slide</a:t>
                      </a:r>
                      <a:r>
                        <a:rPr lang="en-US" altLang="zh-CN" sz="1200" kern="1200" baseline="0" dirty="0" smtClean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 up the brackets, make sure cup stand up in the clot;</a:t>
                      </a:r>
                      <a:endParaRPr lang="zh-CN" sz="1200" kern="1200" dirty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+mn-cs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Keep machine stable, then install the cover;</a:t>
                      </a:r>
                      <a:endParaRPr lang="zh-CN" sz="1200" kern="1200" dirty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+mn-cs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Check</a:t>
                      </a:r>
                      <a:r>
                        <a:rPr lang="en-US" altLang="zh-CN" sz="1200" kern="1200" baseline="0" dirty="0" smtClean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 the cover and the detect pole;</a:t>
                      </a:r>
                      <a:endParaRPr lang="zh-CN" sz="1200" kern="1200" dirty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+mn-cs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Slide the bracket down, and compact cup to clot</a:t>
                      </a:r>
                      <a:endParaRPr lang="zh-CN" altLang="zh-CN" sz="1200" kern="1200" dirty="0" smtClean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+mn-cs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Put</a:t>
                      </a:r>
                      <a:r>
                        <a:rPr lang="en-US" altLang="zh-CN" sz="1200" kern="1200" baseline="0" dirty="0" smtClean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 in sample</a:t>
                      </a:r>
                      <a:endParaRPr lang="zh-CN" sz="1200" kern="1200" dirty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+mn-cs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Make sure Load pole was in the right position, rise</a:t>
                      </a:r>
                      <a:r>
                        <a:rPr lang="en-US" altLang="zh-CN" sz="1200" kern="1200" baseline="0" dirty="0" smtClean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 the bracket;</a:t>
                      </a:r>
                      <a:endParaRPr lang="zh-CN" sz="1200" kern="1200" dirty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+mn-cs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Slide bracket up, make it tightly against the bead;</a:t>
                      </a:r>
                      <a:endParaRPr lang="zh-CN" sz="1200" kern="1200" dirty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+mn-cs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Move test pole to test position</a:t>
                      </a:r>
                      <a:endParaRPr lang="zh-CN" sz="1200" kern="1200" dirty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+mn-cs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Pressure</a:t>
                      </a:r>
                      <a:r>
                        <a:rPr lang="en-US" altLang="zh-CN" sz="1200" kern="1200" baseline="0" dirty="0" smtClean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 F10 to start test</a:t>
                      </a:r>
                      <a:r>
                        <a:rPr lang="zh-CN" sz="1200" kern="1200" dirty="0" smtClean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；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(computer button)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altLang="zh-CN" sz="1200" kern="1200" dirty="0" smtClean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+mn-cs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Finish</a:t>
                      </a:r>
                      <a:r>
                        <a:rPr lang="en-US" altLang="zh-CN" sz="1200" kern="1200" baseline="0" dirty="0" smtClean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 the test from computer</a:t>
                      </a:r>
                      <a:endParaRPr lang="en-US" altLang="zh-CN" sz="1200" kern="1200" dirty="0" smtClean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+mn-cs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Make</a:t>
                      </a:r>
                      <a:r>
                        <a:rPr lang="en-US" altLang="zh-CN" sz="1200" kern="1200" baseline="0" dirty="0" smtClean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 pole to Load position</a:t>
                      </a:r>
                      <a:endParaRPr lang="zh-CN" altLang="zh-CN" sz="1200" kern="1200" dirty="0" smtClean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+mn-cs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slide the bracket to platform, and make sure cover in the cup;</a:t>
                      </a:r>
                      <a:endParaRPr lang="zh-CN" altLang="zh-CN" sz="1200" kern="1200" dirty="0" smtClean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+mn-cs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Press the bracket, make the cup out of</a:t>
                      </a:r>
                      <a:r>
                        <a:rPr lang="en-US" altLang="zh-CN" sz="1200" kern="1200" baseline="0" dirty="0" smtClean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 clot;</a:t>
                      </a:r>
                      <a:endParaRPr lang="zh-CN" altLang="zh-CN" sz="1200" kern="1200" dirty="0" smtClean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+mn-cs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Drop</a:t>
                      </a:r>
                      <a:r>
                        <a:rPr lang="en-US" altLang="zh-CN" sz="1200" kern="1200" baseline="0" dirty="0" smtClean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 cup</a:t>
                      </a:r>
                      <a:endParaRPr lang="zh-CN" altLang="zh-CN" sz="1200" kern="1200" dirty="0" smtClean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+mn-cs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zh-CN" sz="1600" kern="1200" dirty="0">
                        <a:solidFill>
                          <a:srgbClr val="08AAFE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 defTabSz="914400" rtl="0" eaLnBrk="1" latinLnBrk="0" hangingPunct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altLang="zh-CN" sz="1200" b="1" kern="1200" dirty="0" smtClean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+mn-cs"/>
                      </a:endParaRPr>
                    </a:p>
                    <a:p>
                      <a:pPr marL="342900" lvl="0" indent="-342900" algn="just" defTabSz="914400" rtl="0" eaLnBrk="1" latinLnBrk="0" hangingPunct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altLang="zh-CN" sz="1200" b="1" kern="1200" dirty="0" smtClean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+mn-cs"/>
                      </a:endParaRPr>
                    </a:p>
                    <a:p>
                      <a:pPr marL="342900" lvl="0" indent="-342900" algn="just" defTabSz="914400" rtl="0" eaLnBrk="1" latinLnBrk="0" hangingPunct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altLang="zh-CN" sz="1200" b="1" kern="1200" dirty="0" smtClean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Take out cup</a:t>
                      </a:r>
                      <a:endParaRPr lang="zh-CN" sz="1200" b="1" kern="1200" dirty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+mn-cs"/>
                      </a:endParaRPr>
                    </a:p>
                    <a:p>
                      <a:pPr marL="342900" lvl="0" indent="-342900" algn="just" defTabSz="914400" rtl="0" eaLnBrk="1" latinLnBrk="0" hangingPunct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altLang="zh-CN" sz="1200" b="1" kern="1200" dirty="0" smtClean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Put</a:t>
                      </a:r>
                      <a:r>
                        <a:rPr lang="en-US" altLang="zh-CN" sz="1200" b="1" kern="1200" baseline="0" dirty="0" smtClean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 cup into clot</a:t>
                      </a:r>
                      <a:endParaRPr lang="zh-CN" sz="1200" b="1" kern="1200" dirty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+mn-cs"/>
                      </a:endParaRPr>
                    </a:p>
                    <a:p>
                      <a:pPr marL="342900" lvl="0" indent="-342900" algn="just" defTabSz="914400" rtl="0" eaLnBrk="1" latinLnBrk="0" hangingPunct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altLang="zh-CN" sz="1200" b="1" kern="1200" dirty="0" smtClean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Pressure</a:t>
                      </a:r>
                      <a:r>
                        <a:rPr lang="en-US" altLang="zh-CN" sz="1200" b="1" kern="1200" baseline="0" dirty="0" smtClean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 button, wait the brackets up, and the cover will be auto install</a:t>
                      </a:r>
                      <a:endParaRPr lang="zh-CN" sz="1200" b="1" kern="1200" dirty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+mn-cs"/>
                      </a:endParaRPr>
                    </a:p>
                    <a:p>
                      <a:pPr marL="342900" lvl="0" indent="-342900" algn="just" defTabSz="914400" rtl="0" eaLnBrk="1" latinLnBrk="0" hangingPunct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altLang="zh-CN" sz="1200" b="1" kern="1200" dirty="0" smtClean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Put</a:t>
                      </a:r>
                      <a:r>
                        <a:rPr lang="en-US" altLang="zh-CN" sz="1200" b="1" kern="1200" baseline="0" dirty="0" smtClean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 in sample</a:t>
                      </a:r>
                      <a:endParaRPr lang="zh-CN" sz="1200" b="1" kern="1200" dirty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+mn-cs"/>
                      </a:endParaRPr>
                    </a:p>
                    <a:p>
                      <a:pPr marL="342900" lvl="0" indent="-342900" algn="just" defTabSz="914400" rtl="0" eaLnBrk="1" latinLnBrk="0" hangingPunct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altLang="zh-CN" sz="1200" b="1" kern="1200" dirty="0" smtClean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Pressure</a:t>
                      </a:r>
                      <a:r>
                        <a:rPr lang="en-US" altLang="zh-CN" sz="1200" b="1" kern="1200" baseline="0" dirty="0" smtClean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 button, detection will be started </a:t>
                      </a:r>
                    </a:p>
                    <a:p>
                      <a:pPr marL="342900" lvl="0" indent="-342900" algn="just" defTabSz="914400" rtl="0" eaLnBrk="1" latinLnBrk="0" hangingPunct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altLang="zh-CN" sz="1200" b="1" kern="1200" baseline="0" dirty="0" smtClean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+mn-cs"/>
                      </a:endParaRPr>
                    </a:p>
                    <a:p>
                      <a:pPr marL="342900" lvl="0" indent="-342900" algn="just" defTabSz="914400" rtl="0" eaLnBrk="1" latinLnBrk="0" hangingPunct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altLang="zh-CN" sz="1200" b="1" kern="1200" baseline="0" dirty="0" smtClean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+mn-cs"/>
                      </a:endParaRPr>
                    </a:p>
                    <a:p>
                      <a:pPr marL="342900" lvl="0" indent="-342900" algn="just" defTabSz="914400" rtl="0" eaLnBrk="1" latinLnBrk="0" hangingPunct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altLang="zh-CN" sz="1200" b="1" kern="1200" baseline="0" dirty="0" smtClean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+mn-cs"/>
                      </a:endParaRPr>
                    </a:p>
                    <a:p>
                      <a:pPr marL="342900" lvl="0" indent="-342900" algn="just" defTabSz="914400" rtl="0" eaLnBrk="1" latinLnBrk="0" hangingPunct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altLang="zh-CN" sz="1200" b="1" kern="1200" baseline="0" dirty="0" smtClean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+mn-cs"/>
                      </a:endParaRPr>
                    </a:p>
                    <a:p>
                      <a:pPr marL="342900" lvl="0" indent="-342900" algn="just" defTabSz="914400" rtl="0" eaLnBrk="1" latinLnBrk="0" hangingPunct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altLang="zh-CN" sz="1200" b="1" kern="1200" baseline="0" dirty="0" smtClean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+mn-cs"/>
                      </a:endParaRPr>
                    </a:p>
                    <a:p>
                      <a:pPr marL="342900" lvl="0" indent="-342900" algn="just" defTabSz="914400" rtl="0" eaLnBrk="1" latinLnBrk="0" hangingPunct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altLang="zh-CN" sz="1200" b="1" kern="1200" baseline="0" dirty="0" smtClean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+mn-cs"/>
                      </a:endParaRPr>
                    </a:p>
                    <a:p>
                      <a:pPr marL="342900" lvl="0" indent="-342900" algn="just" defTabSz="914400" rtl="0" eaLnBrk="1" latinLnBrk="0" hangingPunct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altLang="zh-CN" sz="1200" b="1" kern="1200" baseline="0" dirty="0" smtClean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+mn-cs"/>
                      </a:endParaRPr>
                    </a:p>
                    <a:p>
                      <a:pPr marL="342900" lvl="0" indent="-342900" algn="just" defTabSz="914400" rtl="0" eaLnBrk="1" latinLnBrk="0" hangingPunct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altLang="zh-CN" sz="1200" b="1" kern="1200" dirty="0" smtClean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Automatically finish</a:t>
                      </a:r>
                      <a:r>
                        <a:rPr lang="en-US" altLang="zh-CN" sz="1200" b="1" kern="1200" baseline="0" dirty="0" smtClean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 the test, and remove the cover from machine</a:t>
                      </a:r>
                      <a:endParaRPr lang="zh-CN" altLang="zh-CN" sz="1200" b="1" kern="1200" dirty="0" smtClean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+mn-cs"/>
                      </a:endParaRPr>
                    </a:p>
                    <a:p>
                      <a:pPr marL="342900" lvl="0" indent="-342900" algn="just" defTabSz="914400" rtl="0" eaLnBrk="1" latinLnBrk="0" hangingPunct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altLang="zh-CN" sz="1200" b="1" kern="1200" dirty="0" smtClean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Drop</a:t>
                      </a:r>
                      <a:r>
                        <a:rPr lang="en-US" altLang="zh-CN" sz="1200" b="1" kern="1200" baseline="0" dirty="0" smtClean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 cup;</a:t>
                      </a:r>
                      <a:endParaRPr lang="zh-CN" altLang="zh-CN" sz="1200" b="1" kern="1200" dirty="0" smtClean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+mn-cs"/>
                      </a:endParaRPr>
                    </a:p>
                    <a:p>
                      <a:pPr marL="342900" lvl="0" indent="-342900" algn="just" defTabSz="914400" rtl="0" eaLnBrk="1" latinLnBrk="0" hangingPunct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altLang="zh-CN" sz="1200" b="1" kern="1200" dirty="0" smtClean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+mn-cs"/>
                      </a:endParaRPr>
                    </a:p>
                    <a:p>
                      <a:pPr marL="342900" lvl="0" indent="-342900" algn="just" defTabSz="914400" rtl="0" eaLnBrk="1" latinLnBrk="0" hangingPunct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altLang="zh-CN" sz="1200" b="1" kern="1200" dirty="0" smtClean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+mn-cs"/>
                      </a:endParaRPr>
                    </a:p>
                    <a:p>
                      <a:pPr marL="342900" lvl="0" indent="-342900" algn="just" defTabSz="914400" rtl="0" eaLnBrk="1" latinLnBrk="0" hangingPunct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altLang="zh-CN" sz="1200" b="1" kern="1200" dirty="0" smtClean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+mn-cs"/>
                      </a:endParaRPr>
                    </a:p>
                    <a:p>
                      <a:pPr marL="342900" lvl="0" indent="-342900" algn="just" defTabSz="914400" rtl="0" eaLnBrk="1" latinLnBrk="0" hangingPunct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altLang="zh-CN" sz="1200" b="1" kern="1200" dirty="0" smtClean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+mn-cs"/>
                      </a:endParaRPr>
                    </a:p>
                    <a:p>
                      <a:pPr marL="0" lvl="0" indent="0" algn="just" defTabSz="914400" rtl="0" eaLnBrk="1" latinLnBrk="0" hangingPunct="1"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US" altLang="zh-CN" sz="1200" b="1" kern="1200" dirty="0" smtClean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+mn-cs"/>
                      </a:endParaRPr>
                    </a:p>
                    <a:p>
                      <a:pPr marL="0" lvl="0" indent="0" algn="just" defTabSz="914400" rtl="0" eaLnBrk="1" latinLnBrk="0" hangingPunct="1"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US" altLang="zh-CN" sz="1200" b="1" kern="1200" dirty="0" smtClean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6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ageCurlDoubl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 descr="e7d195523061f1c0deeec63e560781cfd59afb0ea006f2a87ABB68BF51EA6619813959095094C18C62A12F549504892A4AAA8C1554C6663626E05CA27F281A14E6983772AFC3FB97135759321DEA3D709AACD122C08E6ED192FFACBB1E1BECB2ED91EE5F1ED7B5B4D639FA608C47C1EEEE0A899CA8C6B4A60DCCA6D3BA80ED4161D4A4778988E171"/>
          <p:cNvSpPr txBox="1"/>
          <p:nvPr/>
        </p:nvSpPr>
        <p:spPr>
          <a:xfrm>
            <a:off x="1588487" y="225317"/>
            <a:ext cx="1996059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8AAFE"/>
                </a:solidFill>
                <a:latin typeface="幼圆" panose="02010509060101010101" pitchFamily="49" charset="-122"/>
                <a:ea typeface="幼圆" panose="02010509060101010101" pitchFamily="49" charset="-122"/>
                <a:cs typeface="Kartika" panose="02020503030404060203" pitchFamily="18" charset="0"/>
              </a:rPr>
              <a:t>4 Channels</a:t>
            </a:r>
            <a:endParaRPr lang="en-US" altLang="zh-CN" sz="2800" b="1" dirty="0">
              <a:solidFill>
                <a:srgbClr val="08AAFE"/>
              </a:solidFill>
              <a:latin typeface="幼圆" panose="02010509060101010101" pitchFamily="49" charset="-122"/>
              <a:ea typeface="幼圆" panose="02010509060101010101" pitchFamily="49" charset="-122"/>
              <a:cs typeface="Kartika" panose="02020503030404060203" pitchFamily="18" charset="0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1588487" y="837641"/>
            <a:ext cx="4320000" cy="0"/>
          </a:xfrm>
          <a:prstGeom prst="line">
            <a:avLst/>
          </a:prstGeom>
          <a:ln>
            <a:solidFill>
              <a:srgbClr val="08AA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ïšḻïďê-Oval 2">
            <a:extLst>
              <a:ext uri="{FF2B5EF4-FFF2-40B4-BE49-F238E27FC236}">
                <a16:creationId xmlns="" xmlns:a16="http://schemas.microsoft.com/office/drawing/2014/main" id="{6132422B-A160-4135-A415-97AEC8B19B40}"/>
              </a:ext>
            </a:extLst>
          </p:cNvPr>
          <p:cNvSpPr/>
          <p:nvPr/>
        </p:nvSpPr>
        <p:spPr>
          <a:xfrm>
            <a:off x="1271465" y="2130208"/>
            <a:ext cx="3819072" cy="3819072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2400" dirty="0"/>
          </a:p>
        </p:txBody>
      </p:sp>
      <p:sp>
        <p:nvSpPr>
          <p:cNvPr id="35" name="ïšḻïďê-Oval 3">
            <a:extLst>
              <a:ext uri="{FF2B5EF4-FFF2-40B4-BE49-F238E27FC236}">
                <a16:creationId xmlns="" xmlns:a16="http://schemas.microsoft.com/office/drawing/2014/main" id="{EE973B78-AC89-4DD8-B3D8-BBA7A7386953}"/>
              </a:ext>
            </a:extLst>
          </p:cNvPr>
          <p:cNvSpPr/>
          <p:nvPr/>
        </p:nvSpPr>
        <p:spPr>
          <a:xfrm>
            <a:off x="2057487" y="2916230"/>
            <a:ext cx="2247028" cy="2247028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en-US" altLang="zh-CN" sz="2400" dirty="0"/>
              <a:t>Easy to use</a:t>
            </a:r>
            <a:endParaRPr lang="zh-CN" altLang="en-US" sz="2400" dirty="0"/>
          </a:p>
        </p:txBody>
      </p:sp>
      <p:grpSp>
        <p:nvGrpSpPr>
          <p:cNvPr id="36" name="组合 35">
            <a:extLst>
              <a:ext uri="{FF2B5EF4-FFF2-40B4-BE49-F238E27FC236}">
                <a16:creationId xmlns="" xmlns:a16="http://schemas.microsoft.com/office/drawing/2014/main" id="{0F0FDEB4-3111-4CF0-A1C1-C6338882D570}"/>
              </a:ext>
            </a:extLst>
          </p:cNvPr>
          <p:cNvGrpSpPr/>
          <p:nvPr/>
        </p:nvGrpSpPr>
        <p:grpSpPr>
          <a:xfrm>
            <a:off x="3382173" y="1644655"/>
            <a:ext cx="2092559" cy="3458197"/>
            <a:chOff x="2536629" y="1233491"/>
            <a:chExt cx="1569419" cy="2593648"/>
          </a:xfrm>
        </p:grpSpPr>
        <p:sp>
          <p:nvSpPr>
            <p:cNvPr id="37" name="ïšḻïďê-Oval 4">
              <a:extLst>
                <a:ext uri="{FF2B5EF4-FFF2-40B4-BE49-F238E27FC236}">
                  <a16:creationId xmlns="" xmlns:a16="http://schemas.microsoft.com/office/drawing/2014/main" id="{BA96778C-C319-48CA-BEA9-A0A309F35FB7}"/>
                </a:ext>
              </a:extLst>
            </p:cNvPr>
            <p:cNvSpPr/>
            <p:nvPr/>
          </p:nvSpPr>
          <p:spPr>
            <a:xfrm>
              <a:off x="2536629" y="1233491"/>
              <a:ext cx="728329" cy="7283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38" name="ïšḻïďê-Oval 5">
              <a:extLst>
                <a:ext uri="{FF2B5EF4-FFF2-40B4-BE49-F238E27FC236}">
                  <a16:creationId xmlns="" xmlns:a16="http://schemas.microsoft.com/office/drawing/2014/main" id="{52393E66-D6FE-4575-AA61-26FC28565B38}"/>
                </a:ext>
              </a:extLst>
            </p:cNvPr>
            <p:cNvSpPr/>
            <p:nvPr/>
          </p:nvSpPr>
          <p:spPr>
            <a:xfrm>
              <a:off x="3287727" y="1916521"/>
              <a:ext cx="577276" cy="57727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39" name="ïšḻïďê-Oval 6">
              <a:extLst>
                <a:ext uri="{FF2B5EF4-FFF2-40B4-BE49-F238E27FC236}">
                  <a16:creationId xmlns="" xmlns:a16="http://schemas.microsoft.com/office/drawing/2014/main" id="{D046A716-D20E-4898-BA35-1C4B95713F15}"/>
                </a:ext>
              </a:extLst>
            </p:cNvPr>
            <p:cNvSpPr/>
            <p:nvPr/>
          </p:nvSpPr>
          <p:spPr>
            <a:xfrm>
              <a:off x="3622730" y="2702079"/>
              <a:ext cx="483318" cy="48331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40" name="ïšḻïďê-Oval 7">
              <a:extLst>
                <a:ext uri="{FF2B5EF4-FFF2-40B4-BE49-F238E27FC236}">
                  <a16:creationId xmlns="" xmlns:a16="http://schemas.microsoft.com/office/drawing/2014/main" id="{51F49015-663F-4F81-B06C-B4D84C64992B}"/>
                </a:ext>
              </a:extLst>
            </p:cNvPr>
            <p:cNvSpPr/>
            <p:nvPr/>
          </p:nvSpPr>
          <p:spPr>
            <a:xfrm>
              <a:off x="3545110" y="3425512"/>
              <a:ext cx="401626" cy="4016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41" name="i$liḋe-Oval 12">
              <a:extLst>
                <a:ext uri="{FF2B5EF4-FFF2-40B4-BE49-F238E27FC236}">
                  <a16:creationId xmlns="" xmlns:a16="http://schemas.microsoft.com/office/drawing/2014/main" id="{147E6720-8127-46D7-B274-0914428A91F8}"/>
                </a:ext>
              </a:extLst>
            </p:cNvPr>
            <p:cNvSpPr/>
            <p:nvPr/>
          </p:nvSpPr>
          <p:spPr>
            <a:xfrm>
              <a:off x="2656225" y="1355099"/>
              <a:ext cx="485113" cy="485114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77500" lnSpcReduction="20000"/>
            </a:bodyPr>
            <a:lstStyle/>
            <a:p>
              <a:pPr algn="ctr"/>
              <a:r>
                <a:rPr lang="en-US" altLang="zh-CN" sz="3733"/>
                <a:t>1</a:t>
              </a:r>
              <a:endParaRPr lang="en-US" altLang="zh-CN" sz="3733" dirty="0"/>
            </a:p>
          </p:txBody>
        </p:sp>
        <p:sp>
          <p:nvSpPr>
            <p:cNvPr id="42" name="i$liḋe-Oval 13">
              <a:extLst>
                <a:ext uri="{FF2B5EF4-FFF2-40B4-BE49-F238E27FC236}">
                  <a16:creationId xmlns="" xmlns:a16="http://schemas.microsoft.com/office/drawing/2014/main" id="{94371F39-ADC9-4458-8A9C-C55DB8E8AE83}"/>
                </a:ext>
              </a:extLst>
            </p:cNvPr>
            <p:cNvSpPr/>
            <p:nvPr/>
          </p:nvSpPr>
          <p:spPr>
            <a:xfrm>
              <a:off x="3384023" y="2012817"/>
              <a:ext cx="384684" cy="384684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55000" lnSpcReduction="20000"/>
            </a:bodyPr>
            <a:lstStyle/>
            <a:p>
              <a:pPr algn="ctr"/>
              <a:r>
                <a:rPr lang="en-US" altLang="zh-CN" sz="3733"/>
                <a:t>2</a:t>
              </a:r>
              <a:endParaRPr lang="en-US" altLang="zh-CN" sz="3733" dirty="0"/>
            </a:p>
          </p:txBody>
        </p:sp>
        <p:sp>
          <p:nvSpPr>
            <p:cNvPr id="43" name="i$liḋe-Oval 14">
              <a:extLst>
                <a:ext uri="{FF2B5EF4-FFF2-40B4-BE49-F238E27FC236}">
                  <a16:creationId xmlns="" xmlns:a16="http://schemas.microsoft.com/office/drawing/2014/main" id="{AADC0665-D525-4E2B-BA5A-52F6A160B197}"/>
                </a:ext>
              </a:extLst>
            </p:cNvPr>
            <p:cNvSpPr/>
            <p:nvPr/>
          </p:nvSpPr>
          <p:spPr>
            <a:xfrm>
              <a:off x="3687072" y="2766421"/>
              <a:ext cx="354634" cy="354635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47500" lnSpcReduction="20000"/>
            </a:bodyPr>
            <a:lstStyle/>
            <a:p>
              <a:pPr algn="ctr"/>
              <a:r>
                <a:rPr lang="en-US" altLang="zh-CN" sz="3733"/>
                <a:t>3</a:t>
              </a:r>
              <a:endParaRPr lang="en-US" altLang="zh-CN" sz="3733" dirty="0"/>
            </a:p>
          </p:txBody>
        </p:sp>
        <p:sp>
          <p:nvSpPr>
            <p:cNvPr id="44" name="i$liḋe-Oval 15">
              <a:extLst>
                <a:ext uri="{FF2B5EF4-FFF2-40B4-BE49-F238E27FC236}">
                  <a16:creationId xmlns="" xmlns:a16="http://schemas.microsoft.com/office/drawing/2014/main" id="{0DFC5E9B-A01C-4D93-8EAB-140520FFA139}"/>
                </a:ext>
              </a:extLst>
            </p:cNvPr>
            <p:cNvSpPr/>
            <p:nvPr/>
          </p:nvSpPr>
          <p:spPr>
            <a:xfrm>
              <a:off x="3589154" y="3469555"/>
              <a:ext cx="313539" cy="313539"/>
            </a:xfrm>
            <a:prstGeom prst="ellipse">
              <a:avLst/>
            </a:prstGeom>
            <a:solidFill>
              <a:schemeClr val="accent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40000" lnSpcReduction="20000"/>
            </a:bodyPr>
            <a:lstStyle/>
            <a:p>
              <a:pPr algn="ctr"/>
              <a:r>
                <a:rPr lang="en-US" altLang="zh-CN" sz="3733"/>
                <a:t>4</a:t>
              </a:r>
              <a:endParaRPr lang="en-US" altLang="zh-CN" sz="3733" dirty="0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="" xmlns:a16="http://schemas.microsoft.com/office/drawing/2014/main" id="{11E76FCB-10B7-4BBB-88D0-978630E4AF98}"/>
              </a:ext>
            </a:extLst>
          </p:cNvPr>
          <p:cNvGrpSpPr/>
          <p:nvPr/>
        </p:nvGrpSpPr>
        <p:grpSpPr>
          <a:xfrm>
            <a:off x="5260059" y="1250615"/>
            <a:ext cx="5615891" cy="4721904"/>
            <a:chOff x="3945044" y="922721"/>
            <a:chExt cx="4211918" cy="3541428"/>
          </a:xfrm>
        </p:grpSpPr>
        <p:grpSp>
          <p:nvGrpSpPr>
            <p:cNvPr id="46" name="组合 45">
              <a:extLst>
                <a:ext uri="{FF2B5EF4-FFF2-40B4-BE49-F238E27FC236}">
                  <a16:creationId xmlns="" xmlns:a16="http://schemas.microsoft.com/office/drawing/2014/main" id="{37A4389E-9A2B-4338-A551-8C2E9ADE6952}"/>
                </a:ext>
              </a:extLst>
            </p:cNvPr>
            <p:cNvGrpSpPr/>
            <p:nvPr/>
          </p:nvGrpSpPr>
          <p:grpSpPr>
            <a:xfrm>
              <a:off x="4461937" y="922721"/>
              <a:ext cx="2464641" cy="726775"/>
              <a:chOff x="949380" y="1461506"/>
              <a:chExt cx="3286188" cy="969033"/>
            </a:xfrm>
          </p:grpSpPr>
          <p:sp>
            <p:nvSpPr>
              <p:cNvPr id="80" name="ïšḻïďê-TextBox 5">
                <a:extLst>
                  <a:ext uri="{FF2B5EF4-FFF2-40B4-BE49-F238E27FC236}">
                    <a16:creationId xmlns="" xmlns:a16="http://schemas.microsoft.com/office/drawing/2014/main" id="{409B163F-DEB1-4749-9541-64791354D5B5}"/>
                  </a:ext>
                </a:extLst>
              </p:cNvPr>
              <p:cNvSpPr txBox="1"/>
              <p:nvPr/>
            </p:nvSpPr>
            <p:spPr>
              <a:xfrm>
                <a:off x="949380" y="1782500"/>
                <a:ext cx="3286188" cy="648039"/>
              </a:xfrm>
              <a:prstGeom prst="rect">
                <a:avLst/>
              </a:prstGeom>
              <a:noFill/>
            </p:spPr>
            <p:txBody>
              <a:bodyPr wrap="square" lIns="120000" tIns="62400" rIns="120000" bIns="62400" anchor="t">
                <a:noAutofit/>
              </a:bodyPr>
              <a:lstStyle/>
              <a:p>
                <a:pPr defTabSz="121914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en-US" altLang="zh-CN" sz="16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4 channels, once 4 patients or 1 patient 4 samples</a:t>
                </a:r>
                <a:r>
                  <a:rPr lang="zh-CN" altLang="en-US" sz="1000" dirty="0"/>
                  <a:t/>
                </a:r>
                <a:br>
                  <a:rPr lang="zh-CN" altLang="en-US" sz="1000" dirty="0"/>
                </a:br>
                <a:endParaRPr lang="zh-CN" altLang="en-US" sz="1000" dirty="0"/>
              </a:p>
            </p:txBody>
          </p:sp>
          <p:sp>
            <p:nvSpPr>
              <p:cNvPr id="81" name="ïšḻïďê-Rectangle 26">
                <a:extLst>
                  <a:ext uri="{FF2B5EF4-FFF2-40B4-BE49-F238E27FC236}">
                    <a16:creationId xmlns="" xmlns:a16="http://schemas.microsoft.com/office/drawing/2014/main" id="{AEC23325-B6E1-4F62-9166-8253C0DE472B}"/>
                  </a:ext>
                </a:extLst>
              </p:cNvPr>
              <p:cNvSpPr/>
              <p:nvPr/>
            </p:nvSpPr>
            <p:spPr>
              <a:xfrm>
                <a:off x="949381" y="1461506"/>
                <a:ext cx="2578029" cy="320994"/>
              </a:xfrm>
              <a:prstGeom prst="rect">
                <a:avLst/>
              </a:prstGeom>
            </p:spPr>
            <p:txBody>
              <a:bodyPr wrap="none" lIns="120000" tIns="62400" rIns="120000" bIns="62400" anchor="b">
                <a:noAutofit/>
              </a:bodyPr>
              <a:lstStyle/>
              <a:p>
                <a:pPr defTabSz="1219140">
                  <a:spcBef>
                    <a:spcPct val="0"/>
                  </a:spcBef>
                  <a:defRPr/>
                </a:pPr>
                <a:r>
                  <a:rPr lang="en-US" altLang="zh-CN" sz="1600" b="1" dirty="0" smtClean="0">
                    <a:solidFill>
                      <a:schemeClr val="accent2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Autonomous channels</a:t>
                </a:r>
                <a:endParaRPr lang="zh-CN" altLang="en-US" sz="1600" b="1" dirty="0">
                  <a:solidFill>
                    <a:schemeClr val="accent2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grpSp>
          <p:nvGrpSpPr>
            <p:cNvPr id="47" name="组合 46">
              <a:extLst>
                <a:ext uri="{FF2B5EF4-FFF2-40B4-BE49-F238E27FC236}">
                  <a16:creationId xmlns="" xmlns:a16="http://schemas.microsoft.com/office/drawing/2014/main" id="{D4925EC7-DAEC-4FF2-A42C-AF9017DB60E3}"/>
                </a:ext>
              </a:extLst>
            </p:cNvPr>
            <p:cNvGrpSpPr/>
            <p:nvPr/>
          </p:nvGrpSpPr>
          <p:grpSpPr>
            <a:xfrm>
              <a:off x="5058055" y="1876180"/>
              <a:ext cx="1933522" cy="726775"/>
              <a:chOff x="949381" y="1461506"/>
              <a:chExt cx="2578029" cy="969032"/>
            </a:xfrm>
          </p:grpSpPr>
          <p:sp>
            <p:nvSpPr>
              <p:cNvPr id="78" name="ïšḻïďê-TextBox 5">
                <a:extLst>
                  <a:ext uri="{FF2B5EF4-FFF2-40B4-BE49-F238E27FC236}">
                    <a16:creationId xmlns="" xmlns:a16="http://schemas.microsoft.com/office/drawing/2014/main" id="{AA33CBCE-AEA5-4D8A-A553-79C843A3729D}"/>
                  </a:ext>
                </a:extLst>
              </p:cNvPr>
              <p:cNvSpPr txBox="1"/>
              <p:nvPr/>
            </p:nvSpPr>
            <p:spPr>
              <a:xfrm>
                <a:off x="949383" y="1782500"/>
                <a:ext cx="2578027" cy="648038"/>
              </a:xfrm>
              <a:prstGeom prst="rect">
                <a:avLst/>
              </a:prstGeom>
              <a:noFill/>
            </p:spPr>
            <p:txBody>
              <a:bodyPr wrap="square" lIns="120000" tIns="62400" rIns="120000" bIns="62400" anchor="t">
                <a:noAutofit/>
              </a:bodyPr>
              <a:lstStyle/>
              <a:p>
                <a:pPr defTabSz="121914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en-US" altLang="zh-CN" sz="1400" dirty="0" smtClean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Touch</a:t>
                </a:r>
                <a:r>
                  <a:rPr lang="en-US" altLang="zh-CN" sz="1200" dirty="0" smtClean="0"/>
                  <a:t>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screen</a:t>
                </a:r>
                <a:r>
                  <a:rPr lang="en-US" altLang="zh-CN" sz="1200" dirty="0" smtClean="0"/>
                  <a:t> </a:t>
                </a:r>
              </a:p>
              <a:p>
                <a:pPr defTabSz="121914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Support</a:t>
                </a:r>
                <a:r>
                  <a:rPr lang="en-US" altLang="zh-CN" sz="1200" dirty="0" smtClean="0"/>
                  <a:t> </a:t>
                </a:r>
                <a:r>
                  <a:rPr lang="en-US" altLang="zh-CN" sz="1400" dirty="0" smtClean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external</a:t>
                </a:r>
                <a:r>
                  <a:rPr lang="en-US" altLang="zh-CN" sz="1200" dirty="0" smtClean="0"/>
                  <a:t>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key</a:t>
                </a:r>
                <a:r>
                  <a:rPr lang="en-US" altLang="zh-CN" sz="1200" dirty="0" smtClean="0"/>
                  <a:t>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board</a:t>
                </a:r>
                <a:r>
                  <a:rPr lang="en-US" altLang="zh-CN" sz="1200" dirty="0" smtClean="0"/>
                  <a:t> </a:t>
                </a:r>
                <a:r>
                  <a:rPr lang="zh-CN" altLang="en-US" sz="1200" dirty="0" smtClean="0"/>
                  <a:t/>
                </a:r>
                <a:br>
                  <a:rPr lang="zh-CN" altLang="en-US" sz="1200" dirty="0" smtClean="0"/>
                </a:br>
                <a:endParaRPr lang="zh-CN" altLang="en-US" sz="1200" dirty="0"/>
              </a:p>
            </p:txBody>
          </p:sp>
          <p:sp>
            <p:nvSpPr>
              <p:cNvPr id="79" name="ïšḻïďê-Rectangle 24">
                <a:extLst>
                  <a:ext uri="{FF2B5EF4-FFF2-40B4-BE49-F238E27FC236}">
                    <a16:creationId xmlns="" xmlns:a16="http://schemas.microsoft.com/office/drawing/2014/main" id="{DE37C32B-C0E7-44B5-9B58-9077C4A9FD56}"/>
                  </a:ext>
                </a:extLst>
              </p:cNvPr>
              <p:cNvSpPr/>
              <p:nvPr/>
            </p:nvSpPr>
            <p:spPr>
              <a:xfrm>
                <a:off x="949381" y="1461506"/>
                <a:ext cx="2578029" cy="320994"/>
              </a:xfrm>
              <a:prstGeom prst="rect">
                <a:avLst/>
              </a:prstGeom>
            </p:spPr>
            <p:txBody>
              <a:bodyPr wrap="none" lIns="120000" tIns="62400" rIns="120000" bIns="62400" anchor="b">
                <a:noAutofit/>
              </a:bodyPr>
              <a:lstStyle/>
              <a:p>
                <a:pPr defTabSz="1219140">
                  <a:spcBef>
                    <a:spcPct val="0"/>
                  </a:spcBef>
                  <a:defRPr/>
                </a:pPr>
                <a:r>
                  <a:rPr lang="en-US" altLang="zh-CN" sz="1600" b="1" dirty="0" smtClean="0">
                    <a:solidFill>
                      <a:schemeClr val="accent3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Embedded Display screen</a:t>
                </a:r>
                <a:endParaRPr lang="zh-CN" altLang="en-US" sz="1600" b="1" dirty="0">
                  <a:solidFill>
                    <a:schemeClr val="accent3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grpSp>
          <p:nvGrpSpPr>
            <p:cNvPr id="48" name="组合 47">
              <a:extLst>
                <a:ext uri="{FF2B5EF4-FFF2-40B4-BE49-F238E27FC236}">
                  <a16:creationId xmlns="" xmlns:a16="http://schemas.microsoft.com/office/drawing/2014/main" id="{37618A5D-4936-44A6-BE9F-4ADB7219E87E}"/>
                </a:ext>
              </a:extLst>
            </p:cNvPr>
            <p:cNvGrpSpPr/>
            <p:nvPr/>
          </p:nvGrpSpPr>
          <p:grpSpPr>
            <a:xfrm>
              <a:off x="5473043" y="2829637"/>
              <a:ext cx="2200297" cy="726775"/>
              <a:chOff x="949381" y="1461506"/>
              <a:chExt cx="2933729" cy="969033"/>
            </a:xfrm>
          </p:grpSpPr>
          <p:sp>
            <p:nvSpPr>
              <p:cNvPr id="56" name="ïšḻïďê-TextBox 5">
                <a:extLst>
                  <a:ext uri="{FF2B5EF4-FFF2-40B4-BE49-F238E27FC236}">
                    <a16:creationId xmlns="" xmlns:a16="http://schemas.microsoft.com/office/drawing/2014/main" id="{C7CA9381-632A-47FD-86B8-280079B7B89F}"/>
                  </a:ext>
                </a:extLst>
              </p:cNvPr>
              <p:cNvSpPr txBox="1"/>
              <p:nvPr/>
            </p:nvSpPr>
            <p:spPr>
              <a:xfrm>
                <a:off x="949381" y="1782500"/>
                <a:ext cx="2933729" cy="648039"/>
              </a:xfrm>
              <a:prstGeom prst="rect">
                <a:avLst/>
              </a:prstGeom>
              <a:noFill/>
            </p:spPr>
            <p:txBody>
              <a:bodyPr wrap="square" lIns="120000" tIns="62400" rIns="120000" bIns="62400" anchor="t">
                <a:normAutofit lnSpcReduction="10000"/>
              </a:bodyPr>
              <a:lstStyle/>
              <a:p>
                <a:pPr defTabSz="121914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en-US" altLang="zh-CN" sz="1467" dirty="0" smtClean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HIS &amp; LIS system</a:t>
                </a:r>
              </a:p>
              <a:p>
                <a:pPr defTabSz="121914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en-US" altLang="zh-CN" sz="1467" dirty="0" smtClean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Remote configuration enable</a:t>
                </a:r>
              </a:p>
              <a:p>
                <a:pPr defTabSz="1219140">
                  <a:lnSpc>
                    <a:spcPct val="120000"/>
                  </a:lnSpc>
                  <a:spcBef>
                    <a:spcPct val="0"/>
                  </a:spcBef>
                  <a:defRPr/>
                </a:pPr>
                <a:endParaRPr lang="zh-CN" altLang="en-US" sz="1467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77" name="i$liḋe-Rectangle 22">
                <a:extLst>
                  <a:ext uri="{FF2B5EF4-FFF2-40B4-BE49-F238E27FC236}">
                    <a16:creationId xmlns="" xmlns:a16="http://schemas.microsoft.com/office/drawing/2014/main" id="{25EEEECC-C112-4063-9E9F-BBB5D130CF71}"/>
                  </a:ext>
                </a:extLst>
              </p:cNvPr>
              <p:cNvSpPr/>
              <p:nvPr/>
            </p:nvSpPr>
            <p:spPr>
              <a:xfrm>
                <a:off x="949381" y="1461506"/>
                <a:ext cx="2578029" cy="320994"/>
              </a:xfrm>
              <a:prstGeom prst="rect">
                <a:avLst/>
              </a:prstGeom>
            </p:spPr>
            <p:txBody>
              <a:bodyPr wrap="none" lIns="120000" tIns="62400" rIns="120000" bIns="62400" anchor="b">
                <a:noAutofit/>
              </a:bodyPr>
              <a:lstStyle/>
              <a:p>
                <a:pPr defTabSz="1219140">
                  <a:spcBef>
                    <a:spcPct val="0"/>
                  </a:spcBef>
                  <a:defRPr/>
                </a:pPr>
                <a:r>
                  <a:rPr lang="en-US" altLang="zh-CN" sz="1600" b="1" dirty="0" smtClean="0">
                    <a:solidFill>
                      <a:schemeClr val="accent4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HIS &amp; LIS interface support</a:t>
                </a:r>
                <a:endParaRPr lang="zh-CN" altLang="en-US" sz="1600" b="1" dirty="0">
                  <a:solidFill>
                    <a:schemeClr val="accent4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grpSp>
          <p:nvGrpSpPr>
            <p:cNvPr id="49" name="组合 48">
              <a:extLst>
                <a:ext uri="{FF2B5EF4-FFF2-40B4-BE49-F238E27FC236}">
                  <a16:creationId xmlns="" xmlns:a16="http://schemas.microsoft.com/office/drawing/2014/main" id="{A449170F-D609-4716-90B5-6CA3184EDC8E}"/>
                </a:ext>
              </a:extLst>
            </p:cNvPr>
            <p:cNvGrpSpPr/>
            <p:nvPr/>
          </p:nvGrpSpPr>
          <p:grpSpPr>
            <a:xfrm>
              <a:off x="4878977" y="3783094"/>
              <a:ext cx="2878183" cy="681055"/>
              <a:chOff x="949381" y="1461506"/>
              <a:chExt cx="3837577" cy="908073"/>
            </a:xfrm>
          </p:grpSpPr>
          <p:sp>
            <p:nvSpPr>
              <p:cNvPr id="53" name="i$liḋe-TextBox 5">
                <a:extLst>
                  <a:ext uri="{FF2B5EF4-FFF2-40B4-BE49-F238E27FC236}">
                    <a16:creationId xmlns="" xmlns:a16="http://schemas.microsoft.com/office/drawing/2014/main" id="{B46C5255-AB4A-4E59-B422-E77756E89E17}"/>
                  </a:ext>
                </a:extLst>
              </p:cNvPr>
              <p:cNvSpPr txBox="1"/>
              <p:nvPr/>
            </p:nvSpPr>
            <p:spPr>
              <a:xfrm>
                <a:off x="949381" y="1721540"/>
                <a:ext cx="3837577" cy="648039"/>
              </a:xfrm>
              <a:prstGeom prst="rect">
                <a:avLst/>
              </a:prstGeom>
              <a:noFill/>
            </p:spPr>
            <p:txBody>
              <a:bodyPr wrap="square" lIns="120000" tIns="62400" rIns="120000" bIns="62400" anchor="t">
                <a:normAutofit lnSpcReduction="10000"/>
              </a:bodyPr>
              <a:lstStyle/>
              <a:p>
                <a:pPr defTabSz="121914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en-US" altLang="zh-CN" sz="1467" dirty="0" smtClean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Automation load, both cup and cover</a:t>
                </a:r>
              </a:p>
              <a:p>
                <a:pPr defTabSz="121914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en-US" altLang="zh-CN" sz="1467" dirty="0" smtClean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Automation finish test</a:t>
                </a:r>
              </a:p>
              <a:p>
                <a:pPr defTabSz="1219140">
                  <a:lnSpc>
                    <a:spcPct val="120000"/>
                  </a:lnSpc>
                  <a:spcBef>
                    <a:spcPct val="0"/>
                  </a:spcBef>
                  <a:defRPr/>
                </a:pPr>
                <a:endParaRPr lang="zh-CN" altLang="en-US" sz="1467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55" name="i$liḋe-Rectangle 20">
                <a:extLst>
                  <a:ext uri="{FF2B5EF4-FFF2-40B4-BE49-F238E27FC236}">
                    <a16:creationId xmlns="" xmlns:a16="http://schemas.microsoft.com/office/drawing/2014/main" id="{3F5852DD-5F4A-4985-B57B-B29FAED59EB6}"/>
                  </a:ext>
                </a:extLst>
              </p:cNvPr>
              <p:cNvSpPr/>
              <p:nvPr/>
            </p:nvSpPr>
            <p:spPr>
              <a:xfrm>
                <a:off x="949381" y="1461506"/>
                <a:ext cx="2578029" cy="320994"/>
              </a:xfrm>
              <a:prstGeom prst="rect">
                <a:avLst/>
              </a:prstGeom>
            </p:spPr>
            <p:txBody>
              <a:bodyPr wrap="none" lIns="120000" tIns="62400" rIns="120000" bIns="62400" anchor="b">
                <a:noAutofit/>
              </a:bodyPr>
              <a:lstStyle/>
              <a:p>
                <a:pPr defTabSz="1219140">
                  <a:spcBef>
                    <a:spcPct val="0"/>
                  </a:spcBef>
                  <a:defRPr/>
                </a:pPr>
                <a:r>
                  <a:rPr lang="en-US" altLang="zh-CN" sz="1600" b="1" dirty="0" smtClean="0">
                    <a:solidFill>
                      <a:schemeClr val="accent5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Automation</a:t>
                </a:r>
                <a:endParaRPr lang="zh-CN" altLang="en-US" sz="1600" b="1" dirty="0">
                  <a:solidFill>
                    <a:schemeClr val="accent5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cxnSp>
          <p:nvCxnSpPr>
            <p:cNvPr id="50" name="i$liḋe-Straight Connector 16">
              <a:extLst>
                <a:ext uri="{FF2B5EF4-FFF2-40B4-BE49-F238E27FC236}">
                  <a16:creationId xmlns="" xmlns:a16="http://schemas.microsoft.com/office/drawing/2014/main" id="{21F6DD9D-4F1E-4812-B525-84543BFFD2E4}"/>
                </a:ext>
              </a:extLst>
            </p:cNvPr>
            <p:cNvCxnSpPr/>
            <p:nvPr/>
          </p:nvCxnSpPr>
          <p:spPr>
            <a:xfrm>
              <a:off x="3945044" y="1707654"/>
              <a:ext cx="3597286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i$liḋe-Straight Connector 17">
              <a:extLst>
                <a:ext uri="{FF2B5EF4-FFF2-40B4-BE49-F238E27FC236}">
                  <a16:creationId xmlns="" xmlns:a16="http://schemas.microsoft.com/office/drawing/2014/main" id="{04E50F40-44A3-411B-8A1F-E8E8EFE3F03D}"/>
                </a:ext>
              </a:extLst>
            </p:cNvPr>
            <p:cNvCxnSpPr/>
            <p:nvPr/>
          </p:nvCxnSpPr>
          <p:spPr>
            <a:xfrm>
              <a:off x="4559676" y="2665186"/>
              <a:ext cx="3597286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i$liḋe-Straight Connector 18">
              <a:extLst>
                <a:ext uri="{FF2B5EF4-FFF2-40B4-BE49-F238E27FC236}">
                  <a16:creationId xmlns="" xmlns:a16="http://schemas.microsoft.com/office/drawing/2014/main" id="{8ADFC8A2-59C0-4A2E-B276-20C5CBB16985}"/>
                </a:ext>
              </a:extLst>
            </p:cNvPr>
            <p:cNvCxnSpPr/>
            <p:nvPr/>
          </p:nvCxnSpPr>
          <p:spPr>
            <a:xfrm>
              <a:off x="4559676" y="3609778"/>
              <a:ext cx="3597286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48345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ageCurlDoubl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 descr="e7d195523061f1c0deeec63e560781cfd59afb0ea006f2a87ABB68BF51EA6619813959095094C18C62A12F549504892A4AAA8C1554C6663626E05CA27F281A14E6983772AFC3FB97135759321DEA3D709AACD122C08E6ED192FFACBB1E1BECB2ED91EE5F1ED7B5B4D639FA608C47C1EEEE0A899CA8C6B4A60DCCA6D3BA80ED4161D4A4778988E171"/>
          <p:cNvSpPr txBox="1"/>
          <p:nvPr/>
        </p:nvSpPr>
        <p:spPr>
          <a:xfrm>
            <a:off x="1588487" y="225317"/>
            <a:ext cx="2720617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8AAFE"/>
                </a:solidFill>
                <a:latin typeface="幼圆" panose="02010509060101010101" pitchFamily="49" charset="-122"/>
                <a:ea typeface="幼圆" panose="02010509060101010101" pitchFamily="49" charset="-122"/>
                <a:cs typeface="Kartika" panose="02020503030404060203" pitchFamily="18" charset="0"/>
              </a:rPr>
              <a:t>Modular Design</a:t>
            </a:r>
            <a:endParaRPr lang="en-US" altLang="zh-CN" sz="2800" b="1" dirty="0">
              <a:solidFill>
                <a:srgbClr val="08AAFE"/>
              </a:solidFill>
              <a:latin typeface="幼圆" panose="02010509060101010101" pitchFamily="49" charset="-122"/>
              <a:ea typeface="幼圆" panose="02010509060101010101" pitchFamily="49" charset="-122"/>
              <a:cs typeface="Kartika" panose="02020503030404060203" pitchFamily="18" charset="0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1588487" y="837641"/>
            <a:ext cx="4320000" cy="0"/>
          </a:xfrm>
          <a:prstGeom prst="line">
            <a:avLst/>
          </a:prstGeom>
          <a:ln>
            <a:solidFill>
              <a:srgbClr val="08AA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588487" y="1329095"/>
            <a:ext cx="993295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 smtClean="0">
                <a:solidFill>
                  <a:srgbClr val="08AAF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On Signal-4 , all of the function units are modular design;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 smtClean="0">
                <a:solidFill>
                  <a:srgbClr val="08AAF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You can change main function units with out dismember the machine;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 smtClean="0">
                <a:solidFill>
                  <a:srgbClr val="08AAF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Key detection unit, can be used at least 5 years;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 smtClean="0">
                <a:solidFill>
                  <a:srgbClr val="08AAF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Easy damaged unit(may be changed every 3 or 4 years, depend on use frequency ) change do not required calibration;</a:t>
            </a:r>
            <a:endParaRPr lang="en-US" altLang="zh-CN" sz="1600" dirty="0">
              <a:solidFill>
                <a:srgbClr val="08AAF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zh-CN" altLang="en-US" sz="1600" dirty="0">
              <a:solidFill>
                <a:srgbClr val="08AAF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zh-CN" altLang="en-US" sz="1600" dirty="0">
              <a:solidFill>
                <a:srgbClr val="08AAF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1588487" y="3144977"/>
            <a:ext cx="3912706" cy="2604453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V="1">
            <a:off x="4683760" y="4328160"/>
            <a:ext cx="1554480" cy="3657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400800" y="4124960"/>
            <a:ext cx="4155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Motor inside, so this unit’s service life depend on motor use frequency</a:t>
            </a:r>
            <a:endParaRPr lang="zh-CN" altLang="en-US" sz="1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5039360" y="3413760"/>
            <a:ext cx="1483360" cy="7112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554963" y="2986981"/>
            <a:ext cx="4155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If need maintenance , this black shade can be removed. </a:t>
            </a:r>
            <a:endParaRPr lang="zh-CN" altLang="en-US" sz="1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49269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ageCurlDoubl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 descr="e7d195523061f1c0deeec63e560781cfd59afb0ea006f2a87ABB68BF51EA6619813959095094C18C62A12F549504892A4AAA8C1554C6663626E05CA27F281A14E6983772AFC3FB97135759321DEA3D709AACD122C08E6ED192FFACBB1E1BECB2ED91EE5F1ED7B5B4D639FA608C47C1EEEE0A899CA8C6B4A60DCCA6D3BA80ED4161D4A4778988E171"/>
          <p:cNvSpPr txBox="1"/>
          <p:nvPr/>
        </p:nvSpPr>
        <p:spPr>
          <a:xfrm>
            <a:off x="1588487" y="225317"/>
            <a:ext cx="1996059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8AAFE"/>
                </a:solidFill>
                <a:latin typeface="幼圆" panose="02010509060101010101" pitchFamily="49" charset="-122"/>
                <a:ea typeface="幼圆" panose="02010509060101010101" pitchFamily="49" charset="-122"/>
                <a:cs typeface="Kartika" panose="02020503030404060203" pitchFamily="18" charset="0"/>
              </a:rPr>
              <a:t>Interfaces</a:t>
            </a:r>
            <a:endParaRPr lang="en-US" altLang="zh-CN" sz="2800" b="1" dirty="0">
              <a:solidFill>
                <a:srgbClr val="08AAFE"/>
              </a:solidFill>
              <a:latin typeface="幼圆" panose="02010509060101010101" pitchFamily="49" charset="-122"/>
              <a:ea typeface="幼圆" panose="02010509060101010101" pitchFamily="49" charset="-122"/>
              <a:cs typeface="Kartika" panose="02020503030404060203" pitchFamily="18" charset="0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1588487" y="837641"/>
            <a:ext cx="4320000" cy="0"/>
          </a:xfrm>
          <a:prstGeom prst="line">
            <a:avLst/>
          </a:prstGeom>
          <a:ln>
            <a:solidFill>
              <a:srgbClr val="08AA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588487" y="1329095"/>
            <a:ext cx="993295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 smtClean="0">
                <a:solidFill>
                  <a:srgbClr val="08AAF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USB 2.0 &amp; Bluetooth &amp;</a:t>
            </a:r>
            <a:r>
              <a:rPr lang="en-US" altLang="zh-CN" sz="1600" dirty="0" err="1" smtClean="0">
                <a:solidFill>
                  <a:srgbClr val="08AAF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WiFi</a:t>
            </a:r>
            <a:endParaRPr lang="en-US" altLang="zh-CN" sz="1600" dirty="0" smtClean="0">
              <a:solidFill>
                <a:srgbClr val="08AAF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 smtClean="0">
                <a:solidFill>
                  <a:srgbClr val="08AAF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Optional GSM card or other background data collection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 smtClean="0">
                <a:solidFill>
                  <a:srgbClr val="08AAF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LED and 15.6-inch touch screen, status indication; Red light, Green light, Blue light, channel free, channel finish test, channel testing……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 smtClean="0">
                <a:solidFill>
                  <a:srgbClr val="08AAF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UI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 smtClean="0">
                <a:solidFill>
                  <a:srgbClr val="08AAF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USB scanner</a:t>
            </a:r>
          </a:p>
          <a:p>
            <a:endParaRPr lang="zh-CN" altLang="en-US" sz="1600" dirty="0">
              <a:solidFill>
                <a:srgbClr val="08AAF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zh-CN" altLang="en-US" sz="1600" dirty="0">
              <a:solidFill>
                <a:srgbClr val="08AAF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10" name="图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911196" y="3582966"/>
            <a:ext cx="3863340" cy="1886605"/>
          </a:xfrm>
          <a:prstGeom prst="rect">
            <a:avLst/>
          </a:prstGeom>
        </p:spPr>
      </p:pic>
      <p:pic>
        <p:nvPicPr>
          <p:cNvPr id="13" name="图片 12"/>
          <p:cNvPicPr/>
          <p:nvPr/>
        </p:nvPicPr>
        <p:blipFill>
          <a:blip r:embed="rId4"/>
          <a:stretch>
            <a:fillRect/>
          </a:stretch>
        </p:blipFill>
        <p:spPr>
          <a:xfrm>
            <a:off x="5207447" y="2773512"/>
            <a:ext cx="2266315" cy="2879725"/>
          </a:xfrm>
          <a:prstGeom prst="rect">
            <a:avLst/>
          </a:prstGeom>
        </p:spPr>
      </p:pic>
      <p:pic>
        <p:nvPicPr>
          <p:cNvPr id="15" name="图片 14"/>
          <p:cNvPicPr/>
          <p:nvPr/>
        </p:nvPicPr>
        <p:blipFill>
          <a:blip r:embed="rId5"/>
          <a:stretch>
            <a:fillRect/>
          </a:stretch>
        </p:blipFill>
        <p:spPr>
          <a:xfrm>
            <a:off x="7779385" y="3458198"/>
            <a:ext cx="3599815" cy="213614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911196" y="5844134"/>
            <a:ext cx="3579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LED status indication</a:t>
            </a:r>
            <a:endParaRPr lang="zh-CN" altLang="en-US" sz="1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207447" y="5844134"/>
            <a:ext cx="2266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Scan code, get patient information from HIS</a:t>
            </a:r>
            <a:endParaRPr lang="zh-CN" altLang="en-US" sz="1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941916" y="5844134"/>
            <a:ext cx="3579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UI system</a:t>
            </a:r>
            <a:endParaRPr lang="zh-CN" altLang="en-US" sz="1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02749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ageCurlDoubl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医疗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815</Words>
  <Application>Microsoft Office PowerPoint</Application>
  <PresentationFormat>宽屏</PresentationFormat>
  <Paragraphs>189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 Unicode MS</vt:lpstr>
      <vt:lpstr>Kartika</vt:lpstr>
      <vt:lpstr>华文细黑</vt:lpstr>
      <vt:lpstr>宋体</vt:lpstr>
      <vt:lpstr>微软雅黑</vt:lpstr>
      <vt:lpstr>幼圆</vt:lpstr>
      <vt:lpstr>Arial</vt:lpstr>
      <vt:lpstr>Calibri</vt:lpstr>
      <vt:lpstr>Calibri Light</vt:lpstr>
      <vt:lpstr>Wingdings</vt:lpstr>
      <vt:lpstr>Office 主题</vt:lpstr>
      <vt:lpstr>3_Office 主题</vt:lpstr>
      <vt:lpstr>5_Office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蓝色医疗</dc:title>
  <dc:creator>PC</dc:creator>
  <cp:lastModifiedBy>肖健</cp:lastModifiedBy>
  <cp:revision>65</cp:revision>
  <dcterms:created xsi:type="dcterms:W3CDTF">2017-03-29T16:00:58Z</dcterms:created>
  <dcterms:modified xsi:type="dcterms:W3CDTF">2017-12-13T02:53:40Z</dcterms:modified>
</cp:coreProperties>
</file>