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0" r:id="rId5"/>
    <p:sldId id="259" r:id="rId6"/>
    <p:sldId id="263" r:id="rId7"/>
    <p:sldId id="265" r:id="rId8"/>
    <p:sldId id="267" r:id="rId9"/>
    <p:sldId id="284" r:id="rId10"/>
    <p:sldId id="285" r:id="rId11"/>
    <p:sldId id="283" r:id="rId12"/>
    <p:sldId id="269" r:id="rId13"/>
    <p:sldId id="270" r:id="rId14"/>
    <p:sldId id="271" r:id="rId15"/>
    <p:sldId id="272" r:id="rId16"/>
    <p:sldId id="289" r:id="rId17"/>
    <p:sldId id="291" r:id="rId18"/>
    <p:sldId id="290" r:id="rId19"/>
    <p:sldId id="273" r:id="rId20"/>
    <p:sldId id="278" r:id="rId21"/>
    <p:sldId id="279" r:id="rId22"/>
    <p:sldId id="281" r:id="rId23"/>
    <p:sldId id="280" r:id="rId24"/>
    <p:sldId id="288" r:id="rId25"/>
    <p:sldId id="282" r:id="rId26"/>
    <p:sldId id="275" r:id="rId27"/>
    <p:sldId id="292" r:id="rId28"/>
  </p:sldIdLst>
  <p:sldSz cx="12192000" cy="6858000"/>
  <p:notesSz cx="6950075" cy="9167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A26072-6DF9-4A53-AA7A-457729E6D38F}">
          <p14:sldIdLst>
            <p14:sldId id="256"/>
            <p14:sldId id="257"/>
            <p14:sldId id="258"/>
            <p14:sldId id="260"/>
            <p14:sldId id="259"/>
            <p14:sldId id="263"/>
            <p14:sldId id="265"/>
            <p14:sldId id="267"/>
            <p14:sldId id="284"/>
            <p14:sldId id="285"/>
            <p14:sldId id="283"/>
            <p14:sldId id="269"/>
            <p14:sldId id="270"/>
            <p14:sldId id="271"/>
            <p14:sldId id="272"/>
            <p14:sldId id="289"/>
            <p14:sldId id="291"/>
            <p14:sldId id="290"/>
            <p14:sldId id="273"/>
            <p14:sldId id="278"/>
            <p14:sldId id="279"/>
            <p14:sldId id="281"/>
            <p14:sldId id="280"/>
            <p14:sldId id="288"/>
            <p14:sldId id="282"/>
            <p14:sldId id="275"/>
            <p14:sldId id="2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ten" initials="SP" lastIdx="1" clrIdx="0">
    <p:extLst>
      <p:ext uri="{19B8F6BF-5375-455C-9EA6-DF929625EA0E}">
        <p15:presenceInfo xmlns:p15="http://schemas.microsoft.com/office/powerpoint/2012/main" userId="3150a86f2bca13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57" autoAdjust="0"/>
  </p:normalViewPr>
  <p:slideViewPr>
    <p:cSldViewPr snapToGrid="0">
      <p:cViewPr varScale="1">
        <p:scale>
          <a:sx n="119" d="100"/>
          <a:sy n="119" d="100"/>
        </p:scale>
        <p:origin x="270" y="108"/>
      </p:cViewPr>
      <p:guideLst/>
    </p:cSldViewPr>
  </p:slideViewPr>
  <p:outlineViewPr>
    <p:cViewPr>
      <p:scale>
        <a:sx n="33" d="100"/>
        <a:sy n="33" d="100"/>
      </p:scale>
      <p:origin x="0" y="-7518"/>
    </p:cViewPr>
  </p:outlineViewPr>
  <p:notesTextViewPr>
    <p:cViewPr>
      <p:scale>
        <a:sx n="1" d="1"/>
        <a:sy n="1" d="1"/>
      </p:scale>
      <p:origin x="0" y="0"/>
    </p:cViewPr>
  </p:notesTextViewPr>
  <p:notesViewPr>
    <p:cSldViewPr snapToGrid="0">
      <p:cViewPr varScale="1">
        <p:scale>
          <a:sx n="90" d="100"/>
          <a:sy n="90" d="100"/>
        </p:scale>
        <p:origin x="375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5T19:06:10.433" idx="1">
    <p:pos x="4123" y="1273"/>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9983"/>
          </a:xfrm>
          <a:prstGeom prst="rect">
            <a:avLst/>
          </a:prstGeom>
        </p:spPr>
        <p:txBody>
          <a:bodyPr vert="horz" lIns="92098" tIns="46049" rIns="92098" bIns="46049" rtlCol="0"/>
          <a:lstStyle>
            <a:lvl1pPr algn="l">
              <a:defRPr sz="1200"/>
            </a:lvl1pPr>
          </a:lstStyle>
          <a:p>
            <a:endParaRPr lang="en-US"/>
          </a:p>
        </p:txBody>
      </p:sp>
      <p:sp>
        <p:nvSpPr>
          <p:cNvPr id="3" name="Date Placeholder 2"/>
          <p:cNvSpPr>
            <a:spLocks noGrp="1"/>
          </p:cNvSpPr>
          <p:nvPr>
            <p:ph type="dt" idx="1"/>
          </p:nvPr>
        </p:nvSpPr>
        <p:spPr>
          <a:xfrm>
            <a:off x="3936768" y="0"/>
            <a:ext cx="3011699" cy="459983"/>
          </a:xfrm>
          <a:prstGeom prst="rect">
            <a:avLst/>
          </a:prstGeom>
        </p:spPr>
        <p:txBody>
          <a:bodyPr vert="horz" lIns="92098" tIns="46049" rIns="92098" bIns="46049" rtlCol="0"/>
          <a:lstStyle>
            <a:lvl1pPr algn="r">
              <a:defRPr sz="1200"/>
            </a:lvl1pPr>
          </a:lstStyle>
          <a:p>
            <a:fld id="{6D26BD8E-CBA7-4E68-9BE1-4B93C31849D4}" type="datetimeFigureOut">
              <a:rPr lang="en-US" smtClean="0"/>
              <a:t>3/9/2019</a:t>
            </a:fld>
            <a:endParaRPr lang="en-US"/>
          </a:p>
        </p:txBody>
      </p:sp>
      <p:sp>
        <p:nvSpPr>
          <p:cNvPr id="4" name="Slide Image Placeholder 3"/>
          <p:cNvSpPr>
            <a:spLocks noGrp="1" noRot="1" noChangeAspect="1"/>
          </p:cNvSpPr>
          <p:nvPr>
            <p:ph type="sldImg" idx="2"/>
          </p:nvPr>
        </p:nvSpPr>
        <p:spPr>
          <a:xfrm>
            <a:off x="725488" y="1146175"/>
            <a:ext cx="5499100" cy="3094038"/>
          </a:xfrm>
          <a:prstGeom prst="rect">
            <a:avLst/>
          </a:prstGeom>
          <a:noFill/>
          <a:ln w="12700">
            <a:solidFill>
              <a:prstClr val="black"/>
            </a:solidFill>
          </a:ln>
        </p:spPr>
        <p:txBody>
          <a:bodyPr vert="horz" lIns="92098" tIns="46049" rIns="92098" bIns="46049" rtlCol="0" anchor="ctr"/>
          <a:lstStyle/>
          <a:p>
            <a:endParaRPr lang="en-US"/>
          </a:p>
        </p:txBody>
      </p:sp>
      <p:sp>
        <p:nvSpPr>
          <p:cNvPr id="5" name="Notes Placeholder 4"/>
          <p:cNvSpPr>
            <a:spLocks noGrp="1"/>
          </p:cNvSpPr>
          <p:nvPr>
            <p:ph type="body" sz="quarter" idx="3"/>
          </p:nvPr>
        </p:nvSpPr>
        <p:spPr>
          <a:xfrm>
            <a:off x="695008" y="4412010"/>
            <a:ext cx="5560060" cy="3609826"/>
          </a:xfrm>
          <a:prstGeom prst="rect">
            <a:avLst/>
          </a:prstGeom>
        </p:spPr>
        <p:txBody>
          <a:bodyPr vert="horz" lIns="92098" tIns="46049" rIns="92098" bIns="460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07832"/>
            <a:ext cx="3011699" cy="459982"/>
          </a:xfrm>
          <a:prstGeom prst="rect">
            <a:avLst/>
          </a:prstGeom>
        </p:spPr>
        <p:txBody>
          <a:bodyPr vert="horz" lIns="92098" tIns="46049" rIns="92098" bIns="46049"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07832"/>
            <a:ext cx="3011699" cy="459982"/>
          </a:xfrm>
          <a:prstGeom prst="rect">
            <a:avLst/>
          </a:prstGeom>
        </p:spPr>
        <p:txBody>
          <a:bodyPr vert="horz" lIns="92098" tIns="46049" rIns="92098" bIns="46049" rtlCol="0" anchor="b"/>
          <a:lstStyle>
            <a:lvl1pPr algn="r">
              <a:defRPr sz="1200"/>
            </a:lvl1pPr>
          </a:lstStyle>
          <a:p>
            <a:fld id="{32F2804C-7311-40AA-AB7E-631EC4AF1F0F}" type="slidenum">
              <a:rPr lang="en-US" smtClean="0"/>
              <a:t>‹#›</a:t>
            </a:fld>
            <a:endParaRPr lang="en-US"/>
          </a:p>
        </p:txBody>
      </p:sp>
    </p:spTree>
    <p:extLst>
      <p:ext uri="{BB962C8B-B14F-4D97-AF65-F5344CB8AC3E}">
        <p14:creationId xmlns:p14="http://schemas.microsoft.com/office/powerpoint/2010/main" val="332326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taking the time to view this presentation. Kaggle is running a competition for forecasting the time to adopt for pets offered on the Petfinder.MY site. The site is for pets located in Malaysia. </a:t>
            </a:r>
          </a:p>
        </p:txBody>
      </p:sp>
      <p:sp>
        <p:nvSpPr>
          <p:cNvPr id="4" name="Slide Number Placeholder 3"/>
          <p:cNvSpPr>
            <a:spLocks noGrp="1"/>
          </p:cNvSpPr>
          <p:nvPr>
            <p:ph type="sldNum" sz="quarter" idx="5"/>
          </p:nvPr>
        </p:nvSpPr>
        <p:spPr/>
        <p:txBody>
          <a:bodyPr/>
          <a:lstStyle/>
          <a:p>
            <a:fld id="{32F2804C-7311-40AA-AB7E-631EC4AF1F0F}" type="slidenum">
              <a:rPr lang="en-US" smtClean="0"/>
              <a:t>1</a:t>
            </a:fld>
            <a:endParaRPr lang="en-US"/>
          </a:p>
        </p:txBody>
      </p:sp>
    </p:spTree>
    <p:extLst>
      <p:ext uri="{BB962C8B-B14F-4D97-AF65-F5344CB8AC3E}">
        <p14:creationId xmlns:p14="http://schemas.microsoft.com/office/powerpoint/2010/main" val="13874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F2804C-7311-40AA-AB7E-631EC4AF1F0F}" type="slidenum">
              <a:rPr lang="en-US" smtClean="0"/>
              <a:t>10</a:t>
            </a:fld>
            <a:endParaRPr lang="en-US"/>
          </a:p>
        </p:txBody>
      </p:sp>
    </p:spTree>
    <p:extLst>
      <p:ext uri="{BB962C8B-B14F-4D97-AF65-F5344CB8AC3E}">
        <p14:creationId xmlns:p14="http://schemas.microsoft.com/office/powerpoint/2010/main" val="217458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the descriptions for sentiment analysis was done by breaking the descriptions down into individual words, removing stop words such as and or that or the. Then removing any words that did not appear in the lexicon. </a:t>
            </a:r>
          </a:p>
          <a:p>
            <a:endParaRPr lang="en-US" dirty="0"/>
          </a:p>
          <a:p>
            <a:r>
              <a:rPr lang="en-US" dirty="0"/>
              <a:t>Here we can see that this analysis shows that the descriptions tend to be positive, and use words that invoke feelings of trust, and joy. </a:t>
            </a:r>
          </a:p>
          <a:p>
            <a:endParaRPr lang="en-US" dirty="0"/>
          </a:p>
          <a:p>
            <a:r>
              <a:rPr lang="en-US" dirty="0"/>
              <a:t>When reading over the descriptions you see that the pet is often described as bringing happiness and that the poster of the entry wants to invoke trust in any individual that would adopt the pet. </a:t>
            </a:r>
          </a:p>
          <a:p>
            <a:endParaRPr lang="en-US" dirty="0"/>
          </a:p>
          <a:p>
            <a:r>
              <a:rPr lang="en-US" dirty="0"/>
              <a:t>Sadness also appears prominently, many of the descriptions included sad background stories for some pets. </a:t>
            </a:r>
          </a:p>
          <a:p>
            <a:endParaRPr lang="en-US" dirty="0"/>
          </a:p>
          <a:p>
            <a:r>
              <a:rPr lang="en-US" dirty="0"/>
              <a:t>The total number of these words are added up for each entry. The graph shows the average number of these words used in each description. </a:t>
            </a:r>
          </a:p>
        </p:txBody>
      </p:sp>
      <p:sp>
        <p:nvSpPr>
          <p:cNvPr id="4" name="Slide Number Placeholder 3"/>
          <p:cNvSpPr>
            <a:spLocks noGrp="1"/>
          </p:cNvSpPr>
          <p:nvPr>
            <p:ph type="sldNum" sz="quarter" idx="5"/>
          </p:nvPr>
        </p:nvSpPr>
        <p:spPr/>
        <p:txBody>
          <a:bodyPr/>
          <a:lstStyle/>
          <a:p>
            <a:fld id="{32F2804C-7311-40AA-AB7E-631EC4AF1F0F}" type="slidenum">
              <a:rPr lang="en-US" smtClean="0"/>
              <a:t>11</a:t>
            </a:fld>
            <a:endParaRPr lang="en-US"/>
          </a:p>
        </p:txBody>
      </p:sp>
    </p:spTree>
    <p:extLst>
      <p:ext uri="{BB962C8B-B14F-4D97-AF65-F5344CB8AC3E}">
        <p14:creationId xmlns:p14="http://schemas.microsoft.com/office/powerpoint/2010/main" val="415613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if there were any obvious effects on the likelihood of adoption. There is no strong correlation found between any sentiment and </a:t>
            </a:r>
            <a:r>
              <a:rPr lang="en-US" dirty="0" err="1"/>
              <a:t>AdoptionSpeed</a:t>
            </a:r>
            <a:r>
              <a:rPr lang="en-US" dirty="0"/>
              <a:t>. This may be due to the factor form of </a:t>
            </a:r>
            <a:r>
              <a:rPr lang="en-US" dirty="0" err="1"/>
              <a:t>AdoptionSpeed</a:t>
            </a:r>
            <a:r>
              <a:rPr lang="en-US" dirty="0"/>
              <a:t>. </a:t>
            </a:r>
          </a:p>
        </p:txBody>
      </p:sp>
      <p:sp>
        <p:nvSpPr>
          <p:cNvPr id="4" name="Slide Number Placeholder 3"/>
          <p:cNvSpPr>
            <a:spLocks noGrp="1"/>
          </p:cNvSpPr>
          <p:nvPr>
            <p:ph type="sldNum" sz="quarter" idx="5"/>
          </p:nvPr>
        </p:nvSpPr>
        <p:spPr/>
        <p:txBody>
          <a:bodyPr/>
          <a:lstStyle/>
          <a:p>
            <a:fld id="{32F2804C-7311-40AA-AB7E-631EC4AF1F0F}" type="slidenum">
              <a:rPr lang="en-US" smtClean="0"/>
              <a:t>12</a:t>
            </a:fld>
            <a:endParaRPr lang="en-US"/>
          </a:p>
        </p:txBody>
      </p:sp>
    </p:spTree>
    <p:extLst>
      <p:ext uri="{BB962C8B-B14F-4D97-AF65-F5344CB8AC3E}">
        <p14:creationId xmlns:p14="http://schemas.microsoft.com/office/powerpoint/2010/main" val="24524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F2804C-7311-40AA-AB7E-631EC4AF1F0F}" type="slidenum">
              <a:rPr lang="en-US" smtClean="0"/>
              <a:t>13</a:t>
            </a:fld>
            <a:endParaRPr lang="en-US"/>
          </a:p>
        </p:txBody>
      </p:sp>
    </p:spTree>
    <p:extLst>
      <p:ext uri="{BB962C8B-B14F-4D97-AF65-F5344CB8AC3E}">
        <p14:creationId xmlns:p14="http://schemas.microsoft.com/office/powerpoint/2010/main" val="2578150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word cloud was created to view the top used words. The type of pet figures prominently. With found and the contact information for the poster also appearing. Descriptive words appear. </a:t>
            </a:r>
          </a:p>
        </p:txBody>
      </p:sp>
      <p:sp>
        <p:nvSpPr>
          <p:cNvPr id="4" name="Slide Number Placeholder 3"/>
          <p:cNvSpPr>
            <a:spLocks noGrp="1"/>
          </p:cNvSpPr>
          <p:nvPr>
            <p:ph type="sldNum" sz="quarter" idx="5"/>
          </p:nvPr>
        </p:nvSpPr>
        <p:spPr/>
        <p:txBody>
          <a:bodyPr/>
          <a:lstStyle/>
          <a:p>
            <a:fld id="{32F2804C-7311-40AA-AB7E-631EC4AF1F0F}" type="slidenum">
              <a:rPr lang="en-US" smtClean="0"/>
              <a:t>14</a:t>
            </a:fld>
            <a:endParaRPr lang="en-US"/>
          </a:p>
        </p:txBody>
      </p:sp>
    </p:spTree>
    <p:extLst>
      <p:ext uri="{BB962C8B-B14F-4D97-AF65-F5344CB8AC3E}">
        <p14:creationId xmlns:p14="http://schemas.microsoft.com/office/powerpoint/2010/main" val="3177809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common knowledge that younger pets are adopted more often and more quickly than older pets. Yet this trend is not totally obvious here. The outliers show this trend, yet the measures of center of age do not until we reach the greater than 100 days measure. The relationship certainly is not linear. </a:t>
            </a:r>
          </a:p>
        </p:txBody>
      </p:sp>
      <p:sp>
        <p:nvSpPr>
          <p:cNvPr id="4" name="Slide Number Placeholder 3"/>
          <p:cNvSpPr>
            <a:spLocks noGrp="1"/>
          </p:cNvSpPr>
          <p:nvPr>
            <p:ph type="sldNum" sz="quarter" idx="5"/>
          </p:nvPr>
        </p:nvSpPr>
        <p:spPr/>
        <p:txBody>
          <a:bodyPr/>
          <a:lstStyle/>
          <a:p>
            <a:fld id="{32F2804C-7311-40AA-AB7E-631EC4AF1F0F}" type="slidenum">
              <a:rPr lang="en-US" smtClean="0"/>
              <a:t>15</a:t>
            </a:fld>
            <a:endParaRPr lang="en-US"/>
          </a:p>
        </p:txBody>
      </p:sp>
    </p:spTree>
    <p:extLst>
      <p:ext uri="{BB962C8B-B14F-4D97-AF65-F5344CB8AC3E}">
        <p14:creationId xmlns:p14="http://schemas.microsoft.com/office/powerpoint/2010/main" val="293653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there appears to be a difference in adopting cats and dogs. Cats are more likely to be adopted sooner. This may be due to the low maintenance reputation of cats. Cats are twice as likely to be adopted same day, more likely to be adopted in the first week. The advantage continues to show through the 2</a:t>
            </a:r>
            <a:r>
              <a:rPr lang="en-US" baseline="30000" dirty="0"/>
              <a:t>nd</a:t>
            </a:r>
            <a:r>
              <a:rPr lang="en-US" dirty="0"/>
              <a:t>, 3</a:t>
            </a:r>
            <a:r>
              <a:rPr lang="en-US" baseline="30000" dirty="0"/>
              <a:t>rd</a:t>
            </a:r>
            <a:r>
              <a:rPr lang="en-US" dirty="0"/>
              <a:t> and more than 100 days classifications.</a:t>
            </a:r>
          </a:p>
        </p:txBody>
      </p:sp>
      <p:sp>
        <p:nvSpPr>
          <p:cNvPr id="4" name="Slide Number Placeholder 3"/>
          <p:cNvSpPr>
            <a:spLocks noGrp="1"/>
          </p:cNvSpPr>
          <p:nvPr>
            <p:ph type="sldNum" sz="quarter" idx="5"/>
          </p:nvPr>
        </p:nvSpPr>
        <p:spPr/>
        <p:txBody>
          <a:bodyPr/>
          <a:lstStyle/>
          <a:p>
            <a:fld id="{32F2804C-7311-40AA-AB7E-631EC4AF1F0F}" type="slidenum">
              <a:rPr lang="en-US" smtClean="0"/>
              <a:t>16</a:t>
            </a:fld>
            <a:endParaRPr lang="en-US"/>
          </a:p>
        </p:txBody>
      </p:sp>
    </p:spTree>
    <p:extLst>
      <p:ext uri="{BB962C8B-B14F-4D97-AF65-F5344CB8AC3E}">
        <p14:creationId xmlns:p14="http://schemas.microsoft.com/office/powerpoint/2010/main" val="9644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possible reason is size. Yet Cats make up almost as many small and tiny classifications as dogs. Medium and Large are almost identical. Here we may be seeing the effect of self-reporting. There is no established rule for what is small medium large and so on. This could also be due to the real distributions of course.</a:t>
            </a:r>
          </a:p>
        </p:txBody>
      </p:sp>
      <p:sp>
        <p:nvSpPr>
          <p:cNvPr id="4" name="Slide Number Placeholder 3"/>
          <p:cNvSpPr>
            <a:spLocks noGrp="1"/>
          </p:cNvSpPr>
          <p:nvPr>
            <p:ph type="sldNum" sz="quarter" idx="5"/>
          </p:nvPr>
        </p:nvSpPr>
        <p:spPr/>
        <p:txBody>
          <a:bodyPr/>
          <a:lstStyle/>
          <a:p>
            <a:fld id="{32F2804C-7311-40AA-AB7E-631EC4AF1F0F}" type="slidenum">
              <a:rPr lang="en-US" smtClean="0"/>
              <a:t>17</a:t>
            </a:fld>
            <a:endParaRPr lang="en-US"/>
          </a:p>
        </p:txBody>
      </p:sp>
    </p:spTree>
    <p:extLst>
      <p:ext uri="{BB962C8B-B14F-4D97-AF65-F5344CB8AC3E}">
        <p14:creationId xmlns:p14="http://schemas.microsoft.com/office/powerpoint/2010/main" val="164765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would expect that Maturity Size and Type would have a significant effect on which pet gets adopted. This suggests that interaction variables may enhance accuracy. Such as pet is cat and small, dog and large and so on. Small and medium sized animals did vary somewhat. </a:t>
            </a:r>
          </a:p>
        </p:txBody>
      </p:sp>
      <p:sp>
        <p:nvSpPr>
          <p:cNvPr id="4" name="Slide Number Placeholder 3"/>
          <p:cNvSpPr>
            <a:spLocks noGrp="1"/>
          </p:cNvSpPr>
          <p:nvPr>
            <p:ph type="sldNum" sz="quarter" idx="5"/>
          </p:nvPr>
        </p:nvSpPr>
        <p:spPr/>
        <p:txBody>
          <a:bodyPr/>
          <a:lstStyle/>
          <a:p>
            <a:fld id="{32F2804C-7311-40AA-AB7E-631EC4AF1F0F}" type="slidenum">
              <a:rPr lang="en-US" smtClean="0"/>
              <a:t>18</a:t>
            </a:fld>
            <a:endParaRPr lang="en-US"/>
          </a:p>
        </p:txBody>
      </p:sp>
    </p:spTree>
    <p:extLst>
      <p:ext uri="{BB962C8B-B14F-4D97-AF65-F5344CB8AC3E}">
        <p14:creationId xmlns:p14="http://schemas.microsoft.com/office/powerpoint/2010/main" val="380607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models were successfully used in creating forecasts. Naïve Bayes, K Nearest Neighbors and Random Forest</a:t>
            </a:r>
          </a:p>
        </p:txBody>
      </p:sp>
      <p:sp>
        <p:nvSpPr>
          <p:cNvPr id="4" name="Slide Number Placeholder 3"/>
          <p:cNvSpPr>
            <a:spLocks noGrp="1"/>
          </p:cNvSpPr>
          <p:nvPr>
            <p:ph type="sldNum" sz="quarter" idx="5"/>
          </p:nvPr>
        </p:nvSpPr>
        <p:spPr/>
        <p:txBody>
          <a:bodyPr/>
          <a:lstStyle/>
          <a:p>
            <a:fld id="{32F2804C-7311-40AA-AB7E-631EC4AF1F0F}" type="slidenum">
              <a:rPr lang="en-US" smtClean="0"/>
              <a:t>19</a:t>
            </a:fld>
            <a:endParaRPr lang="en-US"/>
          </a:p>
        </p:txBody>
      </p:sp>
    </p:spTree>
    <p:extLst>
      <p:ext uri="{BB962C8B-B14F-4D97-AF65-F5344CB8AC3E}">
        <p14:creationId xmlns:p14="http://schemas.microsoft.com/office/powerpoint/2010/main" val="229097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PetFinder.MY has already done some analysis of the data and found strong correlations between pet descriptions and the time to adopt and is trying to add analysis of photographs to create a ‘cuteness’ meter based on the photographs. Part of this analysis which is not discussed did find that there are categories of photographs which more highly correlate to certain </a:t>
            </a:r>
            <a:r>
              <a:rPr lang="en-US" dirty="0" err="1"/>
              <a:t>AdoptionSpeed</a:t>
            </a:r>
            <a:r>
              <a:rPr lang="en-US" dirty="0"/>
              <a:t> categories. </a:t>
            </a:r>
            <a:r>
              <a:rPr lang="en-US" dirty="0" err="1"/>
              <a:t>PetFinder</a:t>
            </a:r>
            <a:r>
              <a:rPr lang="en-US" dirty="0"/>
              <a:t> is using this contest to further its own prediction goals. </a:t>
            </a:r>
          </a:p>
        </p:txBody>
      </p:sp>
      <p:sp>
        <p:nvSpPr>
          <p:cNvPr id="4" name="Slide Number Placeholder 3"/>
          <p:cNvSpPr>
            <a:spLocks noGrp="1"/>
          </p:cNvSpPr>
          <p:nvPr>
            <p:ph type="sldNum" sz="quarter" idx="5"/>
          </p:nvPr>
        </p:nvSpPr>
        <p:spPr/>
        <p:txBody>
          <a:bodyPr/>
          <a:lstStyle/>
          <a:p>
            <a:fld id="{32F2804C-7311-40AA-AB7E-631EC4AF1F0F}" type="slidenum">
              <a:rPr lang="en-US" smtClean="0"/>
              <a:t>2</a:t>
            </a:fld>
            <a:endParaRPr lang="en-US"/>
          </a:p>
        </p:txBody>
      </p:sp>
    </p:spTree>
    <p:extLst>
      <p:ext uri="{BB962C8B-B14F-4D97-AF65-F5344CB8AC3E}">
        <p14:creationId xmlns:p14="http://schemas.microsoft.com/office/powerpoint/2010/main" val="3394508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measure we will use to check the usefulness of the forecast is if it is better than a random guess. Using the training set we obtained a set of probabilities, and using these probabilities generated 1000 sets of 489 “test” sets. From there a T-Test was used to compare against the predicted data. </a:t>
            </a:r>
          </a:p>
          <a:p>
            <a:endParaRPr lang="en-US" dirty="0"/>
          </a:p>
          <a:p>
            <a:r>
              <a:rPr lang="en-US" dirty="0"/>
              <a:t>Photograph and Text data (combined sentiment data and other data provided by the competition) were tested separately. This was to determine if the photo data was by itself useful. If a prediction better than random could be done using the photographs only then the two data sets were merged. The two data sets merged never produced a result that was better than just the provided and sentiment data.</a:t>
            </a:r>
          </a:p>
        </p:txBody>
      </p:sp>
      <p:sp>
        <p:nvSpPr>
          <p:cNvPr id="4" name="Slide Number Placeholder 3"/>
          <p:cNvSpPr>
            <a:spLocks noGrp="1"/>
          </p:cNvSpPr>
          <p:nvPr>
            <p:ph type="sldNum" sz="quarter" idx="5"/>
          </p:nvPr>
        </p:nvSpPr>
        <p:spPr/>
        <p:txBody>
          <a:bodyPr/>
          <a:lstStyle/>
          <a:p>
            <a:fld id="{32F2804C-7311-40AA-AB7E-631EC4AF1F0F}" type="slidenum">
              <a:rPr lang="en-US" smtClean="0"/>
              <a:t>20</a:t>
            </a:fld>
            <a:endParaRPr lang="en-US"/>
          </a:p>
        </p:txBody>
      </p:sp>
    </p:spTree>
    <p:extLst>
      <p:ext uri="{BB962C8B-B14F-4D97-AF65-F5344CB8AC3E}">
        <p14:creationId xmlns:p14="http://schemas.microsoft.com/office/powerpoint/2010/main" val="2943157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results of the naïve </a:t>
            </a:r>
            <a:r>
              <a:rPr lang="en-US" dirty="0" err="1"/>
              <a:t>bayes</a:t>
            </a:r>
            <a:r>
              <a:rPr lang="en-US" dirty="0"/>
              <a:t> forecasting. In neither case do we get a prediction that could be said to be better than a random guess. </a:t>
            </a:r>
          </a:p>
          <a:p>
            <a:endParaRPr lang="en-US" dirty="0"/>
          </a:p>
          <a:p>
            <a:r>
              <a:rPr lang="en-US" dirty="0"/>
              <a:t>One assumption of the Naïve Bayes is that the variables are independent. In the case of this data, certainly in the case of the photographs, independence is not present. If one pixel is one color it is likely that an adjacent pixel is the same or a similar color. In the case of the sentiment data, positive and negative sentiment correlates with the other sentiment measures (Trust and Positive) frequently appear together. </a:t>
            </a:r>
          </a:p>
        </p:txBody>
      </p:sp>
      <p:sp>
        <p:nvSpPr>
          <p:cNvPr id="4" name="Slide Number Placeholder 3"/>
          <p:cNvSpPr>
            <a:spLocks noGrp="1"/>
          </p:cNvSpPr>
          <p:nvPr>
            <p:ph type="sldNum" sz="quarter" idx="5"/>
          </p:nvPr>
        </p:nvSpPr>
        <p:spPr/>
        <p:txBody>
          <a:bodyPr/>
          <a:lstStyle/>
          <a:p>
            <a:fld id="{32F2804C-7311-40AA-AB7E-631EC4AF1F0F}" type="slidenum">
              <a:rPr lang="en-US" smtClean="0"/>
              <a:t>21</a:t>
            </a:fld>
            <a:endParaRPr lang="en-US"/>
          </a:p>
        </p:txBody>
      </p:sp>
    </p:spTree>
    <p:extLst>
      <p:ext uri="{BB962C8B-B14F-4D97-AF65-F5344CB8AC3E}">
        <p14:creationId xmlns:p14="http://schemas.microsoft.com/office/powerpoint/2010/main" val="4266302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more promising than Naïve Bayes due to the fact it makes no assumptions about the underlying data. We see that the text data is a stronger predictor than the photographs, which are no better than a random guess. </a:t>
            </a:r>
          </a:p>
        </p:txBody>
      </p:sp>
      <p:sp>
        <p:nvSpPr>
          <p:cNvPr id="4" name="Slide Number Placeholder 3"/>
          <p:cNvSpPr>
            <a:spLocks noGrp="1"/>
          </p:cNvSpPr>
          <p:nvPr>
            <p:ph type="sldNum" sz="quarter" idx="5"/>
          </p:nvPr>
        </p:nvSpPr>
        <p:spPr/>
        <p:txBody>
          <a:bodyPr/>
          <a:lstStyle/>
          <a:p>
            <a:fld id="{32F2804C-7311-40AA-AB7E-631EC4AF1F0F}" type="slidenum">
              <a:rPr lang="en-US" smtClean="0"/>
              <a:t>22</a:t>
            </a:fld>
            <a:endParaRPr lang="en-US"/>
          </a:p>
        </p:txBody>
      </p:sp>
    </p:spTree>
    <p:extLst>
      <p:ext uri="{BB962C8B-B14F-4D97-AF65-F5344CB8AC3E}">
        <p14:creationId xmlns:p14="http://schemas.microsoft.com/office/powerpoint/2010/main" val="356495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is the strongest method for prediction in this case. The photographic data once again is no better than a random guess. The text data set has nearly a 55% success rate. </a:t>
            </a:r>
          </a:p>
        </p:txBody>
      </p:sp>
      <p:sp>
        <p:nvSpPr>
          <p:cNvPr id="4" name="Slide Number Placeholder 3"/>
          <p:cNvSpPr>
            <a:spLocks noGrp="1"/>
          </p:cNvSpPr>
          <p:nvPr>
            <p:ph type="sldNum" sz="quarter" idx="5"/>
          </p:nvPr>
        </p:nvSpPr>
        <p:spPr/>
        <p:txBody>
          <a:bodyPr/>
          <a:lstStyle/>
          <a:p>
            <a:fld id="{32F2804C-7311-40AA-AB7E-631EC4AF1F0F}" type="slidenum">
              <a:rPr lang="en-US" smtClean="0"/>
              <a:t>23</a:t>
            </a:fld>
            <a:endParaRPr lang="en-US"/>
          </a:p>
        </p:txBody>
      </p:sp>
    </p:spTree>
    <p:extLst>
      <p:ext uri="{BB962C8B-B14F-4D97-AF65-F5344CB8AC3E}">
        <p14:creationId xmlns:p14="http://schemas.microsoft.com/office/powerpoint/2010/main" val="2595649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F2804C-7311-40AA-AB7E-631EC4AF1F0F}" type="slidenum">
              <a:rPr lang="en-US" smtClean="0"/>
              <a:t>24</a:t>
            </a:fld>
            <a:endParaRPr lang="en-US"/>
          </a:p>
        </p:txBody>
      </p:sp>
    </p:spTree>
    <p:extLst>
      <p:ext uri="{BB962C8B-B14F-4D97-AF65-F5344CB8AC3E}">
        <p14:creationId xmlns:p14="http://schemas.microsoft.com/office/powerpoint/2010/main" val="2355104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F2804C-7311-40AA-AB7E-631EC4AF1F0F}" type="slidenum">
              <a:rPr lang="en-US" smtClean="0"/>
              <a:t>25</a:t>
            </a:fld>
            <a:endParaRPr lang="en-US"/>
          </a:p>
        </p:txBody>
      </p:sp>
    </p:spTree>
    <p:extLst>
      <p:ext uri="{BB962C8B-B14F-4D97-AF65-F5344CB8AC3E}">
        <p14:creationId xmlns:p14="http://schemas.microsoft.com/office/powerpoint/2010/main" val="926288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F2804C-7311-40AA-AB7E-631EC4AF1F0F}" type="slidenum">
              <a:rPr lang="en-US" smtClean="0"/>
              <a:t>26</a:t>
            </a:fld>
            <a:endParaRPr lang="en-US"/>
          </a:p>
        </p:txBody>
      </p:sp>
    </p:spTree>
    <p:extLst>
      <p:ext uri="{BB962C8B-B14F-4D97-AF65-F5344CB8AC3E}">
        <p14:creationId xmlns:p14="http://schemas.microsoft.com/office/powerpoint/2010/main" val="151803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data is provided by pet finder. It includes pet entry data and photographs. PetFinder.MY is also providing Google generated meta data. One is a classification of photographs and the other is a sentiment analysis of the descriptions. This analysis focused on using the photograph data and the pet entry information. </a:t>
            </a:r>
          </a:p>
        </p:txBody>
      </p:sp>
      <p:sp>
        <p:nvSpPr>
          <p:cNvPr id="4" name="Slide Number Placeholder 3"/>
          <p:cNvSpPr>
            <a:spLocks noGrp="1"/>
          </p:cNvSpPr>
          <p:nvPr>
            <p:ph type="sldNum" sz="quarter" idx="5"/>
          </p:nvPr>
        </p:nvSpPr>
        <p:spPr/>
        <p:txBody>
          <a:bodyPr/>
          <a:lstStyle/>
          <a:p>
            <a:fld id="{32F2804C-7311-40AA-AB7E-631EC4AF1F0F}" type="slidenum">
              <a:rPr lang="en-US" smtClean="0"/>
              <a:t>3</a:t>
            </a:fld>
            <a:endParaRPr lang="en-US"/>
          </a:p>
        </p:txBody>
      </p:sp>
    </p:spTree>
    <p:extLst>
      <p:ext uri="{BB962C8B-B14F-4D97-AF65-F5344CB8AC3E}">
        <p14:creationId xmlns:p14="http://schemas.microsoft.com/office/powerpoint/2010/main" val="320051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over the Google generated data it was found that the sentiment analysis provided was either a positive or negative entry. It was decided that a more detailed analysis would be beneficial. A lexicon was found which included words from several languages and included sentiments like trust, sadness, anger as well as positive and negative sentiment. </a:t>
            </a:r>
          </a:p>
          <a:p>
            <a:endParaRPr lang="en-US" dirty="0"/>
          </a:p>
          <a:p>
            <a:r>
              <a:rPr lang="en-US" dirty="0"/>
              <a:t>This presented problems such as learning how to process photographs and this resulted in a very large dataset. </a:t>
            </a:r>
          </a:p>
        </p:txBody>
      </p:sp>
      <p:sp>
        <p:nvSpPr>
          <p:cNvPr id="4" name="Slide Number Placeholder 3"/>
          <p:cNvSpPr>
            <a:spLocks noGrp="1"/>
          </p:cNvSpPr>
          <p:nvPr>
            <p:ph type="sldNum" sz="quarter" idx="5"/>
          </p:nvPr>
        </p:nvSpPr>
        <p:spPr/>
        <p:txBody>
          <a:bodyPr/>
          <a:lstStyle/>
          <a:p>
            <a:fld id="{32F2804C-7311-40AA-AB7E-631EC4AF1F0F}" type="slidenum">
              <a:rPr lang="en-US" smtClean="0"/>
              <a:t>4</a:t>
            </a:fld>
            <a:endParaRPr lang="en-US" dirty="0"/>
          </a:p>
        </p:txBody>
      </p:sp>
    </p:spTree>
    <p:extLst>
      <p:ext uri="{BB962C8B-B14F-4D97-AF65-F5344CB8AC3E}">
        <p14:creationId xmlns:p14="http://schemas.microsoft.com/office/powerpoint/2010/main" val="319234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photographic data varied widely and in many dimensions. Here we see three examples of the photographs provided. As you can see the photo on the left is very high quality, well framed detailed and the subject is clear. In the second we see a washed out photograph with little detail. But there is high contrast and so may be easy for an algorithm to process. Finally the photograph on the left. We do not see great detail of the subject, we also have a photograph that has different dimensions than the other two. </a:t>
            </a:r>
          </a:p>
        </p:txBody>
      </p:sp>
      <p:sp>
        <p:nvSpPr>
          <p:cNvPr id="4" name="Slide Number Placeholder 3"/>
          <p:cNvSpPr>
            <a:spLocks noGrp="1"/>
          </p:cNvSpPr>
          <p:nvPr>
            <p:ph type="sldNum" sz="quarter" idx="5"/>
          </p:nvPr>
        </p:nvSpPr>
        <p:spPr/>
        <p:txBody>
          <a:bodyPr/>
          <a:lstStyle/>
          <a:p>
            <a:fld id="{32F2804C-7311-40AA-AB7E-631EC4AF1F0F}" type="slidenum">
              <a:rPr lang="en-US" smtClean="0"/>
              <a:t>5</a:t>
            </a:fld>
            <a:endParaRPr lang="en-US"/>
          </a:p>
        </p:txBody>
      </p:sp>
    </p:spTree>
    <p:extLst>
      <p:ext uri="{BB962C8B-B14F-4D97-AF65-F5344CB8AC3E}">
        <p14:creationId xmlns:p14="http://schemas.microsoft.com/office/powerpoint/2010/main" val="376501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Photographic data needs to be converted into a vector of values. This was done using the Single Value Decomposition process. The resulting data is a vector of small values, good for processing and friendly to Neural Nets, the most popular way of processing photographs. </a:t>
            </a:r>
          </a:p>
          <a:p>
            <a:endParaRPr lang="en-US" dirty="0"/>
          </a:p>
          <a:p>
            <a:r>
              <a:rPr lang="en-US" dirty="0"/>
              <a:t>To manage the vector size the data was reduced to 50 x 50 pixels, it is hoped that enough detail is preserved in these photos that they are useful. This also spares computation time. </a:t>
            </a:r>
          </a:p>
          <a:p>
            <a:endParaRPr lang="en-US" dirty="0"/>
          </a:p>
          <a:p>
            <a:r>
              <a:rPr lang="en-US" dirty="0"/>
              <a:t>Red Blue and Green data are preserved, it is thought color will be a significant factor in how the photographs are received. This results in vectors 7500 data points long.</a:t>
            </a:r>
          </a:p>
          <a:p>
            <a:endParaRPr lang="en-US" dirty="0"/>
          </a:p>
          <a:p>
            <a:r>
              <a:rPr lang="en-US" dirty="0"/>
              <a:t>A test using random forest was used on pictures of fruit to verify that alternate routes to classification will work on photographs. </a:t>
            </a:r>
          </a:p>
        </p:txBody>
      </p:sp>
      <p:sp>
        <p:nvSpPr>
          <p:cNvPr id="4" name="Slide Number Placeholder 3"/>
          <p:cNvSpPr>
            <a:spLocks noGrp="1"/>
          </p:cNvSpPr>
          <p:nvPr>
            <p:ph type="sldNum" sz="quarter" idx="5"/>
          </p:nvPr>
        </p:nvSpPr>
        <p:spPr/>
        <p:txBody>
          <a:bodyPr/>
          <a:lstStyle/>
          <a:p>
            <a:fld id="{32F2804C-7311-40AA-AB7E-631EC4AF1F0F}" type="slidenum">
              <a:rPr lang="en-US" smtClean="0"/>
              <a:t>6</a:t>
            </a:fld>
            <a:endParaRPr lang="en-US"/>
          </a:p>
        </p:txBody>
      </p:sp>
    </p:spTree>
    <p:extLst>
      <p:ext uri="{BB962C8B-B14F-4D97-AF65-F5344CB8AC3E}">
        <p14:creationId xmlns:p14="http://schemas.microsoft.com/office/powerpoint/2010/main" val="83258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sentiment analysis provided positive and negative sentiment data, but it is thought that other classifications would add more value to the data. The NRC Emotion Lexicon was used to obtain positive, negative and other sentiment data.</a:t>
            </a:r>
          </a:p>
          <a:p>
            <a:endParaRPr lang="en-US" dirty="0"/>
          </a:p>
          <a:p>
            <a:r>
              <a:rPr lang="en-US" dirty="0"/>
              <a:t> </a:t>
            </a:r>
          </a:p>
        </p:txBody>
      </p:sp>
      <p:sp>
        <p:nvSpPr>
          <p:cNvPr id="4" name="Slide Number Placeholder 3"/>
          <p:cNvSpPr>
            <a:spLocks noGrp="1"/>
          </p:cNvSpPr>
          <p:nvPr>
            <p:ph type="sldNum" sz="quarter" idx="5"/>
          </p:nvPr>
        </p:nvSpPr>
        <p:spPr/>
        <p:txBody>
          <a:bodyPr/>
          <a:lstStyle/>
          <a:p>
            <a:fld id="{32F2804C-7311-40AA-AB7E-631EC4AF1F0F}" type="slidenum">
              <a:rPr lang="en-US" smtClean="0"/>
              <a:t>7</a:t>
            </a:fld>
            <a:endParaRPr lang="en-US"/>
          </a:p>
        </p:txBody>
      </p:sp>
    </p:spTree>
    <p:extLst>
      <p:ext uri="{BB962C8B-B14F-4D97-AF65-F5344CB8AC3E}">
        <p14:creationId xmlns:p14="http://schemas.microsoft.com/office/powerpoint/2010/main" val="310609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dataset there were 14993 adoptions in all 13 states in Malaysia and 54000+ photographs. Due to the size of the data it was decided that using a subset of data would be the best way to ensure methods could be tested by the end of the project. </a:t>
            </a:r>
          </a:p>
          <a:p>
            <a:endParaRPr lang="en-US" dirty="0"/>
          </a:p>
          <a:p>
            <a:r>
              <a:rPr lang="en-US" dirty="0"/>
              <a:t>The training subset was 2415 entries and the test subset 489 entries. </a:t>
            </a:r>
          </a:p>
          <a:p>
            <a:endParaRPr lang="en-US" dirty="0"/>
          </a:p>
          <a:p>
            <a:r>
              <a:rPr lang="en-US" dirty="0"/>
              <a:t>Only one photograph per entry was used.</a:t>
            </a:r>
          </a:p>
        </p:txBody>
      </p:sp>
      <p:sp>
        <p:nvSpPr>
          <p:cNvPr id="4" name="Slide Number Placeholder 3"/>
          <p:cNvSpPr>
            <a:spLocks noGrp="1"/>
          </p:cNvSpPr>
          <p:nvPr>
            <p:ph type="sldNum" sz="quarter" idx="5"/>
          </p:nvPr>
        </p:nvSpPr>
        <p:spPr/>
        <p:txBody>
          <a:bodyPr/>
          <a:lstStyle/>
          <a:p>
            <a:fld id="{32F2804C-7311-40AA-AB7E-631EC4AF1F0F}" type="slidenum">
              <a:rPr lang="en-US" smtClean="0"/>
              <a:t>8</a:t>
            </a:fld>
            <a:endParaRPr lang="en-US"/>
          </a:p>
        </p:txBody>
      </p:sp>
    </p:spTree>
    <p:extLst>
      <p:ext uri="{BB962C8B-B14F-4D97-AF65-F5344CB8AC3E}">
        <p14:creationId xmlns:p14="http://schemas.microsoft.com/office/powerpoint/2010/main" val="213002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contained a nearly 50/50 split of dogs and cats. The Adoption Speed variable seems to be very consistent in the number of adoptions. Same day adoptions would be rare as choosing a pet and bringing it to a prepared home would take some time. </a:t>
            </a:r>
          </a:p>
        </p:txBody>
      </p:sp>
      <p:sp>
        <p:nvSpPr>
          <p:cNvPr id="4" name="Slide Number Placeholder 3"/>
          <p:cNvSpPr>
            <a:spLocks noGrp="1"/>
          </p:cNvSpPr>
          <p:nvPr>
            <p:ph type="sldNum" sz="quarter" idx="5"/>
          </p:nvPr>
        </p:nvSpPr>
        <p:spPr/>
        <p:txBody>
          <a:bodyPr/>
          <a:lstStyle/>
          <a:p>
            <a:fld id="{32F2804C-7311-40AA-AB7E-631EC4AF1F0F}" type="slidenum">
              <a:rPr lang="en-US" smtClean="0"/>
              <a:t>9</a:t>
            </a:fld>
            <a:endParaRPr lang="en-US"/>
          </a:p>
        </p:txBody>
      </p:sp>
    </p:spTree>
    <p:extLst>
      <p:ext uri="{BB962C8B-B14F-4D97-AF65-F5344CB8AC3E}">
        <p14:creationId xmlns:p14="http://schemas.microsoft.com/office/powerpoint/2010/main" val="2885146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53A3A5-7A63-4633-8815-942B1FDA9BA2}"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76631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121433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1198263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CB309BD-47CB-4306-8A7B-47175B6F64C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0057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3807366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53A3A5-7A63-4633-8815-942B1FDA9BA2}"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371980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53A3A5-7A63-4633-8815-942B1FDA9BA2}"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1868315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3A3A5-7A63-4633-8815-942B1FDA9BA2}"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2086429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953A3A5-7A63-4633-8815-942B1FDA9BA2}" type="datetimeFigureOut">
              <a:rPr lang="en-US" smtClean="0"/>
              <a:t>3/9/2019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B309BD-47CB-4306-8A7B-47175B6F64C6}" type="slidenum">
              <a:rPr lang="en-US" smtClean="0"/>
              <a:t>‹#›</a:t>
            </a:fld>
            <a:endParaRPr lang="en-US"/>
          </a:p>
        </p:txBody>
      </p:sp>
    </p:spTree>
    <p:extLst>
      <p:ext uri="{BB962C8B-B14F-4D97-AF65-F5344CB8AC3E}">
        <p14:creationId xmlns:p14="http://schemas.microsoft.com/office/powerpoint/2010/main" val="17610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3A3A5-7A63-4633-8815-942B1FDA9BA2}"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381875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3A3A5-7A63-4633-8815-942B1FDA9BA2}"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132707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311611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3A3A5-7A63-4633-8815-942B1FDA9BA2}"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104285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53A3A5-7A63-4633-8815-942B1FDA9BA2}"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283115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953A3A5-7A63-4633-8815-942B1FDA9BA2}"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313371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261396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3A3A5-7A63-4633-8815-942B1FDA9BA2}"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309BD-47CB-4306-8A7B-47175B6F64C6}" type="slidenum">
              <a:rPr lang="en-US" smtClean="0"/>
              <a:t>‹#›</a:t>
            </a:fld>
            <a:endParaRPr lang="en-US"/>
          </a:p>
        </p:txBody>
      </p:sp>
    </p:spTree>
    <p:extLst>
      <p:ext uri="{BB962C8B-B14F-4D97-AF65-F5344CB8AC3E}">
        <p14:creationId xmlns:p14="http://schemas.microsoft.com/office/powerpoint/2010/main" val="97163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53A3A5-7A63-4633-8815-942B1FDA9BA2}" type="datetimeFigureOut">
              <a:rPr lang="en-US" smtClean="0"/>
              <a:t>3/9/2019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B309BD-47CB-4306-8A7B-47175B6F64C6}" type="slidenum">
              <a:rPr lang="en-US" smtClean="0"/>
              <a:t>‹#›</a:t>
            </a:fld>
            <a:endParaRPr lang="en-US"/>
          </a:p>
        </p:txBody>
      </p:sp>
    </p:spTree>
    <p:extLst>
      <p:ext uri="{BB962C8B-B14F-4D97-AF65-F5344CB8AC3E}">
        <p14:creationId xmlns:p14="http://schemas.microsoft.com/office/powerpoint/2010/main" val="34484629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845A-3137-4803-A41B-8B7E239A033C}"/>
              </a:ext>
            </a:extLst>
          </p:cNvPr>
          <p:cNvSpPr>
            <a:spLocks noGrp="1"/>
          </p:cNvSpPr>
          <p:nvPr>
            <p:ph type="ctrTitle"/>
          </p:nvPr>
        </p:nvSpPr>
        <p:spPr/>
        <p:txBody>
          <a:bodyPr/>
          <a:lstStyle/>
          <a:p>
            <a:r>
              <a:rPr lang="en-US" dirty="0"/>
              <a:t>Predicting Time to Adopt</a:t>
            </a:r>
          </a:p>
        </p:txBody>
      </p:sp>
      <p:sp>
        <p:nvSpPr>
          <p:cNvPr id="3" name="Subtitle 2">
            <a:extLst>
              <a:ext uri="{FF2B5EF4-FFF2-40B4-BE49-F238E27FC236}">
                <a16:creationId xmlns:a16="http://schemas.microsoft.com/office/drawing/2014/main" id="{EE58BB7D-EDE9-4584-AF1F-A942619A4512}"/>
              </a:ext>
            </a:extLst>
          </p:cNvPr>
          <p:cNvSpPr>
            <a:spLocks noGrp="1"/>
          </p:cNvSpPr>
          <p:nvPr>
            <p:ph type="subTitle" idx="1"/>
          </p:nvPr>
        </p:nvSpPr>
        <p:spPr/>
        <p:txBody>
          <a:bodyPr/>
          <a:lstStyle/>
          <a:p>
            <a:r>
              <a:rPr lang="en-US" dirty="0"/>
              <a:t>Kaggle Competition: Petfinder.MY Adoption Prediction</a:t>
            </a:r>
          </a:p>
        </p:txBody>
      </p:sp>
    </p:spTree>
    <p:extLst>
      <p:ext uri="{BB962C8B-B14F-4D97-AF65-F5344CB8AC3E}">
        <p14:creationId xmlns:p14="http://schemas.microsoft.com/office/powerpoint/2010/main" val="416406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CC6D-A472-4A69-BD21-2B57A5092A01}"/>
              </a:ext>
            </a:extLst>
          </p:cNvPr>
          <p:cNvSpPr>
            <a:spLocks noGrp="1"/>
          </p:cNvSpPr>
          <p:nvPr>
            <p:ph type="title"/>
          </p:nvPr>
        </p:nvSpPr>
        <p:spPr/>
        <p:txBody>
          <a:bodyPr/>
          <a:lstStyle/>
          <a:p>
            <a:r>
              <a:rPr lang="en-US" dirty="0"/>
              <a:t>Data Exploration Total of 20</a:t>
            </a:r>
          </a:p>
        </p:txBody>
      </p:sp>
      <p:sp>
        <p:nvSpPr>
          <p:cNvPr id="3" name="Content Placeholder 2">
            <a:extLst>
              <a:ext uri="{FF2B5EF4-FFF2-40B4-BE49-F238E27FC236}">
                <a16:creationId xmlns:a16="http://schemas.microsoft.com/office/drawing/2014/main" id="{34FC8250-F7C1-4CF2-9E45-FE7A9ADA7D9F}"/>
              </a:ext>
            </a:extLst>
          </p:cNvPr>
          <p:cNvSpPr>
            <a:spLocks noGrp="1"/>
          </p:cNvSpPr>
          <p:nvPr>
            <p:ph idx="1"/>
          </p:nvPr>
        </p:nvSpPr>
        <p:spPr/>
        <p:txBody>
          <a:bodyPr>
            <a:normAutofit fontScale="92500" lnSpcReduction="10000"/>
          </a:bodyPr>
          <a:lstStyle/>
          <a:p>
            <a:r>
              <a:rPr lang="en-US" dirty="0"/>
              <a:t>Health</a:t>
            </a:r>
          </a:p>
          <a:p>
            <a:r>
              <a:rPr lang="en-US" dirty="0"/>
              <a:t>Vaccinations</a:t>
            </a:r>
          </a:p>
          <a:p>
            <a:r>
              <a:rPr lang="en-US" dirty="0"/>
              <a:t>Dewormed</a:t>
            </a:r>
          </a:p>
          <a:p>
            <a:r>
              <a:rPr lang="en-US" dirty="0"/>
              <a:t>Sterilized </a:t>
            </a:r>
          </a:p>
          <a:p>
            <a:r>
              <a:rPr lang="en-US" dirty="0"/>
              <a:t>Location</a:t>
            </a:r>
          </a:p>
          <a:p>
            <a:r>
              <a:rPr lang="en-US" dirty="0"/>
              <a:t>Breed</a:t>
            </a:r>
          </a:p>
          <a:p>
            <a:r>
              <a:rPr lang="en-US" dirty="0"/>
              <a:t>Color</a:t>
            </a:r>
          </a:p>
          <a:p>
            <a:r>
              <a:rPr lang="en-US" dirty="0"/>
              <a:t>Size </a:t>
            </a:r>
          </a:p>
          <a:p>
            <a:r>
              <a:rPr lang="en-US" dirty="0"/>
              <a:t>&amp; etc. </a:t>
            </a:r>
          </a:p>
          <a:p>
            <a:endParaRPr lang="en-US" dirty="0"/>
          </a:p>
        </p:txBody>
      </p:sp>
    </p:spTree>
    <p:extLst>
      <p:ext uri="{BB962C8B-B14F-4D97-AF65-F5344CB8AC3E}">
        <p14:creationId xmlns:p14="http://schemas.microsoft.com/office/powerpoint/2010/main" val="2999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82A8-54AF-433E-B35D-0EB59DB06565}"/>
              </a:ext>
            </a:extLst>
          </p:cNvPr>
          <p:cNvSpPr>
            <a:spLocks noGrp="1"/>
          </p:cNvSpPr>
          <p:nvPr>
            <p:ph type="title"/>
          </p:nvPr>
        </p:nvSpPr>
        <p:spPr/>
        <p:txBody>
          <a:bodyPr/>
          <a:lstStyle/>
          <a:p>
            <a:r>
              <a:rPr lang="en-US" dirty="0"/>
              <a:t>Word Type Distributions</a:t>
            </a:r>
          </a:p>
        </p:txBody>
      </p:sp>
      <p:pic>
        <p:nvPicPr>
          <p:cNvPr id="9" name="Content Placeholder 8">
            <a:extLst>
              <a:ext uri="{FF2B5EF4-FFF2-40B4-BE49-F238E27FC236}">
                <a16:creationId xmlns:a16="http://schemas.microsoft.com/office/drawing/2014/main" id="{A2230D6D-AF91-4E08-B517-B3C4C27149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5412" y="1690688"/>
            <a:ext cx="7735545" cy="4890287"/>
          </a:xfrm>
        </p:spPr>
      </p:pic>
    </p:spTree>
    <p:extLst>
      <p:ext uri="{BB962C8B-B14F-4D97-AF65-F5344CB8AC3E}">
        <p14:creationId xmlns:p14="http://schemas.microsoft.com/office/powerpoint/2010/main" val="140097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B8EF-577A-4743-AC7B-3741E167C653}"/>
              </a:ext>
            </a:extLst>
          </p:cNvPr>
          <p:cNvSpPr>
            <a:spLocks noGrp="1"/>
          </p:cNvSpPr>
          <p:nvPr>
            <p:ph type="title"/>
          </p:nvPr>
        </p:nvSpPr>
        <p:spPr/>
        <p:txBody>
          <a:bodyPr/>
          <a:lstStyle/>
          <a:p>
            <a:r>
              <a:rPr lang="en-US" dirty="0" err="1"/>
              <a:t>Corellation</a:t>
            </a:r>
            <a:r>
              <a:rPr lang="en-US" dirty="0"/>
              <a:t> Table 1</a:t>
            </a:r>
          </a:p>
        </p:txBody>
      </p:sp>
      <p:graphicFrame>
        <p:nvGraphicFramePr>
          <p:cNvPr id="4" name="Content Placeholder 3">
            <a:extLst>
              <a:ext uri="{FF2B5EF4-FFF2-40B4-BE49-F238E27FC236}">
                <a16:creationId xmlns:a16="http://schemas.microsoft.com/office/drawing/2014/main" id="{F82500A4-0E01-4B61-B493-47E678538413}"/>
              </a:ext>
            </a:extLst>
          </p:cNvPr>
          <p:cNvGraphicFramePr>
            <a:graphicFrameLocks noGrp="1"/>
          </p:cNvGraphicFramePr>
          <p:nvPr>
            <p:ph idx="1"/>
            <p:extLst>
              <p:ext uri="{D42A27DB-BD31-4B8C-83A1-F6EECF244321}">
                <p14:modId xmlns:p14="http://schemas.microsoft.com/office/powerpoint/2010/main" val="1777386256"/>
              </p:ext>
            </p:extLst>
          </p:nvPr>
        </p:nvGraphicFramePr>
        <p:xfrm>
          <a:off x="1041400" y="1793291"/>
          <a:ext cx="10109200" cy="4178880"/>
        </p:xfrm>
        <a:graphic>
          <a:graphicData uri="http://schemas.openxmlformats.org/drawingml/2006/table">
            <a:tbl>
              <a:tblPr>
                <a:tableStyleId>{5C22544A-7EE6-4342-B048-85BDC9FD1C3A}</a:tableStyleId>
              </a:tblPr>
              <a:tblGrid>
                <a:gridCol w="1985342">
                  <a:extLst>
                    <a:ext uri="{9D8B030D-6E8A-4147-A177-3AD203B41FA5}">
                      <a16:colId xmlns:a16="http://schemas.microsoft.com/office/drawing/2014/main" val="308424018"/>
                    </a:ext>
                  </a:extLst>
                </a:gridCol>
                <a:gridCol w="1329635">
                  <a:extLst>
                    <a:ext uri="{9D8B030D-6E8A-4147-A177-3AD203B41FA5}">
                      <a16:colId xmlns:a16="http://schemas.microsoft.com/office/drawing/2014/main" val="78946704"/>
                    </a:ext>
                  </a:extLst>
                </a:gridCol>
                <a:gridCol w="1420702">
                  <a:extLst>
                    <a:ext uri="{9D8B030D-6E8A-4147-A177-3AD203B41FA5}">
                      <a16:colId xmlns:a16="http://schemas.microsoft.com/office/drawing/2014/main" val="449612213"/>
                    </a:ext>
                  </a:extLst>
                </a:gridCol>
                <a:gridCol w="1329635">
                  <a:extLst>
                    <a:ext uri="{9D8B030D-6E8A-4147-A177-3AD203B41FA5}">
                      <a16:colId xmlns:a16="http://schemas.microsoft.com/office/drawing/2014/main" val="3218741866"/>
                    </a:ext>
                  </a:extLst>
                </a:gridCol>
                <a:gridCol w="1420702">
                  <a:extLst>
                    <a:ext uri="{9D8B030D-6E8A-4147-A177-3AD203B41FA5}">
                      <a16:colId xmlns:a16="http://schemas.microsoft.com/office/drawing/2014/main" val="2647925733"/>
                    </a:ext>
                  </a:extLst>
                </a:gridCol>
                <a:gridCol w="1275337">
                  <a:extLst>
                    <a:ext uri="{9D8B030D-6E8A-4147-A177-3AD203B41FA5}">
                      <a16:colId xmlns:a16="http://schemas.microsoft.com/office/drawing/2014/main" val="3658564266"/>
                    </a:ext>
                  </a:extLst>
                </a:gridCol>
                <a:gridCol w="1347847">
                  <a:extLst>
                    <a:ext uri="{9D8B030D-6E8A-4147-A177-3AD203B41FA5}">
                      <a16:colId xmlns:a16="http://schemas.microsoft.com/office/drawing/2014/main" val="2059820512"/>
                    </a:ext>
                  </a:extLst>
                </a:gridCol>
              </a:tblGrid>
              <a:tr h="348240">
                <a:tc>
                  <a:txBody>
                    <a:bodyPr/>
                    <a:lstStyle/>
                    <a:p>
                      <a:pPr algn="l" fontAlgn="ct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u="none" strike="noStrike">
                          <a:effectLst/>
                        </a:rPr>
                        <a:t>positive</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u="none" strike="noStrike">
                          <a:effectLst/>
                        </a:rPr>
                        <a:t>anger</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u="none" strike="noStrike">
                          <a:effectLst/>
                        </a:rPr>
                        <a:t>anticipation</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u="none" strike="noStrike">
                          <a:effectLst/>
                        </a:rPr>
                        <a:t>disgust</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l" fontAlgn="b"/>
                      <a:r>
                        <a:rPr lang="en-US" sz="1100" b="0" i="0" u="none" strike="noStrike" dirty="0" err="1">
                          <a:solidFill>
                            <a:srgbClr val="000000"/>
                          </a:solidFill>
                          <a:effectLst/>
                          <a:latin typeface="Calibri" panose="020F0502020204030204" pitchFamily="34" charset="0"/>
                        </a:rPr>
                        <a:t>AdoptionSpeed</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1265348995"/>
                  </a:ext>
                </a:extLst>
              </a:tr>
              <a:tr h="348240">
                <a:tc>
                  <a:txBody>
                    <a:bodyPr/>
                    <a:lstStyle/>
                    <a:p>
                      <a:pPr algn="l" fontAlgn="ctr"/>
                      <a:r>
                        <a:rPr lang="en-US" sz="1000" u="none" strike="noStrike">
                          <a:effectLst/>
                        </a:rPr>
                        <a:t>positive</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0.696556164</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0.57674265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0.81034802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0.52588209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0.013238</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2488651233"/>
                  </a:ext>
                </a:extLst>
              </a:tr>
              <a:tr h="348240">
                <a:tc>
                  <a:txBody>
                    <a:bodyPr/>
                    <a:lstStyle/>
                    <a:p>
                      <a:pPr algn="l" fontAlgn="ctr"/>
                      <a:r>
                        <a:rPr lang="en-US" sz="1000" u="none" strike="noStrike" dirty="0">
                          <a:effectLst/>
                        </a:rPr>
                        <a:t>negative</a:t>
                      </a:r>
                      <a:endParaRPr lang="en-US" sz="1000" b="0" i="0" u="none" strike="noStrike" dirty="0">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0.69655616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0.74173978</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0.66551773</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0.7451389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-0.00192</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3106635205"/>
                  </a:ext>
                </a:extLst>
              </a:tr>
              <a:tr h="348240">
                <a:tc>
                  <a:txBody>
                    <a:bodyPr/>
                    <a:lstStyle/>
                    <a:p>
                      <a:pPr algn="l" fontAlgn="ctr"/>
                      <a:r>
                        <a:rPr lang="en-US" sz="1000" u="none" strike="noStrike">
                          <a:effectLst/>
                        </a:rPr>
                        <a:t>anger</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0.57674265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0.741739776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0.54034206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0.59494198</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0.032558</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3303867627"/>
                  </a:ext>
                </a:extLst>
              </a:tr>
              <a:tr h="348240">
                <a:tc>
                  <a:txBody>
                    <a:bodyPr/>
                    <a:lstStyle/>
                    <a:p>
                      <a:pPr algn="l" fontAlgn="ctr"/>
                      <a:r>
                        <a:rPr lang="en-US" sz="1000" u="none" strike="noStrike">
                          <a:effectLst/>
                        </a:rPr>
                        <a:t>anticipation</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0.81034802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0.66551773</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0.54034206</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0.46606277</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0.012341</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1529578729"/>
                  </a:ext>
                </a:extLst>
              </a:tr>
              <a:tr h="348240">
                <a:tc>
                  <a:txBody>
                    <a:bodyPr/>
                    <a:lstStyle/>
                    <a:p>
                      <a:pPr algn="l" fontAlgn="ctr"/>
                      <a:r>
                        <a:rPr lang="en-US" sz="1000" u="none" strike="noStrike">
                          <a:effectLst/>
                        </a:rPr>
                        <a:t>disgust</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0.52588209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0.745138904</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0.59494198</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0.46606277</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-0.01769</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1120215883"/>
                  </a:ext>
                </a:extLst>
              </a:tr>
              <a:tr h="348240">
                <a:tc>
                  <a:txBody>
                    <a:bodyPr/>
                    <a:lstStyle/>
                    <a:p>
                      <a:pPr algn="l" fontAlgn="ctr"/>
                      <a:r>
                        <a:rPr lang="en-US" sz="1000" u="none" strike="noStrike">
                          <a:effectLst/>
                        </a:rPr>
                        <a:t>fear</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0.60684912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0.803289972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0.73978831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0.62958053</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0.62422874</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0.038567</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3955977228"/>
                  </a:ext>
                </a:extLst>
              </a:tr>
              <a:tr h="348240">
                <a:tc>
                  <a:txBody>
                    <a:bodyPr/>
                    <a:lstStyle/>
                    <a:p>
                      <a:pPr algn="l" fontAlgn="ctr"/>
                      <a:r>
                        <a:rPr lang="en-US" sz="1000" u="none" strike="noStrike" dirty="0">
                          <a:effectLst/>
                        </a:rPr>
                        <a:t>joy</a:t>
                      </a:r>
                      <a:endParaRPr lang="en-US" sz="1000" b="0" i="0" u="none" strike="noStrike" dirty="0">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0.88935636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0.610254869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0.533218</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0.74801473</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0.47614749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0.010063</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571629323"/>
                  </a:ext>
                </a:extLst>
              </a:tr>
              <a:tr h="348240">
                <a:tc>
                  <a:txBody>
                    <a:bodyPr/>
                    <a:lstStyle/>
                    <a:p>
                      <a:pPr algn="l" fontAlgn="ctr"/>
                      <a:r>
                        <a:rPr lang="en-US" sz="1000" u="none" strike="noStrike">
                          <a:effectLst/>
                        </a:rPr>
                        <a:t>sadness</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0.58536733</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0.816394354</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0.63588235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0.58457408</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0.57646482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0.007322</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2855523822"/>
                  </a:ext>
                </a:extLst>
              </a:tr>
              <a:tr h="348240">
                <a:tc>
                  <a:txBody>
                    <a:bodyPr/>
                    <a:lstStyle/>
                    <a:p>
                      <a:pPr algn="l" fontAlgn="ctr"/>
                      <a:r>
                        <a:rPr lang="en-US" sz="1000" u="none" strike="noStrike">
                          <a:effectLst/>
                        </a:rPr>
                        <a:t>surprise</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0.64998825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0.548129424</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0.57937635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0.65737447</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0.43730476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0.023417</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1376863392"/>
                  </a:ext>
                </a:extLst>
              </a:tr>
              <a:tr h="348240">
                <a:tc>
                  <a:txBody>
                    <a:bodyPr/>
                    <a:lstStyle/>
                    <a:p>
                      <a:pPr algn="l" fontAlgn="ctr"/>
                      <a:r>
                        <a:rPr lang="en-US" sz="1000" u="none" strike="noStrike">
                          <a:effectLst/>
                        </a:rPr>
                        <a:t>trust</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0.92786355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0.685275202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0.56630442</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0.82020255</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0.51184139</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a:solidFill>
                            <a:srgbClr val="000000"/>
                          </a:solidFill>
                          <a:effectLst/>
                          <a:latin typeface="Calibri" panose="020F0502020204030204" pitchFamily="34" charset="0"/>
                        </a:rPr>
                        <a:t>0.009631</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4181994926"/>
                  </a:ext>
                </a:extLst>
              </a:tr>
              <a:tr h="348240">
                <a:tc>
                  <a:txBody>
                    <a:bodyPr/>
                    <a:lstStyle/>
                    <a:p>
                      <a:pPr algn="l" fontAlgn="ctr"/>
                      <a:r>
                        <a:rPr lang="en-US" sz="1000" u="none" strike="noStrike">
                          <a:effectLst/>
                        </a:rPr>
                        <a:t>AdoptionSpeed</a:t>
                      </a:r>
                      <a:endParaRPr lang="en-US" sz="1000" b="0" i="0" u="none" strike="noStrike">
                        <a:solidFill>
                          <a:srgbClr val="000000"/>
                        </a:solidFill>
                        <a:effectLst/>
                        <a:latin typeface="Lucida Console" panose="020B0609040504020204" pitchFamily="49" charset="0"/>
                      </a:endParaRPr>
                    </a:p>
                  </a:txBody>
                  <a:tcPr marL="9525" marR="9525" marT="9525" marB="0" anchor="ctr">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0.01323786</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-0.001916688</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0.03255831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a:effectLst/>
                        </a:rPr>
                        <a:t>0.01234111</a:t>
                      </a:r>
                      <a:endParaRPr lang="en-US" sz="1100" b="0" i="0" u="none" strike="noStrike">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u="none" strike="noStrike" dirty="0">
                          <a:effectLst/>
                        </a:rPr>
                        <a:t>-0.01768836</a:t>
                      </a:r>
                      <a:endParaRPr lang="en-US" sz="1100" b="0" i="0" u="none" strike="noStrike" dirty="0">
                        <a:solidFill>
                          <a:srgbClr val="000000"/>
                        </a:solidFill>
                        <a:effectLst/>
                        <a:latin typeface="Calibri" panose="020F0502020204030204" pitchFamily="34" charset="0"/>
                      </a:endParaRP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gradFill>
                      <a:gsLst>
                        <a:gs pos="0">
                          <a:schemeClr val="accent4">
                            <a:lumMod val="20000"/>
                            <a:lumOff val="80000"/>
                          </a:schemeClr>
                        </a:gs>
                        <a:gs pos="50000">
                          <a:schemeClr val="accent4">
                            <a:lumMod val="20000"/>
                            <a:lumOff val="80000"/>
                          </a:schemeClr>
                        </a:gs>
                        <a:gs pos="72000">
                          <a:schemeClr val="accent4">
                            <a:lumMod val="40000"/>
                            <a:lumOff val="60000"/>
                          </a:schemeClr>
                        </a:gs>
                        <a:gs pos="100000">
                          <a:schemeClr val="accent4">
                            <a:lumMod val="40000"/>
                            <a:lumOff val="60000"/>
                          </a:schemeClr>
                        </a:gs>
                      </a:gsLst>
                      <a:lin ang="5400000" scaled="1"/>
                    </a:gradFill>
                  </a:tcPr>
                </a:tc>
                <a:extLst>
                  <a:ext uri="{0D108BD9-81ED-4DB2-BD59-A6C34878D82A}">
                    <a16:rowId xmlns:a16="http://schemas.microsoft.com/office/drawing/2014/main" val="1917823365"/>
                  </a:ext>
                </a:extLst>
              </a:tr>
            </a:tbl>
          </a:graphicData>
        </a:graphic>
      </p:graphicFrame>
    </p:spTree>
    <p:extLst>
      <p:ext uri="{BB962C8B-B14F-4D97-AF65-F5344CB8AC3E}">
        <p14:creationId xmlns:p14="http://schemas.microsoft.com/office/powerpoint/2010/main" val="174083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4DFB-23FB-45D8-8725-247D1D5BDF2B}"/>
              </a:ext>
            </a:extLst>
          </p:cNvPr>
          <p:cNvSpPr>
            <a:spLocks noGrp="1"/>
          </p:cNvSpPr>
          <p:nvPr>
            <p:ph type="title"/>
          </p:nvPr>
        </p:nvSpPr>
        <p:spPr/>
        <p:txBody>
          <a:bodyPr/>
          <a:lstStyle/>
          <a:p>
            <a:r>
              <a:rPr lang="en-US" dirty="0" err="1"/>
              <a:t>Corellation</a:t>
            </a:r>
            <a:r>
              <a:rPr lang="en-US" dirty="0"/>
              <a:t> Table 2</a:t>
            </a:r>
          </a:p>
        </p:txBody>
      </p:sp>
      <p:graphicFrame>
        <p:nvGraphicFramePr>
          <p:cNvPr id="4" name="Content Placeholder 3">
            <a:extLst>
              <a:ext uri="{FF2B5EF4-FFF2-40B4-BE49-F238E27FC236}">
                <a16:creationId xmlns:a16="http://schemas.microsoft.com/office/drawing/2014/main" id="{F4E1A968-2F7A-4B1A-AAF9-8DB93B347884}"/>
              </a:ext>
            </a:extLst>
          </p:cNvPr>
          <p:cNvGraphicFramePr>
            <a:graphicFrameLocks noGrp="1"/>
          </p:cNvGraphicFramePr>
          <p:nvPr>
            <p:ph idx="1"/>
            <p:extLst>
              <p:ext uri="{D42A27DB-BD31-4B8C-83A1-F6EECF244321}">
                <p14:modId xmlns:p14="http://schemas.microsoft.com/office/powerpoint/2010/main" val="3914541888"/>
              </p:ext>
            </p:extLst>
          </p:nvPr>
        </p:nvGraphicFramePr>
        <p:xfrm>
          <a:off x="838200" y="1929468"/>
          <a:ext cx="10394658" cy="4362279"/>
        </p:xfrm>
        <a:graphic>
          <a:graphicData uri="http://schemas.openxmlformats.org/drawingml/2006/table">
            <a:tbl>
              <a:tblPr>
                <a:tableStyleId>{5C22544A-7EE6-4342-B048-85BDC9FD1C3A}</a:tableStyleId>
              </a:tblPr>
              <a:tblGrid>
                <a:gridCol w="1794903">
                  <a:extLst>
                    <a:ext uri="{9D8B030D-6E8A-4147-A177-3AD203B41FA5}">
                      <a16:colId xmlns:a16="http://schemas.microsoft.com/office/drawing/2014/main" val="745791415"/>
                    </a:ext>
                  </a:extLst>
                </a:gridCol>
                <a:gridCol w="1794903">
                  <a:extLst>
                    <a:ext uri="{9D8B030D-6E8A-4147-A177-3AD203B41FA5}">
                      <a16:colId xmlns:a16="http://schemas.microsoft.com/office/drawing/2014/main" val="3434568332"/>
                    </a:ext>
                  </a:extLst>
                </a:gridCol>
                <a:gridCol w="1321521">
                  <a:extLst>
                    <a:ext uri="{9D8B030D-6E8A-4147-A177-3AD203B41FA5}">
                      <a16:colId xmlns:a16="http://schemas.microsoft.com/office/drawing/2014/main" val="1546376231"/>
                    </a:ext>
                  </a:extLst>
                </a:gridCol>
                <a:gridCol w="1538489">
                  <a:extLst>
                    <a:ext uri="{9D8B030D-6E8A-4147-A177-3AD203B41FA5}">
                      <a16:colId xmlns:a16="http://schemas.microsoft.com/office/drawing/2014/main" val="667039763"/>
                    </a:ext>
                  </a:extLst>
                </a:gridCol>
                <a:gridCol w="1439868">
                  <a:extLst>
                    <a:ext uri="{9D8B030D-6E8A-4147-A177-3AD203B41FA5}">
                      <a16:colId xmlns:a16="http://schemas.microsoft.com/office/drawing/2014/main" val="1902798561"/>
                    </a:ext>
                  </a:extLst>
                </a:gridCol>
                <a:gridCol w="1558213">
                  <a:extLst>
                    <a:ext uri="{9D8B030D-6E8A-4147-A177-3AD203B41FA5}">
                      <a16:colId xmlns:a16="http://schemas.microsoft.com/office/drawing/2014/main" val="3607933224"/>
                    </a:ext>
                  </a:extLst>
                </a:gridCol>
                <a:gridCol w="946761">
                  <a:extLst>
                    <a:ext uri="{9D8B030D-6E8A-4147-A177-3AD203B41FA5}">
                      <a16:colId xmlns:a16="http://schemas.microsoft.com/office/drawing/2014/main" val="854165807"/>
                    </a:ext>
                  </a:extLst>
                </a:gridCol>
              </a:tblGrid>
              <a:tr h="366221">
                <a:tc>
                  <a:txBody>
                    <a:bodyPr/>
                    <a:lstStyle/>
                    <a:p>
                      <a:pPr algn="l" fontAlgn="ctr"/>
                      <a:endParaRPr lang="en-US" sz="1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l" fontAlgn="b"/>
                      <a:r>
                        <a:rPr lang="en-US" sz="1100" u="none" strike="noStrike">
                          <a:effectLst/>
                        </a:rPr>
                        <a:t>fear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joy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sadness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surprise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trust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AdoptionSpeed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2876046"/>
                  </a:ext>
                </a:extLst>
              </a:tr>
              <a:tr h="366221">
                <a:tc>
                  <a:txBody>
                    <a:bodyPr/>
                    <a:lstStyle/>
                    <a:p>
                      <a:pPr algn="l" fontAlgn="ctr"/>
                      <a:r>
                        <a:rPr lang="en-US" sz="1000" b="0" i="0" u="none" strike="noStrike">
                          <a:solidFill>
                            <a:srgbClr val="000000"/>
                          </a:solidFill>
                          <a:effectLst/>
                          <a:latin typeface="Lucida Console" panose="020B0609040504020204" pitchFamily="49" charset="0"/>
                        </a:rPr>
                        <a:t>positive</a:t>
                      </a:r>
                    </a:p>
                  </a:txBody>
                  <a:tcPr marL="9525" marR="9525" marT="9525" marB="0" anchor="ctr"/>
                </a:tc>
                <a:tc>
                  <a:txBody>
                    <a:bodyPr/>
                    <a:lstStyle/>
                    <a:p>
                      <a:pPr algn="r" fontAlgn="b"/>
                      <a:r>
                        <a:rPr lang="en-US" sz="1100" u="none" strike="noStrike">
                          <a:effectLst/>
                        </a:rPr>
                        <a:t>0.60684912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0.88935636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0.58536733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0.64998825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0.927863553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0.013238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1515802"/>
                  </a:ext>
                </a:extLst>
              </a:tr>
              <a:tr h="366221">
                <a:tc>
                  <a:txBody>
                    <a:bodyPr/>
                    <a:lstStyle/>
                    <a:p>
                      <a:pPr algn="l" fontAlgn="ctr"/>
                      <a:r>
                        <a:rPr lang="en-US" sz="1000" b="0" i="0" u="none" strike="noStrike">
                          <a:solidFill>
                            <a:srgbClr val="000000"/>
                          </a:solidFill>
                          <a:effectLst/>
                          <a:latin typeface="Lucida Console" panose="020B0609040504020204" pitchFamily="49" charset="0"/>
                        </a:rPr>
                        <a:t>negative</a:t>
                      </a:r>
                    </a:p>
                  </a:txBody>
                  <a:tcPr marL="9525" marR="9525" marT="9525" marB="0" anchor="ctr"/>
                </a:tc>
                <a:tc>
                  <a:txBody>
                    <a:bodyPr/>
                    <a:lstStyle/>
                    <a:p>
                      <a:pPr algn="r" fontAlgn="b"/>
                      <a:r>
                        <a:rPr lang="en-US" sz="1100" u="none" strike="noStrike">
                          <a:effectLst/>
                        </a:rPr>
                        <a:t>0.80328997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0.61025487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0.816394354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0.54812942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0.685275202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-0.00192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3054845"/>
                  </a:ext>
                </a:extLst>
              </a:tr>
              <a:tr h="366221">
                <a:tc>
                  <a:txBody>
                    <a:bodyPr/>
                    <a:lstStyle/>
                    <a:p>
                      <a:pPr algn="l" fontAlgn="ctr"/>
                      <a:r>
                        <a:rPr lang="en-US" sz="1000" b="0" i="0" u="none" strike="noStrike">
                          <a:solidFill>
                            <a:srgbClr val="000000"/>
                          </a:solidFill>
                          <a:effectLst/>
                          <a:latin typeface="Lucida Console" panose="020B0609040504020204" pitchFamily="49" charset="0"/>
                        </a:rPr>
                        <a:t>anger</a:t>
                      </a:r>
                    </a:p>
                  </a:txBody>
                  <a:tcPr marL="9525" marR="9525" marT="9525" marB="0" anchor="ctr"/>
                </a:tc>
                <a:tc>
                  <a:txBody>
                    <a:bodyPr/>
                    <a:lstStyle/>
                    <a:p>
                      <a:pPr algn="r" fontAlgn="b"/>
                      <a:r>
                        <a:rPr lang="en-US" sz="1100" u="none" strike="noStrike">
                          <a:effectLst/>
                        </a:rPr>
                        <a:t>0.73978831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0.533218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0.63588235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0.57937635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0.566304419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0.032558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7754293"/>
                  </a:ext>
                </a:extLst>
              </a:tr>
              <a:tr h="366221">
                <a:tc>
                  <a:txBody>
                    <a:bodyPr/>
                    <a:lstStyle/>
                    <a:p>
                      <a:pPr algn="l" fontAlgn="ctr"/>
                      <a:r>
                        <a:rPr lang="en-US" sz="1000" b="0" i="0" u="none" strike="noStrike">
                          <a:solidFill>
                            <a:srgbClr val="000000"/>
                          </a:solidFill>
                          <a:effectLst/>
                          <a:latin typeface="Lucida Console" panose="020B0609040504020204" pitchFamily="49" charset="0"/>
                        </a:rPr>
                        <a:t>anticipation</a:t>
                      </a:r>
                    </a:p>
                  </a:txBody>
                  <a:tcPr marL="9525" marR="9525" marT="9525" marB="0" anchor="ctr"/>
                </a:tc>
                <a:tc>
                  <a:txBody>
                    <a:bodyPr/>
                    <a:lstStyle/>
                    <a:p>
                      <a:pPr algn="r" fontAlgn="b"/>
                      <a:r>
                        <a:rPr lang="en-US" sz="1100" u="none" strike="noStrike">
                          <a:effectLst/>
                        </a:rPr>
                        <a:t>0.62958053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0.74801473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0.584574082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0.65737447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0.820202555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0.012341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5620308"/>
                  </a:ext>
                </a:extLst>
              </a:tr>
              <a:tr h="366221">
                <a:tc>
                  <a:txBody>
                    <a:bodyPr/>
                    <a:lstStyle/>
                    <a:p>
                      <a:pPr algn="l" fontAlgn="ctr"/>
                      <a:r>
                        <a:rPr lang="en-US" sz="1000" b="0" i="0" u="none" strike="noStrike">
                          <a:solidFill>
                            <a:srgbClr val="000000"/>
                          </a:solidFill>
                          <a:effectLst/>
                          <a:latin typeface="Lucida Console" panose="020B0609040504020204" pitchFamily="49" charset="0"/>
                        </a:rPr>
                        <a:t>disgust</a:t>
                      </a:r>
                    </a:p>
                  </a:txBody>
                  <a:tcPr marL="9525" marR="9525" marT="9525" marB="0" anchor="ctr"/>
                </a:tc>
                <a:tc>
                  <a:txBody>
                    <a:bodyPr/>
                    <a:lstStyle/>
                    <a:p>
                      <a:pPr algn="r" fontAlgn="b"/>
                      <a:r>
                        <a:rPr lang="en-US" sz="1100" u="none" strike="noStrike" dirty="0">
                          <a:effectLst/>
                        </a:rPr>
                        <a:t>0.62422874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0.47614749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0.576464815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0.43730476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0.511841389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-0.01769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5197977"/>
                  </a:ext>
                </a:extLst>
              </a:tr>
              <a:tr h="366221">
                <a:tc>
                  <a:txBody>
                    <a:bodyPr/>
                    <a:lstStyle/>
                    <a:p>
                      <a:pPr algn="l" fontAlgn="ctr"/>
                      <a:r>
                        <a:rPr lang="en-US" sz="1000" b="0" i="0" u="none" strike="noStrike">
                          <a:solidFill>
                            <a:srgbClr val="000000"/>
                          </a:solidFill>
                          <a:effectLst/>
                          <a:latin typeface="Lucida Console" panose="020B0609040504020204" pitchFamily="49" charset="0"/>
                        </a:rPr>
                        <a:t>fear</a:t>
                      </a:r>
                    </a:p>
                  </a:txBody>
                  <a:tcPr marL="9525" marR="9525" marT="9525" marB="0" anchor="ct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0.50847889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0.715310947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0.50502375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0.596019692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0.038567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247362"/>
                  </a:ext>
                </a:extLst>
              </a:tr>
              <a:tr h="366221">
                <a:tc>
                  <a:txBody>
                    <a:bodyPr/>
                    <a:lstStyle/>
                    <a:p>
                      <a:pPr algn="l" fontAlgn="ctr"/>
                      <a:r>
                        <a:rPr lang="en-US" sz="1000" b="0" i="0" u="none" strike="noStrike">
                          <a:solidFill>
                            <a:srgbClr val="000000"/>
                          </a:solidFill>
                          <a:effectLst/>
                          <a:latin typeface="Lucida Console" panose="020B0609040504020204" pitchFamily="49" charset="0"/>
                        </a:rPr>
                        <a:t>joy</a:t>
                      </a:r>
                    </a:p>
                  </a:txBody>
                  <a:tcPr marL="9525" marR="9525" marT="9525" marB="0" anchor="ctr"/>
                </a:tc>
                <a:tc>
                  <a:txBody>
                    <a:bodyPr/>
                    <a:lstStyle/>
                    <a:p>
                      <a:pPr algn="r" fontAlgn="b"/>
                      <a:r>
                        <a:rPr lang="en-US" sz="1100" u="none" strike="noStrike">
                          <a:effectLst/>
                        </a:rPr>
                        <a:t>0.50847889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0.54222282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0.66834173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0.891513621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0.010063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1116448"/>
                  </a:ext>
                </a:extLst>
              </a:tr>
              <a:tr h="366221">
                <a:tc>
                  <a:txBody>
                    <a:bodyPr/>
                    <a:lstStyle/>
                    <a:p>
                      <a:pPr algn="l" fontAlgn="ctr"/>
                      <a:r>
                        <a:rPr lang="en-US" sz="1000" b="0" i="0" u="none" strike="noStrike">
                          <a:solidFill>
                            <a:srgbClr val="000000"/>
                          </a:solidFill>
                          <a:effectLst/>
                          <a:latin typeface="Lucida Console" panose="020B0609040504020204" pitchFamily="49" charset="0"/>
                        </a:rPr>
                        <a:t>sadness</a:t>
                      </a:r>
                    </a:p>
                  </a:txBody>
                  <a:tcPr marL="9525" marR="9525" marT="9525" marB="0" anchor="ctr"/>
                </a:tc>
                <a:tc>
                  <a:txBody>
                    <a:bodyPr/>
                    <a:lstStyle/>
                    <a:p>
                      <a:pPr algn="r" fontAlgn="b"/>
                      <a:r>
                        <a:rPr lang="en-US" sz="1100" u="none" strike="noStrike">
                          <a:effectLst/>
                        </a:rPr>
                        <a:t>0.71531095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0.54222282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0.48598825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0.567468301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0.007322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377483"/>
                  </a:ext>
                </a:extLst>
              </a:tr>
              <a:tr h="366221">
                <a:tc>
                  <a:txBody>
                    <a:bodyPr/>
                    <a:lstStyle/>
                    <a:p>
                      <a:pPr algn="l" fontAlgn="ctr"/>
                      <a:r>
                        <a:rPr lang="en-US" sz="1000" b="0" i="0" u="none" strike="noStrike">
                          <a:solidFill>
                            <a:srgbClr val="000000"/>
                          </a:solidFill>
                          <a:effectLst/>
                          <a:latin typeface="Lucida Console" panose="020B0609040504020204" pitchFamily="49" charset="0"/>
                        </a:rPr>
                        <a:t>surprise</a:t>
                      </a:r>
                    </a:p>
                  </a:txBody>
                  <a:tcPr marL="9525" marR="9525" marT="9525" marB="0" anchor="ctr"/>
                </a:tc>
                <a:tc>
                  <a:txBody>
                    <a:bodyPr/>
                    <a:lstStyle/>
                    <a:p>
                      <a:pPr algn="r" fontAlgn="b"/>
                      <a:r>
                        <a:rPr lang="en-US" sz="1100" u="none" strike="noStrike">
                          <a:effectLst/>
                        </a:rPr>
                        <a:t>0.50502375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0.66834173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0.485988252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0.650603982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0.023417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07224"/>
                  </a:ext>
                </a:extLst>
              </a:tr>
              <a:tr h="366221">
                <a:tc>
                  <a:txBody>
                    <a:bodyPr/>
                    <a:lstStyle/>
                    <a:p>
                      <a:pPr algn="l" fontAlgn="ctr"/>
                      <a:r>
                        <a:rPr lang="en-US" sz="1000" b="0" i="0" u="none" strike="noStrike">
                          <a:solidFill>
                            <a:srgbClr val="000000"/>
                          </a:solidFill>
                          <a:effectLst/>
                          <a:latin typeface="Lucida Console" panose="020B0609040504020204" pitchFamily="49" charset="0"/>
                        </a:rPr>
                        <a:t>trust</a:t>
                      </a:r>
                    </a:p>
                  </a:txBody>
                  <a:tcPr marL="9525" marR="9525" marT="9525" marB="0" anchor="ctr"/>
                </a:tc>
                <a:tc>
                  <a:txBody>
                    <a:bodyPr/>
                    <a:lstStyle/>
                    <a:p>
                      <a:pPr algn="r" fontAlgn="b"/>
                      <a:r>
                        <a:rPr lang="en-US" sz="1100" u="none" strike="noStrike">
                          <a:effectLst/>
                        </a:rPr>
                        <a:t>0.59601969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0.89151362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0.567468301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0.65060398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0.009631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4293952"/>
                  </a:ext>
                </a:extLst>
              </a:tr>
              <a:tr h="333848">
                <a:tc>
                  <a:txBody>
                    <a:bodyPr/>
                    <a:lstStyle/>
                    <a:p>
                      <a:pPr algn="l" fontAlgn="ctr"/>
                      <a:r>
                        <a:rPr lang="en-US" sz="1000" b="0" i="0" u="none" strike="noStrike" dirty="0" err="1">
                          <a:solidFill>
                            <a:srgbClr val="000000"/>
                          </a:solidFill>
                          <a:effectLst/>
                          <a:latin typeface="Lucida Console" panose="020B0609040504020204" pitchFamily="49" charset="0"/>
                        </a:rPr>
                        <a:t>AdoptionSpeed</a:t>
                      </a:r>
                      <a:endParaRPr lang="en-US" sz="1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b"/>
                      <a:r>
                        <a:rPr lang="en-US" sz="1100" u="none" strike="noStrike">
                          <a:effectLst/>
                        </a:rPr>
                        <a:t>0.03856658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0.01006281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0.007321523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0.02341741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0.009630921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5605587"/>
                  </a:ext>
                </a:extLst>
              </a:tr>
            </a:tbl>
          </a:graphicData>
        </a:graphic>
      </p:graphicFrame>
    </p:spTree>
    <p:extLst>
      <p:ext uri="{BB962C8B-B14F-4D97-AF65-F5344CB8AC3E}">
        <p14:creationId xmlns:p14="http://schemas.microsoft.com/office/powerpoint/2010/main" val="297082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E04E6FC2-6D0D-4C53-8E9C-C674BEC892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p:sp>
        <p:nvSpPr>
          <p:cNvPr id="6" name="TextBox 5">
            <a:extLst>
              <a:ext uri="{FF2B5EF4-FFF2-40B4-BE49-F238E27FC236}">
                <a16:creationId xmlns:a16="http://schemas.microsoft.com/office/drawing/2014/main" id="{3B54AB5C-7375-4ED8-96EE-3758882DE1FB}"/>
              </a:ext>
            </a:extLst>
          </p:cNvPr>
          <p:cNvSpPr txBox="1"/>
          <p:nvPr/>
        </p:nvSpPr>
        <p:spPr>
          <a:xfrm>
            <a:off x="74646" y="6214533"/>
            <a:ext cx="6410130" cy="677108"/>
          </a:xfrm>
          <a:prstGeom prst="rect">
            <a:avLst/>
          </a:prstGeom>
          <a:noFill/>
        </p:spPr>
        <p:txBody>
          <a:bodyPr wrap="square" rtlCol="0">
            <a:spAutoFit/>
          </a:bodyPr>
          <a:lstStyle/>
          <a:p>
            <a:r>
              <a:rPr lang="en-US" sz="1000" dirty="0" err="1"/>
              <a:t>rquery.wordcloud</a:t>
            </a:r>
            <a:r>
              <a:rPr lang="en-US" sz="1000" dirty="0"/>
              <a:t>() : Word cloud generator</a:t>
            </a:r>
          </a:p>
          <a:p>
            <a:r>
              <a:rPr lang="en-US" sz="1000" dirty="0"/>
              <a:t>http://www.sthda.com/english/wiki/word-cloud-generator-in-r-one-killer-function-to-do-everything-you-need#usage</a:t>
            </a:r>
          </a:p>
          <a:p>
            <a:endParaRPr lang="en-US" dirty="0"/>
          </a:p>
        </p:txBody>
      </p:sp>
    </p:spTree>
    <p:extLst>
      <p:ext uri="{BB962C8B-B14F-4D97-AF65-F5344CB8AC3E}">
        <p14:creationId xmlns:p14="http://schemas.microsoft.com/office/powerpoint/2010/main" val="14943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CACF-40F9-4A75-90CD-DFA30F915CF8}"/>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kern="1200" dirty="0">
                <a:solidFill>
                  <a:schemeClr val="accent1"/>
                </a:solidFill>
                <a:latin typeface="+mj-lt"/>
                <a:ea typeface="+mj-ea"/>
                <a:cs typeface="+mj-cs"/>
              </a:rPr>
              <a:t>Adoption Speed vs. Age</a:t>
            </a:r>
          </a:p>
        </p:txBody>
      </p:sp>
      <p:graphicFrame>
        <p:nvGraphicFramePr>
          <p:cNvPr id="6" name="Content Placeholder 5">
            <a:extLst>
              <a:ext uri="{FF2B5EF4-FFF2-40B4-BE49-F238E27FC236}">
                <a16:creationId xmlns:a16="http://schemas.microsoft.com/office/drawing/2014/main" id="{0B549624-9676-4DDD-B555-7B4EBDDEA740}"/>
              </a:ext>
            </a:extLst>
          </p:cNvPr>
          <p:cNvGraphicFramePr>
            <a:graphicFrameLocks noGrp="1"/>
          </p:cNvGraphicFramePr>
          <p:nvPr>
            <p:ph idx="1"/>
            <p:extLst>
              <p:ext uri="{D42A27DB-BD31-4B8C-83A1-F6EECF244321}">
                <p14:modId xmlns:p14="http://schemas.microsoft.com/office/powerpoint/2010/main" val="549837796"/>
              </p:ext>
            </p:extLst>
          </p:nvPr>
        </p:nvGraphicFramePr>
        <p:xfrm>
          <a:off x="126722" y="2240782"/>
          <a:ext cx="4805267" cy="3572192"/>
        </p:xfrm>
        <a:graphic>
          <a:graphicData uri="http://schemas.openxmlformats.org/drawingml/2006/table">
            <a:tbl>
              <a:tblPr>
                <a:tableStyleId>{5C22544A-7EE6-4342-B048-85BDC9FD1C3A}</a:tableStyleId>
              </a:tblPr>
              <a:tblGrid>
                <a:gridCol w="932937">
                  <a:extLst>
                    <a:ext uri="{9D8B030D-6E8A-4147-A177-3AD203B41FA5}">
                      <a16:colId xmlns:a16="http://schemas.microsoft.com/office/drawing/2014/main" val="3824262194"/>
                    </a:ext>
                  </a:extLst>
                </a:gridCol>
                <a:gridCol w="996838">
                  <a:extLst>
                    <a:ext uri="{9D8B030D-6E8A-4147-A177-3AD203B41FA5}">
                      <a16:colId xmlns:a16="http://schemas.microsoft.com/office/drawing/2014/main" val="3050870446"/>
                    </a:ext>
                  </a:extLst>
                </a:gridCol>
                <a:gridCol w="932937">
                  <a:extLst>
                    <a:ext uri="{9D8B030D-6E8A-4147-A177-3AD203B41FA5}">
                      <a16:colId xmlns:a16="http://schemas.microsoft.com/office/drawing/2014/main" val="4024871313"/>
                    </a:ext>
                  </a:extLst>
                </a:gridCol>
                <a:gridCol w="996838">
                  <a:extLst>
                    <a:ext uri="{9D8B030D-6E8A-4147-A177-3AD203B41FA5}">
                      <a16:colId xmlns:a16="http://schemas.microsoft.com/office/drawing/2014/main" val="652367861"/>
                    </a:ext>
                  </a:extLst>
                </a:gridCol>
                <a:gridCol w="945717">
                  <a:extLst>
                    <a:ext uri="{9D8B030D-6E8A-4147-A177-3AD203B41FA5}">
                      <a16:colId xmlns:a16="http://schemas.microsoft.com/office/drawing/2014/main" val="1797957936"/>
                    </a:ext>
                  </a:extLst>
                </a:gridCol>
              </a:tblGrid>
              <a:tr h="522385">
                <a:tc>
                  <a:txBody>
                    <a:bodyPr/>
                    <a:lstStyle/>
                    <a:p>
                      <a:pPr algn="l" fontAlgn="b"/>
                      <a:r>
                        <a:rPr lang="en-US" sz="800" u="none" strike="noStrike">
                          <a:effectLst/>
                        </a:rPr>
                        <a:t>Same Day</a:t>
                      </a:r>
                      <a:endParaRPr lang="en-US" sz="800" b="0" i="0" u="none" strike="noStrike">
                        <a:solidFill>
                          <a:srgbClr val="000000"/>
                        </a:solidFill>
                        <a:effectLst/>
                        <a:latin typeface="Calibri" panose="020F0502020204030204" pitchFamily="34" charset="0"/>
                      </a:endParaRPr>
                    </a:p>
                  </a:txBody>
                  <a:tcPr marL="6710" marR="6710" marT="6710" marB="0" anchor="b"/>
                </a:tc>
                <a:tc>
                  <a:txBody>
                    <a:bodyPr/>
                    <a:lstStyle/>
                    <a:p>
                      <a:pPr algn="l" fontAlgn="b"/>
                      <a:r>
                        <a:rPr lang="en-US" sz="800" u="none" strike="noStrike">
                          <a:effectLst/>
                        </a:rPr>
                        <a:t>Same Week </a:t>
                      </a:r>
                      <a:endParaRPr lang="en-US" sz="800" b="0" i="0" u="none" strike="noStrike">
                        <a:solidFill>
                          <a:srgbClr val="000000"/>
                        </a:solidFill>
                        <a:effectLst/>
                        <a:latin typeface="Calibri" panose="020F0502020204030204" pitchFamily="34" charset="0"/>
                      </a:endParaRPr>
                    </a:p>
                  </a:txBody>
                  <a:tcPr marL="6710" marR="6710" marT="6710" marB="0" anchor="b"/>
                </a:tc>
                <a:tc>
                  <a:txBody>
                    <a:bodyPr/>
                    <a:lstStyle/>
                    <a:p>
                      <a:pPr algn="l" fontAlgn="b"/>
                      <a:r>
                        <a:rPr lang="en-US" sz="800" u="none" strike="noStrike" dirty="0">
                          <a:effectLst/>
                        </a:rPr>
                        <a:t>First Month</a:t>
                      </a:r>
                      <a:endParaRPr lang="en-US" sz="800" b="0" i="0" u="none" strike="noStrike" dirty="0">
                        <a:solidFill>
                          <a:srgbClr val="000000"/>
                        </a:solidFill>
                        <a:effectLst/>
                        <a:latin typeface="Calibri" panose="020F0502020204030204" pitchFamily="34" charset="0"/>
                      </a:endParaRPr>
                    </a:p>
                  </a:txBody>
                  <a:tcPr marL="6710" marR="6710" marT="6710" marB="0" anchor="b"/>
                </a:tc>
                <a:tc>
                  <a:txBody>
                    <a:bodyPr/>
                    <a:lstStyle/>
                    <a:p>
                      <a:pPr algn="l" fontAlgn="b"/>
                      <a:r>
                        <a:rPr lang="en-US" sz="800" u="none" strike="noStrike">
                          <a:effectLst/>
                        </a:rPr>
                        <a:t> 2nd and 3rd Months</a:t>
                      </a:r>
                      <a:endParaRPr lang="en-US" sz="800" b="0" i="0" u="none" strike="noStrike">
                        <a:solidFill>
                          <a:srgbClr val="000000"/>
                        </a:solidFill>
                        <a:effectLst/>
                        <a:latin typeface="Calibri" panose="020F0502020204030204" pitchFamily="34" charset="0"/>
                      </a:endParaRPr>
                    </a:p>
                  </a:txBody>
                  <a:tcPr marL="6710" marR="6710" marT="6710" marB="0" anchor="b"/>
                </a:tc>
                <a:tc>
                  <a:txBody>
                    <a:bodyPr/>
                    <a:lstStyle/>
                    <a:p>
                      <a:pPr algn="l" fontAlgn="b"/>
                      <a:r>
                        <a:rPr lang="en-US" sz="800" u="none" strike="noStrike">
                          <a:effectLst/>
                        </a:rPr>
                        <a:t>Greater than 100 days</a:t>
                      </a:r>
                      <a:endParaRPr lang="en-US" sz="800" b="0" i="0" u="none" strike="noStrike">
                        <a:solidFill>
                          <a:srgbClr val="000000"/>
                        </a:solidFill>
                        <a:effectLst/>
                        <a:latin typeface="Calibri" panose="020F0502020204030204" pitchFamily="34" charset="0"/>
                      </a:endParaRPr>
                    </a:p>
                  </a:txBody>
                  <a:tcPr marL="6710" marR="6710" marT="6710" marB="0" anchor="b"/>
                </a:tc>
                <a:extLst>
                  <a:ext uri="{0D108BD9-81ED-4DB2-BD59-A6C34878D82A}">
                    <a16:rowId xmlns:a16="http://schemas.microsoft.com/office/drawing/2014/main" val="1251999333"/>
                  </a:ext>
                </a:extLst>
              </a:tr>
              <a:tr h="279799">
                <a:tc>
                  <a:txBody>
                    <a:bodyPr/>
                    <a:lstStyle/>
                    <a:p>
                      <a:pPr algn="l" fontAlgn="ctr"/>
                      <a:r>
                        <a:rPr lang="en-US" sz="700" u="none" strike="noStrike">
                          <a:effectLst/>
                        </a:rPr>
                        <a:t>      Age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Age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Age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Age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Age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1863038618"/>
                  </a:ext>
                </a:extLst>
              </a:tr>
              <a:tr h="461668">
                <a:tc>
                  <a:txBody>
                    <a:bodyPr/>
                    <a:lstStyle/>
                    <a:p>
                      <a:pPr algn="l" fontAlgn="ctr"/>
                      <a:r>
                        <a:rPr lang="en-US" sz="700" u="none" strike="noStrike">
                          <a:effectLst/>
                        </a:rPr>
                        <a:t> Min.   :  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Min.   :  0.000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Min.   :  0.000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Min.   :  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Min.   :  0.00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2500254213"/>
                  </a:ext>
                </a:extLst>
              </a:tr>
              <a:tr h="461668">
                <a:tc>
                  <a:txBody>
                    <a:bodyPr/>
                    <a:lstStyle/>
                    <a:p>
                      <a:pPr algn="l" fontAlgn="ctr"/>
                      <a:r>
                        <a:rPr lang="en-US" sz="700" u="none" strike="noStrike" dirty="0">
                          <a:effectLst/>
                        </a:rPr>
                        <a:t> 1st Qu.:  2.00  </a:t>
                      </a:r>
                      <a:endParaRPr lang="en-US" sz="700" b="0" i="0" u="none" strike="noStrike" dirty="0">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1st Qu.:  2.000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1st Qu.:  2.000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1st Qu.:  2.00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1st Qu.:  3.00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2712639814"/>
                  </a:ext>
                </a:extLst>
              </a:tr>
              <a:tr h="461668">
                <a:tc>
                  <a:txBody>
                    <a:bodyPr/>
                    <a:lstStyle/>
                    <a:p>
                      <a:pPr algn="l" fontAlgn="ctr"/>
                      <a:r>
                        <a:rPr lang="en-US" sz="700" u="none" strike="noStrike">
                          <a:effectLst/>
                        </a:rPr>
                        <a:t> Median :  3.00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Median :  2.000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Median :  3.000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Median :  3.00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Median :  6.00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1828243311"/>
                  </a:ext>
                </a:extLst>
              </a:tr>
              <a:tr h="461668">
                <a:tc>
                  <a:txBody>
                    <a:bodyPr/>
                    <a:lstStyle/>
                    <a:p>
                      <a:pPr algn="l" fontAlgn="ctr"/>
                      <a:r>
                        <a:rPr lang="en-US" sz="700" u="none" strike="noStrike">
                          <a:effectLst/>
                        </a:rPr>
                        <a:t> Mean   : 10.45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Mean   :  8.488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Mean   :  8.824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dirty="0">
                          <a:effectLst/>
                        </a:rPr>
                        <a:t> Mean   : 10.19  </a:t>
                      </a:r>
                      <a:endParaRPr lang="en-US" sz="700" b="0" i="0" u="none" strike="noStrike" dirty="0">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Mean   : 13.67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4103039844"/>
                  </a:ext>
                </a:extLst>
              </a:tr>
              <a:tr h="461668">
                <a:tc>
                  <a:txBody>
                    <a:bodyPr/>
                    <a:lstStyle/>
                    <a:p>
                      <a:pPr algn="l" fontAlgn="ctr"/>
                      <a:r>
                        <a:rPr lang="en-US" sz="700" u="none" strike="noStrike">
                          <a:effectLst/>
                        </a:rPr>
                        <a:t> 3rd Qu.: 12.00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3rd Qu.:  6.000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3rd Qu.:  6.000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3rd Qu.:  9.00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3rd Qu.: 15.00  </a:t>
                      </a:r>
                      <a:endParaRPr lang="en-US" sz="700" b="0" i="0" u="none" strike="noStrike">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1284767009"/>
                  </a:ext>
                </a:extLst>
              </a:tr>
              <a:tr h="461668">
                <a:tc>
                  <a:txBody>
                    <a:bodyPr/>
                    <a:lstStyle/>
                    <a:p>
                      <a:pPr algn="l" fontAlgn="ctr"/>
                      <a:r>
                        <a:rPr lang="en-US" sz="700" u="none" strike="noStrike">
                          <a:effectLst/>
                        </a:rPr>
                        <a:t> Max.   :120.00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Max.   :147.000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dirty="0">
                          <a:effectLst/>
                        </a:rPr>
                        <a:t> Max.   :156.000 </a:t>
                      </a:r>
                      <a:endParaRPr lang="en-US" sz="700" b="0" i="0" u="none" strike="noStrike" dirty="0">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a:effectLst/>
                        </a:rPr>
                        <a:t> Max.   :212.00  </a:t>
                      </a:r>
                      <a:endParaRPr lang="en-US" sz="700" b="0" i="0" u="none" strike="noStrike">
                        <a:solidFill>
                          <a:srgbClr val="000000"/>
                        </a:solidFill>
                        <a:effectLst/>
                        <a:latin typeface="Lucida Console" panose="020B0609040504020204" pitchFamily="49" charset="0"/>
                      </a:endParaRPr>
                    </a:p>
                  </a:txBody>
                  <a:tcPr marL="6710" marR="6710" marT="6710" marB="0" anchor="ctr"/>
                </a:tc>
                <a:tc>
                  <a:txBody>
                    <a:bodyPr/>
                    <a:lstStyle/>
                    <a:p>
                      <a:pPr algn="l" fontAlgn="ctr"/>
                      <a:r>
                        <a:rPr lang="en-US" sz="700" u="none" strike="noStrike" dirty="0">
                          <a:effectLst/>
                        </a:rPr>
                        <a:t> Max.   :255.00 </a:t>
                      </a:r>
                      <a:endParaRPr lang="en-US" sz="700" b="0" i="0" u="none" strike="noStrike" dirty="0">
                        <a:solidFill>
                          <a:srgbClr val="000000"/>
                        </a:solidFill>
                        <a:effectLst/>
                        <a:latin typeface="Lucida Console" panose="020B0609040504020204" pitchFamily="49" charset="0"/>
                      </a:endParaRPr>
                    </a:p>
                  </a:txBody>
                  <a:tcPr marL="6710" marR="6710" marT="6710" marB="0" anchor="ctr"/>
                </a:tc>
                <a:extLst>
                  <a:ext uri="{0D108BD9-81ED-4DB2-BD59-A6C34878D82A}">
                    <a16:rowId xmlns:a16="http://schemas.microsoft.com/office/drawing/2014/main" val="1214857584"/>
                  </a:ext>
                </a:extLst>
              </a:tr>
            </a:tbl>
          </a:graphicData>
        </a:graphic>
      </p:graphicFrame>
      <p:pic>
        <p:nvPicPr>
          <p:cNvPr id="15" name="Content Placeholder 4">
            <a:extLst>
              <a:ext uri="{FF2B5EF4-FFF2-40B4-BE49-F238E27FC236}">
                <a16:creationId xmlns:a16="http://schemas.microsoft.com/office/drawing/2014/main" id="{E199CACB-37A0-4A8B-9B7E-87800B106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457" y="2240782"/>
            <a:ext cx="6860821" cy="4337300"/>
          </a:xfrm>
          <a:prstGeom prst="rect">
            <a:avLst/>
          </a:prstGeom>
        </p:spPr>
      </p:pic>
    </p:spTree>
    <p:extLst>
      <p:ext uri="{BB962C8B-B14F-4D97-AF65-F5344CB8AC3E}">
        <p14:creationId xmlns:p14="http://schemas.microsoft.com/office/powerpoint/2010/main" val="187440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01B3-0987-45DF-9BF3-513CC4E5E46B}"/>
              </a:ext>
            </a:extLst>
          </p:cNvPr>
          <p:cNvSpPr>
            <a:spLocks noGrp="1"/>
          </p:cNvSpPr>
          <p:nvPr>
            <p:ph type="title"/>
          </p:nvPr>
        </p:nvSpPr>
        <p:spPr>
          <a:xfrm>
            <a:off x="680321" y="781220"/>
            <a:ext cx="9613861" cy="1080938"/>
          </a:xfrm>
        </p:spPr>
        <p:txBody>
          <a:bodyPr/>
          <a:lstStyle/>
          <a:p>
            <a:r>
              <a:rPr lang="en-US" dirty="0"/>
              <a:t>Cats Vs. Dogs	</a:t>
            </a:r>
          </a:p>
        </p:txBody>
      </p:sp>
      <p:graphicFrame>
        <p:nvGraphicFramePr>
          <p:cNvPr id="4" name="Content Placeholder 3">
            <a:extLst>
              <a:ext uri="{FF2B5EF4-FFF2-40B4-BE49-F238E27FC236}">
                <a16:creationId xmlns:a16="http://schemas.microsoft.com/office/drawing/2014/main" id="{3FF477BA-FBBC-448D-83F7-4B6567EA3880}"/>
              </a:ext>
            </a:extLst>
          </p:cNvPr>
          <p:cNvGraphicFramePr>
            <a:graphicFrameLocks noGrp="1"/>
          </p:cNvGraphicFramePr>
          <p:nvPr>
            <p:ph idx="1"/>
            <p:extLst>
              <p:ext uri="{D42A27DB-BD31-4B8C-83A1-F6EECF244321}">
                <p14:modId xmlns:p14="http://schemas.microsoft.com/office/powerpoint/2010/main" val="3870763194"/>
              </p:ext>
            </p:extLst>
          </p:nvPr>
        </p:nvGraphicFramePr>
        <p:xfrm>
          <a:off x="2159065" y="3146905"/>
          <a:ext cx="6656371" cy="2572761"/>
        </p:xfrm>
        <a:graphic>
          <a:graphicData uri="http://schemas.openxmlformats.org/drawingml/2006/table">
            <a:tbl>
              <a:tblPr>
                <a:tableStyleId>{5C22544A-7EE6-4342-B048-85BDC9FD1C3A}</a:tableStyleId>
              </a:tblPr>
              <a:tblGrid>
                <a:gridCol w="424675">
                  <a:extLst>
                    <a:ext uri="{9D8B030D-6E8A-4147-A177-3AD203B41FA5}">
                      <a16:colId xmlns:a16="http://schemas.microsoft.com/office/drawing/2014/main" val="600062502"/>
                    </a:ext>
                  </a:extLst>
                </a:gridCol>
                <a:gridCol w="1150732">
                  <a:extLst>
                    <a:ext uri="{9D8B030D-6E8A-4147-A177-3AD203B41FA5}">
                      <a16:colId xmlns:a16="http://schemas.microsoft.com/office/drawing/2014/main" val="2137823102"/>
                    </a:ext>
                  </a:extLst>
                </a:gridCol>
                <a:gridCol w="1150732">
                  <a:extLst>
                    <a:ext uri="{9D8B030D-6E8A-4147-A177-3AD203B41FA5}">
                      <a16:colId xmlns:a16="http://schemas.microsoft.com/office/drawing/2014/main" val="925094324"/>
                    </a:ext>
                  </a:extLst>
                </a:gridCol>
                <a:gridCol w="1150732">
                  <a:extLst>
                    <a:ext uri="{9D8B030D-6E8A-4147-A177-3AD203B41FA5}">
                      <a16:colId xmlns:a16="http://schemas.microsoft.com/office/drawing/2014/main" val="2083364658"/>
                    </a:ext>
                  </a:extLst>
                </a:gridCol>
                <a:gridCol w="1520612">
                  <a:extLst>
                    <a:ext uri="{9D8B030D-6E8A-4147-A177-3AD203B41FA5}">
                      <a16:colId xmlns:a16="http://schemas.microsoft.com/office/drawing/2014/main" val="78711637"/>
                    </a:ext>
                  </a:extLst>
                </a:gridCol>
                <a:gridCol w="1258888">
                  <a:extLst>
                    <a:ext uri="{9D8B030D-6E8A-4147-A177-3AD203B41FA5}">
                      <a16:colId xmlns:a16="http://schemas.microsoft.com/office/drawing/2014/main" val="3021113841"/>
                    </a:ext>
                  </a:extLst>
                </a:gridCol>
              </a:tblGrid>
              <a:tr h="857587">
                <a:tc>
                  <a:txBody>
                    <a:bodyPr/>
                    <a:lstStyle/>
                    <a:p>
                      <a:pPr algn="l" fontAlgn="ctr"/>
                      <a:endParaRPr lang="en-US" sz="1400" b="0" i="0" u="none" strike="noStrike" dirty="0">
                        <a:solidFill>
                          <a:srgbClr val="000000"/>
                        </a:solidFill>
                        <a:effectLst/>
                        <a:latin typeface="+mj-lt"/>
                      </a:endParaRPr>
                    </a:p>
                  </a:txBody>
                  <a:tcPr marL="9525" marR="9525" marT="9525" marB="0" anchor="ctr"/>
                </a:tc>
                <a:tc>
                  <a:txBody>
                    <a:bodyPr/>
                    <a:lstStyle/>
                    <a:p>
                      <a:pPr algn="l" fontAlgn="b"/>
                      <a:r>
                        <a:rPr lang="en-US" sz="1400" u="none" strike="noStrike" dirty="0">
                          <a:effectLst/>
                          <a:latin typeface="+mj-lt"/>
                        </a:rPr>
                        <a:t>Same Day</a:t>
                      </a:r>
                      <a:endParaRPr lang="en-US" sz="1400" b="0" i="0" u="none" strike="noStrike" dirty="0">
                        <a:solidFill>
                          <a:srgbClr val="000000"/>
                        </a:solidFill>
                        <a:effectLst/>
                        <a:latin typeface="+mj-lt"/>
                      </a:endParaRPr>
                    </a:p>
                  </a:txBody>
                  <a:tcPr marL="9525" marR="9525" marT="9525" marB="0" anchor="ctr"/>
                </a:tc>
                <a:tc>
                  <a:txBody>
                    <a:bodyPr/>
                    <a:lstStyle/>
                    <a:p>
                      <a:pPr algn="l" fontAlgn="b"/>
                      <a:r>
                        <a:rPr lang="en-US" sz="1400" u="none" strike="noStrike">
                          <a:effectLst/>
                          <a:latin typeface="+mj-lt"/>
                        </a:rPr>
                        <a:t>First Week</a:t>
                      </a:r>
                      <a:endParaRPr lang="en-US" sz="1400" b="0" i="0" u="none" strike="noStrike">
                        <a:solidFill>
                          <a:srgbClr val="000000"/>
                        </a:solidFill>
                        <a:effectLst/>
                        <a:latin typeface="+mj-lt"/>
                      </a:endParaRPr>
                    </a:p>
                  </a:txBody>
                  <a:tcPr marL="9525" marR="9525" marT="9525" marB="0" anchor="ctr"/>
                </a:tc>
                <a:tc>
                  <a:txBody>
                    <a:bodyPr/>
                    <a:lstStyle/>
                    <a:p>
                      <a:pPr algn="l" fontAlgn="b"/>
                      <a:r>
                        <a:rPr lang="en-US" sz="1400" u="none" strike="noStrike" dirty="0">
                          <a:effectLst/>
                          <a:latin typeface="+mj-lt"/>
                        </a:rPr>
                        <a:t>First Month</a:t>
                      </a:r>
                      <a:endParaRPr lang="en-US" sz="1400" b="0" i="0" u="none" strike="noStrike" dirty="0">
                        <a:solidFill>
                          <a:srgbClr val="000000"/>
                        </a:solidFill>
                        <a:effectLst/>
                        <a:latin typeface="+mj-lt"/>
                      </a:endParaRPr>
                    </a:p>
                  </a:txBody>
                  <a:tcPr marL="9525" marR="9525" marT="9525" marB="0" anchor="ctr"/>
                </a:tc>
                <a:tc>
                  <a:txBody>
                    <a:bodyPr/>
                    <a:lstStyle/>
                    <a:p>
                      <a:pPr algn="l" fontAlgn="b"/>
                      <a:r>
                        <a:rPr lang="en-US" sz="1400" u="none" strike="noStrike">
                          <a:effectLst/>
                          <a:latin typeface="+mj-lt"/>
                        </a:rPr>
                        <a:t>2nd &amp; 3rd Month</a:t>
                      </a:r>
                      <a:endParaRPr lang="en-US" sz="1400" b="0" i="0" u="none" strike="noStrike">
                        <a:solidFill>
                          <a:srgbClr val="000000"/>
                        </a:solidFill>
                        <a:effectLst/>
                        <a:latin typeface="+mj-lt"/>
                      </a:endParaRPr>
                    </a:p>
                  </a:txBody>
                  <a:tcPr marL="9525" marR="9525" marT="9525" marB="0" anchor="ctr"/>
                </a:tc>
                <a:tc>
                  <a:txBody>
                    <a:bodyPr/>
                    <a:lstStyle/>
                    <a:p>
                      <a:pPr algn="l" fontAlgn="b"/>
                      <a:r>
                        <a:rPr lang="en-US" sz="1400" u="none" strike="noStrike">
                          <a:effectLst/>
                          <a:latin typeface="+mj-lt"/>
                        </a:rPr>
                        <a:t>More than 100 days</a:t>
                      </a:r>
                      <a:endParaRPr lang="en-US" sz="1400" b="0" i="0" u="none" strike="noStrike">
                        <a:solidFill>
                          <a:srgbClr val="000000"/>
                        </a:solidFill>
                        <a:effectLst/>
                        <a:latin typeface="+mj-lt"/>
                      </a:endParaRPr>
                    </a:p>
                  </a:txBody>
                  <a:tcPr marL="9525" marR="9525" marT="9525" marB="0" anchor="ctr"/>
                </a:tc>
                <a:extLst>
                  <a:ext uri="{0D108BD9-81ED-4DB2-BD59-A6C34878D82A}">
                    <a16:rowId xmlns:a16="http://schemas.microsoft.com/office/drawing/2014/main" val="1239313518"/>
                  </a:ext>
                </a:extLst>
              </a:tr>
              <a:tr h="857587">
                <a:tc>
                  <a:txBody>
                    <a:bodyPr/>
                    <a:lstStyle/>
                    <a:p>
                      <a:pPr algn="l" fontAlgn="ctr"/>
                      <a:r>
                        <a:rPr lang="en-US" sz="1400" u="none" strike="noStrike">
                          <a:effectLst/>
                          <a:latin typeface="+mj-lt"/>
                        </a:rPr>
                        <a:t>Dog</a:t>
                      </a:r>
                      <a:endParaRPr lang="en-US" sz="1400" b="0" i="0" u="none" strike="noStrike">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0.006625259</a:t>
                      </a:r>
                      <a:endParaRPr lang="en-US" sz="1400" b="0" i="0" u="none" strike="noStrike" dirty="0">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0.0873706</a:t>
                      </a:r>
                      <a:endParaRPr lang="en-US" sz="1400" b="0" i="0" u="none" strike="noStrike" dirty="0">
                        <a:solidFill>
                          <a:srgbClr val="000000"/>
                        </a:solidFill>
                        <a:effectLst/>
                        <a:latin typeface="+mj-lt"/>
                      </a:endParaRPr>
                    </a:p>
                  </a:txBody>
                  <a:tcPr marL="9525" marR="9525" marT="9525" marB="0" anchor="ctr"/>
                </a:tc>
                <a:tc>
                  <a:txBody>
                    <a:bodyPr/>
                    <a:lstStyle/>
                    <a:p>
                      <a:pPr algn="r" fontAlgn="b"/>
                      <a:r>
                        <a:rPr lang="en-US" sz="1400" u="none" strike="noStrike">
                          <a:effectLst/>
                          <a:latin typeface="+mj-lt"/>
                        </a:rPr>
                        <a:t>0.137888199</a:t>
                      </a:r>
                      <a:endParaRPr lang="en-US" sz="1400" b="0" i="0" u="none" strike="noStrike">
                        <a:solidFill>
                          <a:srgbClr val="000000"/>
                        </a:solidFill>
                        <a:effectLst/>
                        <a:latin typeface="+mj-lt"/>
                      </a:endParaRPr>
                    </a:p>
                  </a:txBody>
                  <a:tcPr marL="9525" marR="9525" marT="9525" marB="0" anchor="ctr"/>
                </a:tc>
                <a:tc>
                  <a:txBody>
                    <a:bodyPr/>
                    <a:lstStyle/>
                    <a:p>
                      <a:pPr algn="r" fontAlgn="b"/>
                      <a:r>
                        <a:rPr lang="en-US" sz="1400" u="none" strike="noStrike">
                          <a:effectLst/>
                          <a:latin typeface="+mj-lt"/>
                        </a:rPr>
                        <a:t>0.148654244</a:t>
                      </a:r>
                      <a:endParaRPr lang="en-US" sz="1400" b="0" i="0" u="none" strike="noStrike">
                        <a:solidFill>
                          <a:srgbClr val="000000"/>
                        </a:solidFill>
                        <a:effectLst/>
                        <a:latin typeface="+mj-lt"/>
                      </a:endParaRPr>
                    </a:p>
                  </a:txBody>
                  <a:tcPr marL="9525" marR="9525" marT="9525" marB="0" anchor="ctr"/>
                </a:tc>
                <a:tc>
                  <a:txBody>
                    <a:bodyPr/>
                    <a:lstStyle/>
                    <a:p>
                      <a:pPr algn="r" fontAlgn="b"/>
                      <a:r>
                        <a:rPr lang="en-US" sz="1400" u="none" strike="noStrike">
                          <a:effectLst/>
                          <a:latin typeface="+mj-lt"/>
                        </a:rPr>
                        <a:t>0.126708075</a:t>
                      </a:r>
                      <a:endParaRPr lang="en-US" sz="1400" b="0" i="0" u="none" strike="noStrike">
                        <a:solidFill>
                          <a:srgbClr val="000000"/>
                        </a:solidFill>
                        <a:effectLst/>
                        <a:latin typeface="+mj-lt"/>
                      </a:endParaRPr>
                    </a:p>
                  </a:txBody>
                  <a:tcPr marL="9525" marR="9525" marT="9525" marB="0" anchor="ctr"/>
                </a:tc>
                <a:extLst>
                  <a:ext uri="{0D108BD9-81ED-4DB2-BD59-A6C34878D82A}">
                    <a16:rowId xmlns:a16="http://schemas.microsoft.com/office/drawing/2014/main" val="3577568046"/>
                  </a:ext>
                </a:extLst>
              </a:tr>
              <a:tr h="857587">
                <a:tc>
                  <a:txBody>
                    <a:bodyPr/>
                    <a:lstStyle/>
                    <a:p>
                      <a:pPr algn="l" fontAlgn="ctr"/>
                      <a:r>
                        <a:rPr lang="en-US" sz="1400" u="none" strike="noStrike">
                          <a:effectLst/>
                          <a:latin typeface="+mj-lt"/>
                        </a:rPr>
                        <a:t>Cat</a:t>
                      </a:r>
                      <a:endParaRPr lang="en-US" sz="1400" b="0" i="0" u="none" strike="noStrike">
                        <a:solidFill>
                          <a:srgbClr val="000000"/>
                        </a:solidFill>
                        <a:effectLst/>
                        <a:latin typeface="+mj-lt"/>
                      </a:endParaRPr>
                    </a:p>
                  </a:txBody>
                  <a:tcPr marL="9525" marR="9525" marT="9525" marB="0" anchor="ctr"/>
                </a:tc>
                <a:tc>
                  <a:txBody>
                    <a:bodyPr/>
                    <a:lstStyle/>
                    <a:p>
                      <a:pPr algn="r" fontAlgn="b"/>
                      <a:r>
                        <a:rPr lang="en-US" sz="1400" u="none" strike="noStrike">
                          <a:effectLst/>
                          <a:latin typeface="+mj-lt"/>
                        </a:rPr>
                        <a:t>0.015320911</a:t>
                      </a:r>
                      <a:endParaRPr lang="en-US" sz="1400" b="0" i="0" u="none" strike="noStrike">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0.116770186</a:t>
                      </a:r>
                      <a:endParaRPr lang="en-US" sz="1400" b="0" i="0" u="none" strike="noStrike" dirty="0">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0.135403727</a:t>
                      </a:r>
                      <a:endParaRPr lang="en-US" sz="1400" b="0" i="0" u="none" strike="noStrike" dirty="0">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0.119668737</a:t>
                      </a:r>
                      <a:endParaRPr lang="en-US" sz="1400" b="0" i="0" u="none" strike="noStrike" dirty="0">
                        <a:solidFill>
                          <a:srgbClr val="000000"/>
                        </a:solidFill>
                        <a:effectLst/>
                        <a:latin typeface="+mj-lt"/>
                      </a:endParaRPr>
                    </a:p>
                  </a:txBody>
                  <a:tcPr marL="9525" marR="9525" marT="9525" marB="0" anchor="ctr"/>
                </a:tc>
                <a:tc>
                  <a:txBody>
                    <a:bodyPr/>
                    <a:lstStyle/>
                    <a:p>
                      <a:pPr algn="r" fontAlgn="b"/>
                      <a:r>
                        <a:rPr lang="en-US" sz="1400" u="none" strike="noStrike" dirty="0">
                          <a:effectLst/>
                          <a:latin typeface="+mj-lt"/>
                        </a:rPr>
                        <a:t>0.105590062</a:t>
                      </a:r>
                      <a:endParaRPr lang="en-US" sz="14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387847882"/>
                  </a:ext>
                </a:extLst>
              </a:tr>
            </a:tbl>
          </a:graphicData>
        </a:graphic>
      </p:graphicFrame>
    </p:spTree>
    <p:extLst>
      <p:ext uri="{BB962C8B-B14F-4D97-AF65-F5344CB8AC3E}">
        <p14:creationId xmlns:p14="http://schemas.microsoft.com/office/powerpoint/2010/main" val="290058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31DD-47AF-4F47-BCDC-69C2C81A5905}"/>
              </a:ext>
            </a:extLst>
          </p:cNvPr>
          <p:cNvSpPr>
            <a:spLocks noGrp="1"/>
          </p:cNvSpPr>
          <p:nvPr>
            <p:ph type="title"/>
          </p:nvPr>
        </p:nvSpPr>
        <p:spPr>
          <a:xfrm>
            <a:off x="680321" y="753228"/>
            <a:ext cx="9613861" cy="1080938"/>
          </a:xfrm>
        </p:spPr>
        <p:txBody>
          <a:bodyPr>
            <a:normAutofit/>
          </a:bodyPr>
          <a:lstStyle/>
          <a:p>
            <a:r>
              <a:rPr lang="en-US" dirty="0"/>
              <a:t>Dogs Vs. Cats</a:t>
            </a:r>
          </a:p>
        </p:txBody>
      </p:sp>
      <p:sp>
        <p:nvSpPr>
          <p:cNvPr id="9" name="Content Placeholder 8">
            <a:extLst>
              <a:ext uri="{FF2B5EF4-FFF2-40B4-BE49-F238E27FC236}">
                <a16:creationId xmlns:a16="http://schemas.microsoft.com/office/drawing/2014/main" id="{53E2D9C0-273A-4F71-BAF0-408A0D7FCD20}"/>
              </a:ext>
            </a:extLst>
          </p:cNvPr>
          <p:cNvSpPr>
            <a:spLocks noGrp="1"/>
          </p:cNvSpPr>
          <p:nvPr>
            <p:ph idx="1"/>
          </p:nvPr>
        </p:nvSpPr>
        <p:spPr>
          <a:xfrm>
            <a:off x="680322" y="2336873"/>
            <a:ext cx="3489341" cy="3599316"/>
          </a:xfrm>
        </p:spPr>
        <p:txBody>
          <a:bodyPr>
            <a:normAutofit/>
          </a:bodyPr>
          <a:lstStyle/>
          <a:p>
            <a:r>
              <a:rPr lang="en-US" sz="1800" dirty="0"/>
              <a:t>There is surprisingly little variation between the dogs and cat sizes. </a:t>
            </a:r>
          </a:p>
        </p:txBody>
      </p:sp>
      <p:graphicFrame>
        <p:nvGraphicFramePr>
          <p:cNvPr id="7" name="Content Placeholder 3">
            <a:extLst>
              <a:ext uri="{FF2B5EF4-FFF2-40B4-BE49-F238E27FC236}">
                <a16:creationId xmlns:a16="http://schemas.microsoft.com/office/drawing/2014/main" id="{EE59DFE8-340D-467A-A9BE-2D9855CB3C45}"/>
              </a:ext>
            </a:extLst>
          </p:cNvPr>
          <p:cNvGraphicFramePr>
            <a:graphicFrameLocks/>
          </p:cNvGraphicFramePr>
          <p:nvPr>
            <p:extLst>
              <p:ext uri="{D42A27DB-BD31-4B8C-83A1-F6EECF244321}">
                <p14:modId xmlns:p14="http://schemas.microsoft.com/office/powerpoint/2010/main" val="2345633727"/>
              </p:ext>
            </p:extLst>
          </p:nvPr>
        </p:nvGraphicFramePr>
        <p:xfrm>
          <a:off x="4654295" y="3364531"/>
          <a:ext cx="5639888" cy="1844342"/>
        </p:xfrm>
        <a:graphic>
          <a:graphicData uri="http://schemas.openxmlformats.org/drawingml/2006/table">
            <a:tbl>
              <a:tblPr firstRow="1" bandRow="1">
                <a:tableStyleId>{8799B23B-EC83-4686-B30A-512413B5E67A}</a:tableStyleId>
              </a:tblPr>
              <a:tblGrid>
                <a:gridCol w="952208">
                  <a:extLst>
                    <a:ext uri="{9D8B030D-6E8A-4147-A177-3AD203B41FA5}">
                      <a16:colId xmlns:a16="http://schemas.microsoft.com/office/drawing/2014/main" val="3910712731"/>
                    </a:ext>
                  </a:extLst>
                </a:gridCol>
                <a:gridCol w="925462">
                  <a:extLst>
                    <a:ext uri="{9D8B030D-6E8A-4147-A177-3AD203B41FA5}">
                      <a16:colId xmlns:a16="http://schemas.microsoft.com/office/drawing/2014/main" val="2497923912"/>
                    </a:ext>
                  </a:extLst>
                </a:gridCol>
                <a:gridCol w="1277757">
                  <a:extLst>
                    <a:ext uri="{9D8B030D-6E8A-4147-A177-3AD203B41FA5}">
                      <a16:colId xmlns:a16="http://schemas.microsoft.com/office/drawing/2014/main" val="3595203778"/>
                    </a:ext>
                  </a:extLst>
                </a:gridCol>
                <a:gridCol w="1337378">
                  <a:extLst>
                    <a:ext uri="{9D8B030D-6E8A-4147-A177-3AD203B41FA5}">
                      <a16:colId xmlns:a16="http://schemas.microsoft.com/office/drawing/2014/main" val="1742388827"/>
                    </a:ext>
                  </a:extLst>
                </a:gridCol>
                <a:gridCol w="1147083">
                  <a:extLst>
                    <a:ext uri="{9D8B030D-6E8A-4147-A177-3AD203B41FA5}">
                      <a16:colId xmlns:a16="http://schemas.microsoft.com/office/drawing/2014/main" val="3436131873"/>
                    </a:ext>
                  </a:extLst>
                </a:gridCol>
              </a:tblGrid>
              <a:tr h="514468">
                <a:tc>
                  <a:txBody>
                    <a:bodyPr/>
                    <a:lstStyle/>
                    <a:p>
                      <a:pPr algn="l" fontAlgn="ctr"/>
                      <a:endParaRPr lang="en-US" sz="2400" b="0" i="0" u="none" strike="noStrike">
                        <a:solidFill>
                          <a:srgbClr val="000000"/>
                        </a:solidFill>
                        <a:effectLst/>
                        <a:latin typeface="Lucida Console" panose="020B0609040504020204" pitchFamily="49" charset="0"/>
                      </a:endParaRPr>
                    </a:p>
                  </a:txBody>
                  <a:tcPr marL="22926" marR="22926" marT="22926" marB="0" anchor="ctr"/>
                </a:tc>
                <a:tc>
                  <a:txBody>
                    <a:bodyPr/>
                    <a:lstStyle/>
                    <a:p>
                      <a:pPr algn="l" fontAlgn="b"/>
                      <a:r>
                        <a:rPr lang="en-US" sz="2600" u="none" strike="noStrike" dirty="0">
                          <a:effectLst/>
                        </a:rPr>
                        <a:t>Small</a:t>
                      </a:r>
                      <a:endParaRPr lang="en-US" sz="2600" b="0" i="0" u="none" strike="noStrike" dirty="0">
                        <a:solidFill>
                          <a:srgbClr val="000000"/>
                        </a:solidFill>
                        <a:effectLst/>
                        <a:latin typeface="Calibri" panose="020F0502020204030204" pitchFamily="34" charset="0"/>
                      </a:endParaRPr>
                    </a:p>
                  </a:txBody>
                  <a:tcPr marL="22926" marR="22926" marT="22926" marB="0" anchor="b"/>
                </a:tc>
                <a:tc>
                  <a:txBody>
                    <a:bodyPr/>
                    <a:lstStyle/>
                    <a:p>
                      <a:pPr algn="l" fontAlgn="b"/>
                      <a:r>
                        <a:rPr lang="en-US" sz="2600" u="none" strike="noStrike" dirty="0">
                          <a:effectLst/>
                        </a:rPr>
                        <a:t>Medium</a:t>
                      </a:r>
                      <a:endParaRPr lang="en-US" sz="2600" b="0" i="0" u="none" strike="noStrike" dirty="0">
                        <a:solidFill>
                          <a:srgbClr val="000000"/>
                        </a:solidFill>
                        <a:effectLst/>
                        <a:latin typeface="Calibri" panose="020F0502020204030204" pitchFamily="34" charset="0"/>
                      </a:endParaRPr>
                    </a:p>
                  </a:txBody>
                  <a:tcPr marL="22926" marR="22926" marT="22926" marB="0" anchor="b"/>
                </a:tc>
                <a:tc>
                  <a:txBody>
                    <a:bodyPr/>
                    <a:lstStyle/>
                    <a:p>
                      <a:pPr algn="l" fontAlgn="b"/>
                      <a:r>
                        <a:rPr lang="en-US" sz="2600" u="none" strike="noStrike" dirty="0">
                          <a:effectLst/>
                        </a:rPr>
                        <a:t>Large</a:t>
                      </a:r>
                      <a:endParaRPr lang="en-US" sz="2600" b="0" i="0" u="none" strike="noStrike" dirty="0">
                        <a:solidFill>
                          <a:srgbClr val="000000"/>
                        </a:solidFill>
                        <a:effectLst/>
                        <a:latin typeface="Calibri" panose="020F0502020204030204" pitchFamily="34" charset="0"/>
                      </a:endParaRPr>
                    </a:p>
                  </a:txBody>
                  <a:tcPr marL="22926" marR="22926" marT="22926" marB="0" anchor="b"/>
                </a:tc>
                <a:tc>
                  <a:txBody>
                    <a:bodyPr/>
                    <a:lstStyle/>
                    <a:p>
                      <a:pPr algn="l" fontAlgn="b"/>
                      <a:r>
                        <a:rPr lang="en-US" sz="2600" u="none" strike="noStrike" dirty="0">
                          <a:effectLst/>
                        </a:rPr>
                        <a:t>Extra Large</a:t>
                      </a:r>
                      <a:endParaRPr lang="en-US" sz="2600" b="0" i="0" u="none" strike="noStrike" dirty="0">
                        <a:solidFill>
                          <a:srgbClr val="000000"/>
                        </a:solidFill>
                        <a:effectLst/>
                        <a:latin typeface="Calibri" panose="020F0502020204030204" pitchFamily="34" charset="0"/>
                      </a:endParaRPr>
                    </a:p>
                  </a:txBody>
                  <a:tcPr marL="22926" marR="22926" marT="22926" marB="0" anchor="b"/>
                </a:tc>
                <a:extLst>
                  <a:ext uri="{0D108BD9-81ED-4DB2-BD59-A6C34878D82A}">
                    <a16:rowId xmlns:a16="http://schemas.microsoft.com/office/drawing/2014/main" val="112824393"/>
                  </a:ext>
                </a:extLst>
              </a:tr>
              <a:tr h="514468">
                <a:tc>
                  <a:txBody>
                    <a:bodyPr/>
                    <a:lstStyle/>
                    <a:p>
                      <a:pPr algn="l" fontAlgn="ctr"/>
                      <a:r>
                        <a:rPr lang="en-US" sz="2400" u="none" strike="noStrike">
                          <a:effectLst/>
                        </a:rPr>
                        <a:t>Dog</a:t>
                      </a:r>
                      <a:endParaRPr lang="en-US" sz="2400" b="0" i="0" u="none" strike="noStrike">
                        <a:solidFill>
                          <a:srgbClr val="000000"/>
                        </a:solidFill>
                        <a:effectLst/>
                        <a:latin typeface="Lucida Console" panose="020B0609040504020204" pitchFamily="49" charset="0"/>
                      </a:endParaRPr>
                    </a:p>
                  </a:txBody>
                  <a:tcPr marL="22926" marR="22926" marT="22926" marB="0" anchor="ctr"/>
                </a:tc>
                <a:tc>
                  <a:txBody>
                    <a:bodyPr/>
                    <a:lstStyle/>
                    <a:p>
                      <a:pPr algn="r" fontAlgn="b"/>
                      <a:r>
                        <a:rPr lang="en-US" sz="2600" u="none" strike="noStrike">
                          <a:effectLst/>
                        </a:rPr>
                        <a:t>165</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a:effectLst/>
                        </a:rPr>
                        <a:t>962</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a:effectLst/>
                        </a:rPr>
                        <a:t>97</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a:effectLst/>
                        </a:rPr>
                        <a:t>1</a:t>
                      </a:r>
                      <a:endParaRPr lang="en-US" sz="2600" b="0" i="0" u="none" strike="noStrike">
                        <a:solidFill>
                          <a:srgbClr val="000000"/>
                        </a:solidFill>
                        <a:effectLst/>
                        <a:latin typeface="Calibri" panose="020F0502020204030204" pitchFamily="34" charset="0"/>
                      </a:endParaRPr>
                    </a:p>
                  </a:txBody>
                  <a:tcPr marL="22926" marR="22926" marT="22926" marB="0" anchor="b"/>
                </a:tc>
                <a:extLst>
                  <a:ext uri="{0D108BD9-81ED-4DB2-BD59-A6C34878D82A}">
                    <a16:rowId xmlns:a16="http://schemas.microsoft.com/office/drawing/2014/main" val="3586295131"/>
                  </a:ext>
                </a:extLst>
              </a:tr>
              <a:tr h="514468">
                <a:tc>
                  <a:txBody>
                    <a:bodyPr/>
                    <a:lstStyle/>
                    <a:p>
                      <a:pPr algn="l" fontAlgn="ctr"/>
                      <a:r>
                        <a:rPr lang="en-US" sz="2400" u="none" strike="noStrike">
                          <a:effectLst/>
                        </a:rPr>
                        <a:t>Cat</a:t>
                      </a:r>
                      <a:endParaRPr lang="en-US" sz="2400" b="0" i="0" u="none" strike="noStrike">
                        <a:solidFill>
                          <a:srgbClr val="000000"/>
                        </a:solidFill>
                        <a:effectLst/>
                        <a:latin typeface="Lucida Console" panose="020B0609040504020204" pitchFamily="49" charset="0"/>
                      </a:endParaRPr>
                    </a:p>
                  </a:txBody>
                  <a:tcPr marL="22926" marR="22926" marT="22926" marB="0" anchor="ctr"/>
                </a:tc>
                <a:tc>
                  <a:txBody>
                    <a:bodyPr/>
                    <a:lstStyle/>
                    <a:p>
                      <a:pPr algn="r" fontAlgn="b"/>
                      <a:r>
                        <a:rPr lang="en-US" sz="2600" u="none" strike="noStrike">
                          <a:effectLst/>
                        </a:rPr>
                        <a:t>367</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a:effectLst/>
                        </a:rPr>
                        <a:t>728</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a:effectLst/>
                        </a:rPr>
                        <a:t>94</a:t>
                      </a:r>
                      <a:endParaRPr lang="en-US" sz="2600" b="0" i="0" u="none" strike="noStrike">
                        <a:solidFill>
                          <a:srgbClr val="000000"/>
                        </a:solidFill>
                        <a:effectLst/>
                        <a:latin typeface="Calibri" panose="020F0502020204030204" pitchFamily="34" charset="0"/>
                      </a:endParaRPr>
                    </a:p>
                  </a:txBody>
                  <a:tcPr marL="22926" marR="22926" marT="22926" marB="0" anchor="b"/>
                </a:tc>
                <a:tc>
                  <a:txBody>
                    <a:bodyPr/>
                    <a:lstStyle/>
                    <a:p>
                      <a:pPr algn="r" fontAlgn="b"/>
                      <a:r>
                        <a:rPr lang="en-US" sz="2600" u="none" strike="noStrike" dirty="0">
                          <a:effectLst/>
                        </a:rPr>
                        <a:t>1</a:t>
                      </a:r>
                      <a:endParaRPr lang="en-US" sz="2600" b="0" i="0" u="none" strike="noStrike" dirty="0">
                        <a:solidFill>
                          <a:srgbClr val="000000"/>
                        </a:solidFill>
                        <a:effectLst/>
                        <a:latin typeface="Calibri" panose="020F0502020204030204" pitchFamily="34" charset="0"/>
                      </a:endParaRPr>
                    </a:p>
                  </a:txBody>
                  <a:tcPr marL="22926" marR="22926" marT="22926" marB="0" anchor="b"/>
                </a:tc>
                <a:extLst>
                  <a:ext uri="{0D108BD9-81ED-4DB2-BD59-A6C34878D82A}">
                    <a16:rowId xmlns:a16="http://schemas.microsoft.com/office/drawing/2014/main" val="2043482251"/>
                  </a:ext>
                </a:extLst>
              </a:tr>
            </a:tbl>
          </a:graphicData>
        </a:graphic>
      </p:graphicFrame>
    </p:spTree>
    <p:extLst>
      <p:ext uri="{BB962C8B-B14F-4D97-AF65-F5344CB8AC3E}">
        <p14:creationId xmlns:p14="http://schemas.microsoft.com/office/powerpoint/2010/main" val="133981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D16DCB-3A46-430F-8E1F-BB53223053DB}"/>
              </a:ext>
            </a:extLst>
          </p:cNvPr>
          <p:cNvSpPr>
            <a:spLocks noGrp="1"/>
          </p:cNvSpPr>
          <p:nvPr>
            <p:ph type="title"/>
          </p:nvPr>
        </p:nvSpPr>
        <p:spPr>
          <a:xfrm>
            <a:off x="680321" y="753228"/>
            <a:ext cx="4136123" cy="1080938"/>
          </a:xfrm>
        </p:spPr>
        <p:txBody>
          <a:bodyPr>
            <a:normAutofit/>
          </a:bodyPr>
          <a:lstStyle/>
          <a:p>
            <a:r>
              <a:rPr lang="en-US" sz="2400"/>
              <a:t>Random Forest Importance</a:t>
            </a:r>
          </a:p>
        </p:txBody>
      </p:sp>
      <p:pic>
        <p:nvPicPr>
          <p:cNvPr id="28" name="Picture 2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540AD425-F04B-4F68-90EB-89C52D5A95E1}"/>
              </a:ext>
            </a:extLst>
          </p:cNvPr>
          <p:cNvSpPr>
            <a:spLocks noGrp="1"/>
          </p:cNvSpPr>
          <p:nvPr>
            <p:ph idx="1"/>
          </p:nvPr>
        </p:nvSpPr>
        <p:spPr>
          <a:xfrm>
            <a:off x="680321" y="2336873"/>
            <a:ext cx="4136123" cy="3599316"/>
          </a:xfrm>
        </p:spPr>
        <p:txBody>
          <a:bodyPr>
            <a:normAutofit/>
          </a:bodyPr>
          <a:lstStyle/>
          <a:p>
            <a:r>
              <a:rPr lang="en-US" sz="1800"/>
              <a:t>Notice how type and Maturity Size have surprisingly low Decrease Gini Coefficients</a:t>
            </a:r>
          </a:p>
          <a:p>
            <a:r>
              <a:rPr lang="en-US" sz="1800"/>
              <a:t>Interaction Variables may be called for. (Cat &amp; Size, Dog &amp; Size)</a:t>
            </a:r>
            <a:endParaRPr lang="en-US" sz="1800" dirty="0"/>
          </a:p>
        </p:txBody>
      </p:sp>
      <p:graphicFrame>
        <p:nvGraphicFramePr>
          <p:cNvPr id="6" name="Table 5">
            <a:extLst>
              <a:ext uri="{FF2B5EF4-FFF2-40B4-BE49-F238E27FC236}">
                <a16:creationId xmlns:a16="http://schemas.microsoft.com/office/drawing/2014/main" id="{CC464D07-2EE3-4740-8814-1FCEED2C0773}"/>
              </a:ext>
            </a:extLst>
          </p:cNvPr>
          <p:cNvGraphicFramePr>
            <a:graphicFrameLocks noGrp="1"/>
          </p:cNvGraphicFramePr>
          <p:nvPr>
            <p:extLst>
              <p:ext uri="{D42A27DB-BD31-4B8C-83A1-F6EECF244321}">
                <p14:modId xmlns:p14="http://schemas.microsoft.com/office/powerpoint/2010/main" val="2892706106"/>
              </p:ext>
            </p:extLst>
          </p:nvPr>
        </p:nvGraphicFramePr>
        <p:xfrm>
          <a:off x="5349664" y="609600"/>
          <a:ext cx="6155987" cy="5608320"/>
        </p:xfrm>
        <a:graphic>
          <a:graphicData uri="http://schemas.openxmlformats.org/drawingml/2006/table">
            <a:tbl>
              <a:tblPr firstRow="1" bandRow="1">
                <a:noFill/>
                <a:tableStyleId>{5C22544A-7EE6-4342-B048-85BDC9FD1C3A}</a:tableStyleId>
              </a:tblPr>
              <a:tblGrid>
                <a:gridCol w="2650283">
                  <a:extLst>
                    <a:ext uri="{9D8B030D-6E8A-4147-A177-3AD203B41FA5}">
                      <a16:colId xmlns:a16="http://schemas.microsoft.com/office/drawing/2014/main" val="1919681340"/>
                    </a:ext>
                  </a:extLst>
                </a:gridCol>
                <a:gridCol w="3505704">
                  <a:extLst>
                    <a:ext uri="{9D8B030D-6E8A-4147-A177-3AD203B41FA5}">
                      <a16:colId xmlns:a16="http://schemas.microsoft.com/office/drawing/2014/main" val="939910577"/>
                    </a:ext>
                  </a:extLst>
                </a:gridCol>
              </a:tblGrid>
              <a:tr h="560832">
                <a:tc>
                  <a:txBody>
                    <a:bodyPr/>
                    <a:lstStyle/>
                    <a:p>
                      <a:pPr algn="l" fontAlgn="ctr"/>
                      <a:endParaRPr lang="en-US" sz="1900" b="1"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b"/>
                      <a:r>
                        <a:rPr lang="en-US" sz="1900" b="1" u="none" strike="noStrike">
                          <a:solidFill>
                            <a:schemeClr val="tx1">
                              <a:lumMod val="75000"/>
                              <a:lumOff val="25000"/>
                            </a:schemeClr>
                          </a:solidFill>
                          <a:effectLst/>
                        </a:rPr>
                        <a:t>MeanDecreaseGini</a:t>
                      </a:r>
                      <a:endParaRPr lang="en-US" sz="1900" b="1"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220657663"/>
                  </a:ext>
                </a:extLst>
              </a:tr>
              <a:tr h="560832">
                <a:tc>
                  <a:txBody>
                    <a:bodyPr/>
                    <a:lstStyle/>
                    <a:p>
                      <a:pPr algn="l" fontAlgn="ctr"/>
                      <a:r>
                        <a:rPr lang="en-US" sz="1900" u="none" strike="noStrike">
                          <a:solidFill>
                            <a:schemeClr val="tx1">
                              <a:lumMod val="75000"/>
                              <a:lumOff val="25000"/>
                            </a:schemeClr>
                          </a:solidFill>
                          <a:effectLst/>
                        </a:rPr>
                        <a:t>positive</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US" sz="1900" u="none" strike="noStrike">
                          <a:solidFill>
                            <a:schemeClr val="tx1">
                              <a:lumMod val="75000"/>
                              <a:lumOff val="25000"/>
                            </a:schemeClr>
                          </a:solidFill>
                          <a:effectLst/>
                        </a:rPr>
                        <a:t>23.55033</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23624129"/>
                  </a:ext>
                </a:extLst>
              </a:tr>
              <a:tr h="560832">
                <a:tc>
                  <a:txBody>
                    <a:bodyPr/>
                    <a:lstStyle/>
                    <a:p>
                      <a:pPr algn="l" fontAlgn="ctr"/>
                      <a:r>
                        <a:rPr lang="en-US" sz="1900" u="none" strike="noStrike">
                          <a:solidFill>
                            <a:schemeClr val="tx1">
                              <a:lumMod val="75000"/>
                              <a:lumOff val="25000"/>
                            </a:schemeClr>
                          </a:solidFill>
                          <a:effectLst/>
                        </a:rPr>
                        <a:t>Type</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US" sz="1900" u="none" strike="noStrike">
                          <a:solidFill>
                            <a:schemeClr val="tx1">
                              <a:lumMod val="75000"/>
                              <a:lumOff val="25000"/>
                            </a:schemeClr>
                          </a:solidFill>
                          <a:effectLst/>
                        </a:rPr>
                        <a:t>6.113998</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377724676"/>
                  </a:ext>
                </a:extLst>
              </a:tr>
              <a:tr h="560832">
                <a:tc>
                  <a:txBody>
                    <a:bodyPr/>
                    <a:lstStyle/>
                    <a:p>
                      <a:pPr algn="l" fontAlgn="ctr"/>
                      <a:r>
                        <a:rPr lang="en-US" sz="1900" u="none" strike="noStrike">
                          <a:solidFill>
                            <a:schemeClr val="tx1">
                              <a:lumMod val="75000"/>
                              <a:lumOff val="25000"/>
                            </a:schemeClr>
                          </a:solidFill>
                          <a:effectLst/>
                        </a:rPr>
                        <a:t>Age</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US" sz="1900" u="none" strike="noStrike">
                          <a:solidFill>
                            <a:schemeClr val="tx1">
                              <a:lumMod val="75000"/>
                              <a:lumOff val="25000"/>
                            </a:schemeClr>
                          </a:solidFill>
                          <a:effectLst/>
                        </a:rPr>
                        <a:t>29.397313</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546305514"/>
                  </a:ext>
                </a:extLst>
              </a:tr>
              <a:tr h="560832">
                <a:tc>
                  <a:txBody>
                    <a:bodyPr/>
                    <a:lstStyle/>
                    <a:p>
                      <a:pPr algn="l" fontAlgn="ctr"/>
                      <a:r>
                        <a:rPr lang="en-US" sz="1900" u="none" strike="noStrike">
                          <a:solidFill>
                            <a:schemeClr val="tx1">
                              <a:lumMod val="75000"/>
                              <a:lumOff val="25000"/>
                            </a:schemeClr>
                          </a:solidFill>
                          <a:effectLst/>
                        </a:rPr>
                        <a:t>Gender</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US" sz="1900" u="none" strike="noStrike">
                          <a:solidFill>
                            <a:schemeClr val="tx1">
                              <a:lumMod val="75000"/>
                              <a:lumOff val="25000"/>
                            </a:schemeClr>
                          </a:solidFill>
                          <a:effectLst/>
                        </a:rPr>
                        <a:t>11.337126</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484226021"/>
                  </a:ext>
                </a:extLst>
              </a:tr>
              <a:tr h="560832">
                <a:tc>
                  <a:txBody>
                    <a:bodyPr/>
                    <a:lstStyle/>
                    <a:p>
                      <a:pPr algn="l" fontAlgn="ctr"/>
                      <a:r>
                        <a:rPr lang="en-US" sz="1900" u="none" strike="noStrike">
                          <a:solidFill>
                            <a:schemeClr val="tx1">
                              <a:lumMod val="75000"/>
                              <a:lumOff val="25000"/>
                            </a:schemeClr>
                          </a:solidFill>
                          <a:effectLst/>
                        </a:rPr>
                        <a:t>Color1</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US" sz="1900" u="none" strike="noStrike">
                          <a:solidFill>
                            <a:schemeClr val="tx1">
                              <a:lumMod val="75000"/>
                              <a:lumOff val="25000"/>
                            </a:schemeClr>
                          </a:solidFill>
                          <a:effectLst/>
                        </a:rPr>
                        <a:t>20.889334</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8581404"/>
                  </a:ext>
                </a:extLst>
              </a:tr>
              <a:tr h="560832">
                <a:tc>
                  <a:txBody>
                    <a:bodyPr/>
                    <a:lstStyle/>
                    <a:p>
                      <a:pPr algn="l" fontAlgn="ctr"/>
                      <a:r>
                        <a:rPr lang="en-US" sz="1900" u="none" strike="noStrike">
                          <a:solidFill>
                            <a:schemeClr val="tx1">
                              <a:lumMod val="75000"/>
                              <a:lumOff val="25000"/>
                            </a:schemeClr>
                          </a:solidFill>
                          <a:effectLst/>
                        </a:rPr>
                        <a:t>Color2</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US" sz="1900" u="none" strike="noStrike">
                          <a:solidFill>
                            <a:schemeClr val="tx1">
                              <a:lumMod val="75000"/>
                              <a:lumOff val="25000"/>
                            </a:schemeClr>
                          </a:solidFill>
                          <a:effectLst/>
                        </a:rPr>
                        <a:t>25.062248</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610342393"/>
                  </a:ext>
                </a:extLst>
              </a:tr>
              <a:tr h="560832">
                <a:tc>
                  <a:txBody>
                    <a:bodyPr/>
                    <a:lstStyle/>
                    <a:p>
                      <a:pPr algn="l" fontAlgn="ctr"/>
                      <a:r>
                        <a:rPr lang="en-US" sz="1900" u="none" strike="noStrike">
                          <a:solidFill>
                            <a:schemeClr val="tx1">
                              <a:lumMod val="75000"/>
                              <a:lumOff val="25000"/>
                            </a:schemeClr>
                          </a:solidFill>
                          <a:effectLst/>
                        </a:rPr>
                        <a:t>Color3</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US" sz="1900" u="none" strike="noStrike">
                          <a:solidFill>
                            <a:schemeClr val="tx1">
                              <a:lumMod val="75000"/>
                              <a:lumOff val="25000"/>
                            </a:schemeClr>
                          </a:solidFill>
                          <a:effectLst/>
                        </a:rPr>
                        <a:t>10.802243</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986529469"/>
                  </a:ext>
                </a:extLst>
              </a:tr>
              <a:tr h="560832">
                <a:tc>
                  <a:txBody>
                    <a:bodyPr/>
                    <a:lstStyle/>
                    <a:p>
                      <a:pPr algn="l" fontAlgn="ctr"/>
                      <a:r>
                        <a:rPr lang="en-US" sz="1900" u="none" strike="noStrike">
                          <a:solidFill>
                            <a:schemeClr val="tx1">
                              <a:lumMod val="75000"/>
                              <a:lumOff val="25000"/>
                            </a:schemeClr>
                          </a:solidFill>
                          <a:effectLst/>
                        </a:rPr>
                        <a:t>MaturitySize</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b"/>
                      <a:r>
                        <a:rPr lang="en-US" sz="1900" u="none" strike="noStrike">
                          <a:solidFill>
                            <a:schemeClr val="tx1">
                              <a:lumMod val="75000"/>
                              <a:lumOff val="25000"/>
                            </a:schemeClr>
                          </a:solidFill>
                          <a:effectLst/>
                        </a:rPr>
                        <a:t>9.383535</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253020732"/>
                  </a:ext>
                </a:extLst>
              </a:tr>
              <a:tr h="560832">
                <a:tc>
                  <a:txBody>
                    <a:bodyPr/>
                    <a:lstStyle/>
                    <a:p>
                      <a:pPr algn="l" fontAlgn="ctr"/>
                      <a:r>
                        <a:rPr lang="en-US" sz="1900" u="none" strike="noStrike">
                          <a:solidFill>
                            <a:schemeClr val="tx1">
                              <a:lumMod val="75000"/>
                              <a:lumOff val="25000"/>
                            </a:schemeClr>
                          </a:solidFill>
                          <a:effectLst/>
                        </a:rPr>
                        <a:t>PhotoAmt</a:t>
                      </a:r>
                      <a:endParaRPr lang="en-US" sz="1900" b="0" i="0" u="none" strike="noStrike">
                        <a:solidFill>
                          <a:schemeClr val="tx1">
                            <a:lumMod val="75000"/>
                            <a:lumOff val="25000"/>
                          </a:schemeClr>
                        </a:solidFill>
                        <a:effectLst/>
                        <a:latin typeface="Lucida Console" panose="020B0609040504020204" pitchFamily="49" charset="0"/>
                      </a:endParaRPr>
                    </a:p>
                  </a:txBody>
                  <a:tcPr marL="231296" marR="12046" marT="115649" marB="11564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b"/>
                      <a:r>
                        <a:rPr lang="en-US" sz="1900" u="none" strike="noStrike">
                          <a:solidFill>
                            <a:schemeClr val="tx1">
                              <a:lumMod val="75000"/>
                              <a:lumOff val="25000"/>
                            </a:schemeClr>
                          </a:solidFill>
                          <a:effectLst/>
                        </a:rPr>
                        <a:t>31.921063</a:t>
                      </a:r>
                      <a:endParaRPr lang="en-US" sz="1900" b="0" i="0" u="none" strike="noStrike">
                        <a:solidFill>
                          <a:schemeClr val="tx1">
                            <a:lumMod val="75000"/>
                            <a:lumOff val="25000"/>
                          </a:schemeClr>
                        </a:solidFill>
                        <a:effectLst/>
                        <a:latin typeface="Calibri" panose="020F0502020204030204" pitchFamily="34" charset="0"/>
                      </a:endParaRPr>
                    </a:p>
                  </a:txBody>
                  <a:tcPr marL="231296" marR="12046" marT="115649" marB="115649"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61506234"/>
                  </a:ext>
                </a:extLst>
              </a:tr>
            </a:tbl>
          </a:graphicData>
        </a:graphic>
      </p:graphicFrame>
    </p:spTree>
    <p:extLst>
      <p:ext uri="{BB962C8B-B14F-4D97-AF65-F5344CB8AC3E}">
        <p14:creationId xmlns:p14="http://schemas.microsoft.com/office/powerpoint/2010/main" val="185206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07B9-B51F-48F8-9E74-6C19D1A676EC}"/>
              </a:ext>
            </a:extLst>
          </p:cNvPr>
          <p:cNvSpPr>
            <a:spLocks noGrp="1"/>
          </p:cNvSpPr>
          <p:nvPr>
            <p:ph type="title"/>
          </p:nvPr>
        </p:nvSpPr>
        <p:spPr/>
        <p:txBody>
          <a:bodyPr/>
          <a:lstStyle/>
          <a:p>
            <a:r>
              <a:rPr lang="en-US" dirty="0"/>
              <a:t>Model Testing</a:t>
            </a:r>
          </a:p>
        </p:txBody>
      </p:sp>
      <p:sp>
        <p:nvSpPr>
          <p:cNvPr id="3" name="Content Placeholder 2">
            <a:extLst>
              <a:ext uri="{FF2B5EF4-FFF2-40B4-BE49-F238E27FC236}">
                <a16:creationId xmlns:a16="http://schemas.microsoft.com/office/drawing/2014/main" id="{71CB7281-2445-4B90-91FC-10CE3217A4EA}"/>
              </a:ext>
            </a:extLst>
          </p:cNvPr>
          <p:cNvSpPr>
            <a:spLocks noGrp="1"/>
          </p:cNvSpPr>
          <p:nvPr>
            <p:ph idx="1"/>
          </p:nvPr>
        </p:nvSpPr>
        <p:spPr/>
        <p:txBody>
          <a:bodyPr/>
          <a:lstStyle/>
          <a:p>
            <a:pPr marL="0" indent="0">
              <a:buNone/>
            </a:pPr>
            <a:r>
              <a:rPr lang="en-US" dirty="0"/>
              <a:t>Naïve Bayes</a:t>
            </a:r>
          </a:p>
          <a:p>
            <a:pPr marL="0" indent="0">
              <a:buNone/>
            </a:pPr>
            <a:r>
              <a:rPr lang="en-US" dirty="0"/>
              <a:t>K Nearest Neighbors</a:t>
            </a:r>
          </a:p>
          <a:p>
            <a:pPr marL="0" indent="0">
              <a:buNone/>
            </a:pPr>
            <a:r>
              <a:rPr lang="en-US" dirty="0"/>
              <a:t>Random Forest</a:t>
            </a:r>
          </a:p>
          <a:p>
            <a:pPr marL="0" indent="0">
              <a:buNone/>
            </a:pPr>
            <a:endParaRPr lang="en-US" dirty="0"/>
          </a:p>
        </p:txBody>
      </p:sp>
    </p:spTree>
    <p:extLst>
      <p:ext uri="{BB962C8B-B14F-4D97-AF65-F5344CB8AC3E}">
        <p14:creationId xmlns:p14="http://schemas.microsoft.com/office/powerpoint/2010/main" val="108427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BCE7-2DE6-4105-9F29-0E0A494EE8E2}"/>
              </a:ext>
            </a:extLst>
          </p:cNvPr>
          <p:cNvSpPr>
            <a:spLocks noGrp="1"/>
          </p:cNvSpPr>
          <p:nvPr>
            <p:ph type="title"/>
          </p:nvPr>
        </p:nvSpPr>
        <p:spPr/>
        <p:txBody>
          <a:bodyPr/>
          <a:lstStyle/>
          <a:p>
            <a:r>
              <a:rPr lang="en-US" dirty="0"/>
              <a:t>PetFinder.my</a:t>
            </a:r>
          </a:p>
        </p:txBody>
      </p:sp>
      <p:sp>
        <p:nvSpPr>
          <p:cNvPr id="3" name="Content Placeholder 2">
            <a:extLst>
              <a:ext uri="{FF2B5EF4-FFF2-40B4-BE49-F238E27FC236}">
                <a16:creationId xmlns:a16="http://schemas.microsoft.com/office/drawing/2014/main" id="{A51573CF-363E-4375-8D6C-B13C30226D1F}"/>
              </a:ext>
            </a:extLst>
          </p:cNvPr>
          <p:cNvSpPr>
            <a:spLocks noGrp="1"/>
          </p:cNvSpPr>
          <p:nvPr>
            <p:ph idx="1"/>
          </p:nvPr>
        </p:nvSpPr>
        <p:spPr/>
        <p:txBody>
          <a:bodyPr/>
          <a:lstStyle/>
          <a:p>
            <a:r>
              <a:rPr lang="en-US" dirty="0"/>
              <a:t>Time to adopt highly correlated to features in pet descriptions</a:t>
            </a:r>
          </a:p>
          <a:p>
            <a:r>
              <a:rPr lang="en-US" dirty="0" err="1"/>
              <a:t>PetFinder</a:t>
            </a:r>
            <a:r>
              <a:rPr lang="en-US" dirty="0"/>
              <a:t> is working to develop a photo based forecast</a:t>
            </a:r>
          </a:p>
          <a:p>
            <a:r>
              <a:rPr lang="en-US" dirty="0" err="1"/>
              <a:t>PetFinder</a:t>
            </a:r>
            <a:r>
              <a:rPr lang="en-US" dirty="0"/>
              <a:t> is asking for tools to use for time to adopt</a:t>
            </a:r>
          </a:p>
        </p:txBody>
      </p:sp>
    </p:spTree>
    <p:extLst>
      <p:ext uri="{BB962C8B-B14F-4D97-AF65-F5344CB8AC3E}">
        <p14:creationId xmlns:p14="http://schemas.microsoft.com/office/powerpoint/2010/main" val="17343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C509-2803-4DCC-9F17-928A501EC260}"/>
              </a:ext>
            </a:extLst>
          </p:cNvPr>
          <p:cNvSpPr>
            <a:spLocks noGrp="1"/>
          </p:cNvSpPr>
          <p:nvPr>
            <p:ph type="title"/>
          </p:nvPr>
        </p:nvSpPr>
        <p:spPr/>
        <p:txBody>
          <a:bodyPr/>
          <a:lstStyle/>
          <a:p>
            <a:r>
              <a:rPr lang="en-US" dirty="0"/>
              <a:t>Better than a random guess? </a:t>
            </a:r>
          </a:p>
        </p:txBody>
      </p:sp>
      <p:sp>
        <p:nvSpPr>
          <p:cNvPr id="3" name="Content Placeholder 2">
            <a:extLst>
              <a:ext uri="{FF2B5EF4-FFF2-40B4-BE49-F238E27FC236}">
                <a16:creationId xmlns:a16="http://schemas.microsoft.com/office/drawing/2014/main" id="{CF1CD1B7-A572-47AA-81C4-A4B3DD8F04CE}"/>
              </a:ext>
            </a:extLst>
          </p:cNvPr>
          <p:cNvSpPr>
            <a:spLocks noGrp="1"/>
          </p:cNvSpPr>
          <p:nvPr>
            <p:ph idx="1"/>
          </p:nvPr>
        </p:nvSpPr>
        <p:spPr/>
        <p:txBody>
          <a:bodyPr/>
          <a:lstStyle/>
          <a:p>
            <a:r>
              <a:rPr lang="en-US" dirty="0"/>
              <a:t>Used Cohen’s – Kappa to determine accuracy</a:t>
            </a:r>
          </a:p>
          <a:p>
            <a:pPr lvl="1"/>
            <a:r>
              <a:rPr lang="en-US" dirty="0"/>
              <a:t>Close to matching</a:t>
            </a:r>
          </a:p>
          <a:p>
            <a:pPr lvl="1"/>
            <a:r>
              <a:rPr lang="en-US" dirty="0"/>
              <a:t>-1 none match to 1 all match</a:t>
            </a:r>
          </a:p>
          <a:p>
            <a:endParaRPr lang="en-US" dirty="0"/>
          </a:p>
        </p:txBody>
      </p:sp>
    </p:spTree>
    <p:extLst>
      <p:ext uri="{BB962C8B-B14F-4D97-AF65-F5344CB8AC3E}">
        <p14:creationId xmlns:p14="http://schemas.microsoft.com/office/powerpoint/2010/main" val="38780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5A935B-106E-4F53-9F5F-2F7C9FD2E70D}"/>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Naïve Bayes Results</a:t>
            </a:r>
          </a:p>
        </p:txBody>
      </p:sp>
      <p:sp>
        <p:nvSpPr>
          <p:cNvPr id="3" name="Content Placeholder 2">
            <a:extLst>
              <a:ext uri="{FF2B5EF4-FFF2-40B4-BE49-F238E27FC236}">
                <a16:creationId xmlns:a16="http://schemas.microsoft.com/office/drawing/2014/main" id="{FA85FB95-667D-428A-97D3-D96B2BB97A00}"/>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Unprocessed Photo Data</a:t>
            </a:r>
          </a:p>
          <a:p>
            <a:pPr lvl="1"/>
            <a:r>
              <a:rPr lang="en-US" sz="1600" dirty="0">
                <a:solidFill>
                  <a:srgbClr val="FFFFFF"/>
                </a:solidFill>
              </a:rPr>
              <a:t>24% correct</a:t>
            </a:r>
          </a:p>
          <a:p>
            <a:pPr lvl="1"/>
            <a:r>
              <a:rPr lang="en-US" sz="1600" dirty="0">
                <a:solidFill>
                  <a:srgbClr val="FFFFFF"/>
                </a:solidFill>
              </a:rPr>
              <a:t>Cohen’s Kappa: -.0023 </a:t>
            </a:r>
          </a:p>
          <a:p>
            <a:pPr lvl="2"/>
            <a:r>
              <a:rPr lang="en-US" sz="1400" dirty="0">
                <a:solidFill>
                  <a:srgbClr val="FFFFFF"/>
                </a:solidFill>
              </a:rPr>
              <a:t>Poor Match</a:t>
            </a:r>
          </a:p>
          <a:p>
            <a:pPr lvl="2"/>
            <a:endParaRPr lang="en-US" sz="2000" dirty="0">
              <a:solidFill>
                <a:srgbClr val="FFFFFF"/>
              </a:solidFill>
            </a:endParaRPr>
          </a:p>
          <a:p>
            <a:pPr marL="0" indent="0">
              <a:buNone/>
            </a:pPr>
            <a:r>
              <a:rPr lang="en-US" sz="2000" dirty="0">
                <a:solidFill>
                  <a:srgbClr val="FFFFFF"/>
                </a:solidFill>
              </a:rPr>
              <a:t>Text Data Only</a:t>
            </a:r>
          </a:p>
          <a:p>
            <a:pPr lvl="1"/>
            <a:r>
              <a:rPr lang="en-US" sz="1600" dirty="0">
                <a:solidFill>
                  <a:srgbClr val="FFFFFF"/>
                </a:solidFill>
              </a:rPr>
              <a:t>27% Correct</a:t>
            </a:r>
          </a:p>
          <a:p>
            <a:pPr lvl="1"/>
            <a:r>
              <a:rPr lang="en-US" sz="1600" dirty="0">
                <a:solidFill>
                  <a:srgbClr val="FFFFFF"/>
                </a:solidFill>
              </a:rPr>
              <a:t>Cohen’s Kappa: .063</a:t>
            </a:r>
          </a:p>
          <a:p>
            <a:pPr lvl="2"/>
            <a:r>
              <a:rPr lang="en-US" sz="1400" dirty="0">
                <a:solidFill>
                  <a:srgbClr val="FFFFFF"/>
                </a:solidFill>
              </a:rPr>
              <a:t>Poor Match</a:t>
            </a:r>
            <a:endParaRPr lang="en-US" sz="2000" dirty="0">
              <a:solidFill>
                <a:srgbClr val="FFFFFF"/>
              </a:solidFill>
            </a:endParaRPr>
          </a:p>
          <a:p>
            <a:pPr marL="0" indent="0">
              <a:buNone/>
            </a:pPr>
            <a:r>
              <a:rPr lang="en-US" sz="2000" dirty="0">
                <a:solidFill>
                  <a:srgbClr val="FFFFFF"/>
                </a:solidFill>
              </a:rPr>
              <a:t>All Data Together</a:t>
            </a:r>
          </a:p>
          <a:p>
            <a:pPr lvl="1"/>
            <a:r>
              <a:rPr lang="en-US" sz="1600" dirty="0">
                <a:solidFill>
                  <a:srgbClr val="FFFFFF"/>
                </a:solidFill>
              </a:rPr>
              <a:t>Cohen’s Kappa: .026</a:t>
            </a:r>
          </a:p>
        </p:txBody>
      </p:sp>
    </p:spTree>
    <p:extLst>
      <p:ext uri="{BB962C8B-B14F-4D97-AF65-F5344CB8AC3E}">
        <p14:creationId xmlns:p14="http://schemas.microsoft.com/office/powerpoint/2010/main" val="528534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DCE683-90BC-4D4B-B962-402A024A5B0D}"/>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K-Nearest Neighbors Results</a:t>
            </a:r>
          </a:p>
        </p:txBody>
      </p:sp>
      <p:sp>
        <p:nvSpPr>
          <p:cNvPr id="3" name="Content Placeholder 2">
            <a:extLst>
              <a:ext uri="{FF2B5EF4-FFF2-40B4-BE49-F238E27FC236}">
                <a16:creationId xmlns:a16="http://schemas.microsoft.com/office/drawing/2014/main" id="{308A4813-C071-4174-9798-510B3846ED81}"/>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Text Only</a:t>
            </a:r>
          </a:p>
          <a:p>
            <a:pPr lvl="1"/>
            <a:r>
              <a:rPr lang="en-US" sz="1600" dirty="0">
                <a:solidFill>
                  <a:srgbClr val="FFFFFF"/>
                </a:solidFill>
              </a:rPr>
              <a:t>43.8% Accuracy</a:t>
            </a:r>
          </a:p>
          <a:p>
            <a:pPr lvl="1"/>
            <a:r>
              <a:rPr lang="en-US" sz="1600" dirty="0">
                <a:solidFill>
                  <a:srgbClr val="FFFFFF"/>
                </a:solidFill>
              </a:rPr>
              <a:t>Cohen’s Kappa: .26</a:t>
            </a:r>
          </a:p>
          <a:p>
            <a:endParaRPr lang="en-US" sz="2000" dirty="0">
              <a:solidFill>
                <a:srgbClr val="FFFFFF"/>
              </a:solidFill>
            </a:endParaRPr>
          </a:p>
          <a:p>
            <a:endParaRPr lang="en-US" sz="2000" dirty="0">
              <a:solidFill>
                <a:srgbClr val="FFFFFF"/>
              </a:solidFill>
            </a:endParaRPr>
          </a:p>
          <a:p>
            <a:pPr marL="0" indent="0">
              <a:buNone/>
            </a:pPr>
            <a:r>
              <a:rPr lang="en-US" sz="2000" dirty="0">
                <a:solidFill>
                  <a:srgbClr val="FFFFFF"/>
                </a:solidFill>
              </a:rPr>
              <a:t>Photographs</a:t>
            </a:r>
          </a:p>
          <a:p>
            <a:pPr lvl="1"/>
            <a:r>
              <a:rPr lang="en-US" sz="1600" dirty="0">
                <a:solidFill>
                  <a:srgbClr val="FFFFFF"/>
                </a:solidFill>
              </a:rPr>
              <a:t>24.9% Accuracy</a:t>
            </a:r>
          </a:p>
          <a:p>
            <a:pPr lvl="1"/>
            <a:r>
              <a:rPr lang="en-US" sz="1600" dirty="0">
                <a:solidFill>
                  <a:srgbClr val="FFFFFF"/>
                </a:solidFill>
              </a:rPr>
              <a:t>Cohen’s Kappa: -.0064</a:t>
            </a:r>
          </a:p>
        </p:txBody>
      </p:sp>
    </p:spTree>
    <p:extLst>
      <p:ext uri="{BB962C8B-B14F-4D97-AF65-F5344CB8AC3E}">
        <p14:creationId xmlns:p14="http://schemas.microsoft.com/office/powerpoint/2010/main" val="152768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3E6EAB-2612-47C3-8885-6C9ABFF067FD}"/>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Random Forest Results</a:t>
            </a:r>
          </a:p>
        </p:txBody>
      </p:sp>
      <p:sp>
        <p:nvSpPr>
          <p:cNvPr id="3" name="Content Placeholder 2">
            <a:extLst>
              <a:ext uri="{FF2B5EF4-FFF2-40B4-BE49-F238E27FC236}">
                <a16:creationId xmlns:a16="http://schemas.microsoft.com/office/drawing/2014/main" id="{D97AEFA2-451F-442C-9366-1D3FBD0BD4DA}"/>
              </a:ext>
            </a:extLst>
          </p:cNvPr>
          <p:cNvSpPr>
            <a:spLocks noGrp="1"/>
          </p:cNvSpPr>
          <p:nvPr>
            <p:ph idx="1"/>
          </p:nvPr>
        </p:nvSpPr>
        <p:spPr>
          <a:xfrm>
            <a:off x="5287995" y="661106"/>
            <a:ext cx="6257362" cy="5503101"/>
          </a:xfrm>
        </p:spPr>
        <p:txBody>
          <a:bodyPr anchor="ctr">
            <a:normAutofit/>
          </a:bodyPr>
          <a:lstStyle/>
          <a:p>
            <a:r>
              <a:rPr lang="en-US" dirty="0">
                <a:solidFill>
                  <a:srgbClr val="FFFFFF"/>
                </a:solidFill>
              </a:rPr>
              <a:t> Text Only </a:t>
            </a:r>
          </a:p>
          <a:p>
            <a:pPr lvl="1"/>
            <a:r>
              <a:rPr lang="en-US" sz="1600" dirty="0">
                <a:solidFill>
                  <a:srgbClr val="FFFFFF"/>
                </a:solidFill>
              </a:rPr>
              <a:t>57% Correct</a:t>
            </a:r>
          </a:p>
          <a:p>
            <a:pPr lvl="1"/>
            <a:r>
              <a:rPr lang="en-US" sz="1600" dirty="0">
                <a:solidFill>
                  <a:srgbClr val="FFFFFF"/>
                </a:solidFill>
              </a:rPr>
              <a:t>Cohen’s Kappa: .43</a:t>
            </a:r>
          </a:p>
          <a:p>
            <a:pPr lvl="1"/>
            <a:r>
              <a:rPr lang="en-US" sz="1600" dirty="0">
                <a:solidFill>
                  <a:srgbClr val="FFFFFF"/>
                </a:solidFill>
              </a:rPr>
              <a:t>Fair Match</a:t>
            </a:r>
            <a:endParaRPr lang="en-US" sz="2000" dirty="0">
              <a:solidFill>
                <a:srgbClr val="FFFFFF"/>
              </a:solidFill>
            </a:endParaRPr>
          </a:p>
          <a:p>
            <a:pPr marL="0" indent="0">
              <a:buNone/>
            </a:pPr>
            <a:endParaRPr lang="en-US" sz="2000" dirty="0">
              <a:solidFill>
                <a:srgbClr val="FFFFFF"/>
              </a:solidFill>
            </a:endParaRPr>
          </a:p>
          <a:p>
            <a:r>
              <a:rPr lang="en-US" sz="2000" dirty="0">
                <a:solidFill>
                  <a:srgbClr val="FFFFFF"/>
                </a:solidFill>
              </a:rPr>
              <a:t>Picture Data Only</a:t>
            </a:r>
          </a:p>
          <a:p>
            <a:pPr lvl="1"/>
            <a:r>
              <a:rPr lang="en-US" sz="1600" dirty="0">
                <a:solidFill>
                  <a:srgbClr val="FFFFFF"/>
                </a:solidFill>
              </a:rPr>
              <a:t>22% Correct</a:t>
            </a:r>
          </a:p>
        </p:txBody>
      </p:sp>
    </p:spTree>
    <p:extLst>
      <p:ext uri="{BB962C8B-B14F-4D97-AF65-F5344CB8AC3E}">
        <p14:creationId xmlns:p14="http://schemas.microsoft.com/office/powerpoint/2010/main" val="1779305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6EAB-2612-47C3-8885-6C9ABFF067FD}"/>
              </a:ext>
            </a:extLst>
          </p:cNvPr>
          <p:cNvSpPr>
            <a:spLocks noGrp="1"/>
          </p:cNvSpPr>
          <p:nvPr>
            <p:ph type="title"/>
          </p:nvPr>
        </p:nvSpPr>
        <p:spPr/>
        <p:txBody>
          <a:bodyPr>
            <a:normAutofit/>
          </a:bodyPr>
          <a:lstStyle/>
          <a:p>
            <a:r>
              <a:rPr lang="en-US" dirty="0">
                <a:solidFill>
                  <a:srgbClr val="FFFFFF"/>
                </a:solidFill>
              </a:rPr>
              <a:t>Clustered Photographs</a:t>
            </a:r>
          </a:p>
        </p:txBody>
      </p:sp>
      <p:sp>
        <p:nvSpPr>
          <p:cNvPr id="3" name="Content Placeholder 2">
            <a:extLst>
              <a:ext uri="{FF2B5EF4-FFF2-40B4-BE49-F238E27FC236}">
                <a16:creationId xmlns:a16="http://schemas.microsoft.com/office/drawing/2014/main" id="{D97AEFA2-451F-442C-9366-1D3FBD0BD4DA}"/>
              </a:ext>
            </a:extLst>
          </p:cNvPr>
          <p:cNvSpPr>
            <a:spLocks noGrp="1"/>
          </p:cNvSpPr>
          <p:nvPr>
            <p:ph idx="1"/>
          </p:nvPr>
        </p:nvSpPr>
        <p:spPr>
          <a:xfrm>
            <a:off x="838200" y="2021249"/>
            <a:ext cx="5707565" cy="4155713"/>
          </a:xfrm>
        </p:spPr>
        <p:txBody>
          <a:bodyPr>
            <a:normAutofit/>
          </a:bodyPr>
          <a:lstStyle/>
          <a:p>
            <a:r>
              <a:rPr lang="en-US" sz="2000" dirty="0">
                <a:solidFill>
                  <a:srgbClr val="FFFFFF"/>
                </a:solidFill>
              </a:rPr>
              <a:t>Random Forest</a:t>
            </a:r>
          </a:p>
          <a:p>
            <a:pPr lvl="1"/>
            <a:r>
              <a:rPr lang="en-US" sz="1600" dirty="0">
                <a:solidFill>
                  <a:srgbClr val="FFFFFF"/>
                </a:solidFill>
              </a:rPr>
              <a:t>56.4% match</a:t>
            </a:r>
          </a:p>
          <a:p>
            <a:pPr lvl="1"/>
            <a:r>
              <a:rPr lang="en-US" sz="1600" dirty="0">
                <a:solidFill>
                  <a:srgbClr val="FFFFFF"/>
                </a:solidFill>
              </a:rPr>
              <a:t>Cohen’s Kappa .424</a:t>
            </a:r>
          </a:p>
          <a:p>
            <a:pPr lvl="2"/>
            <a:r>
              <a:rPr lang="en-US" sz="1400" dirty="0">
                <a:solidFill>
                  <a:srgbClr val="FFFFFF"/>
                </a:solidFill>
              </a:rPr>
              <a:t>Fair Match</a:t>
            </a:r>
          </a:p>
          <a:p>
            <a:pPr lvl="2"/>
            <a:r>
              <a:rPr lang="en-US" sz="1400" dirty="0">
                <a:solidFill>
                  <a:srgbClr val="FFFFFF"/>
                </a:solidFill>
              </a:rPr>
              <a:t>Compared to .43</a:t>
            </a:r>
          </a:p>
          <a:p>
            <a:r>
              <a:rPr lang="en-US" sz="2000" dirty="0">
                <a:solidFill>
                  <a:srgbClr val="FFFFFF"/>
                </a:solidFill>
              </a:rPr>
              <a:t>Naïve Bayes</a:t>
            </a:r>
          </a:p>
          <a:p>
            <a:pPr lvl="1"/>
            <a:r>
              <a:rPr lang="en-US" sz="1600" dirty="0">
                <a:solidFill>
                  <a:srgbClr val="FFFFFF"/>
                </a:solidFill>
              </a:rPr>
              <a:t>31.5% match</a:t>
            </a:r>
          </a:p>
          <a:p>
            <a:pPr lvl="1"/>
            <a:r>
              <a:rPr lang="en-US" sz="1600" dirty="0">
                <a:solidFill>
                  <a:srgbClr val="FFFFFF"/>
                </a:solidFill>
              </a:rPr>
              <a:t>Cohen’s Kappa .11</a:t>
            </a:r>
          </a:p>
          <a:p>
            <a:pPr lvl="2"/>
            <a:r>
              <a:rPr lang="en-US" sz="1400" dirty="0">
                <a:solidFill>
                  <a:srgbClr val="FFFFFF"/>
                </a:solidFill>
              </a:rPr>
              <a:t>Compared to .063</a:t>
            </a:r>
          </a:p>
          <a:p>
            <a:r>
              <a:rPr lang="en-US" sz="2000" dirty="0">
                <a:solidFill>
                  <a:srgbClr val="FFFFFF"/>
                </a:solidFill>
              </a:rPr>
              <a:t>K-Nearest Neighbors</a:t>
            </a:r>
          </a:p>
          <a:p>
            <a:pPr lvl="1"/>
            <a:r>
              <a:rPr lang="en-US" sz="1600" dirty="0">
                <a:solidFill>
                  <a:srgbClr val="FFFFFF"/>
                </a:solidFill>
              </a:rPr>
              <a:t>40.1% match</a:t>
            </a:r>
          </a:p>
          <a:p>
            <a:pPr lvl="1"/>
            <a:r>
              <a:rPr lang="en-US" sz="1600" dirty="0">
                <a:solidFill>
                  <a:srgbClr val="FFFFFF"/>
                </a:solidFill>
              </a:rPr>
              <a:t>Cohen’s Kappa .212</a:t>
            </a:r>
          </a:p>
          <a:p>
            <a:pPr lvl="2"/>
            <a:r>
              <a:rPr lang="en-US" sz="1400" dirty="0">
                <a:solidFill>
                  <a:srgbClr val="FFFFFF"/>
                </a:solidFill>
              </a:rPr>
              <a:t>Compared to .26</a:t>
            </a:r>
          </a:p>
        </p:txBody>
      </p:sp>
    </p:spTree>
    <p:extLst>
      <p:ext uri="{BB962C8B-B14F-4D97-AF65-F5344CB8AC3E}">
        <p14:creationId xmlns:p14="http://schemas.microsoft.com/office/powerpoint/2010/main" val="256104032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097B-A993-4B2C-8E65-76539AFF7BCC}"/>
              </a:ext>
            </a:extLst>
          </p:cNvPr>
          <p:cNvSpPr>
            <a:spLocks noGrp="1"/>
          </p:cNvSpPr>
          <p:nvPr>
            <p:ph type="title"/>
          </p:nvPr>
        </p:nvSpPr>
        <p:spPr/>
        <p:txBody>
          <a:bodyPr/>
          <a:lstStyle/>
          <a:p>
            <a:r>
              <a:rPr lang="en-US" dirty="0"/>
              <a:t>Analysis of predictors</a:t>
            </a:r>
          </a:p>
        </p:txBody>
      </p:sp>
      <p:sp>
        <p:nvSpPr>
          <p:cNvPr id="3" name="Content Placeholder 2">
            <a:extLst>
              <a:ext uri="{FF2B5EF4-FFF2-40B4-BE49-F238E27FC236}">
                <a16:creationId xmlns:a16="http://schemas.microsoft.com/office/drawing/2014/main" id="{A0BB88E2-47A0-467A-BDEA-B17745047295}"/>
              </a:ext>
            </a:extLst>
          </p:cNvPr>
          <p:cNvSpPr>
            <a:spLocks noGrp="1"/>
          </p:cNvSpPr>
          <p:nvPr>
            <p:ph idx="1"/>
          </p:nvPr>
        </p:nvSpPr>
        <p:spPr/>
        <p:txBody>
          <a:bodyPr/>
          <a:lstStyle/>
          <a:p>
            <a:r>
              <a:rPr lang="en-US" dirty="0"/>
              <a:t>Factors, numbers and descriptions were best</a:t>
            </a:r>
          </a:p>
          <a:p>
            <a:r>
              <a:rPr lang="en-US" dirty="0"/>
              <a:t>Photographic data only worked when classified</a:t>
            </a:r>
          </a:p>
          <a:p>
            <a:pPr lvl="1"/>
            <a:r>
              <a:rPr lang="en-US" dirty="0"/>
              <a:t>K-Means classification</a:t>
            </a:r>
          </a:p>
          <a:p>
            <a:pPr lvl="1"/>
            <a:r>
              <a:rPr lang="en-US" dirty="0"/>
              <a:t>Only for Naïve Bayes</a:t>
            </a:r>
          </a:p>
          <a:p>
            <a:pPr lvl="2"/>
            <a:r>
              <a:rPr lang="en-US" dirty="0"/>
              <a:t>Even then: poor match</a:t>
            </a:r>
          </a:p>
        </p:txBody>
      </p:sp>
    </p:spTree>
    <p:extLst>
      <p:ext uri="{BB962C8B-B14F-4D97-AF65-F5344CB8AC3E}">
        <p14:creationId xmlns:p14="http://schemas.microsoft.com/office/powerpoint/2010/main" val="295568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A970-690A-4861-B1E0-ADF46A25660D}"/>
              </a:ext>
            </a:extLst>
          </p:cNvPr>
          <p:cNvSpPr>
            <a:spLocks noGrp="1"/>
          </p:cNvSpPr>
          <p:nvPr>
            <p:ph type="title"/>
          </p:nvPr>
        </p:nvSpPr>
        <p:spPr/>
        <p:txBody>
          <a:bodyPr/>
          <a:lstStyle/>
          <a:p>
            <a:r>
              <a:rPr lang="en-US" dirty="0"/>
              <a:t>Photographic contribution</a:t>
            </a:r>
          </a:p>
        </p:txBody>
      </p:sp>
      <p:sp>
        <p:nvSpPr>
          <p:cNvPr id="3" name="Content Placeholder 2">
            <a:extLst>
              <a:ext uri="{FF2B5EF4-FFF2-40B4-BE49-F238E27FC236}">
                <a16:creationId xmlns:a16="http://schemas.microsoft.com/office/drawing/2014/main" id="{0EA18296-4369-4EE6-9FFC-D763BAB3E18E}"/>
              </a:ext>
            </a:extLst>
          </p:cNvPr>
          <p:cNvSpPr>
            <a:spLocks noGrp="1"/>
          </p:cNvSpPr>
          <p:nvPr>
            <p:ph idx="1"/>
          </p:nvPr>
        </p:nvSpPr>
        <p:spPr/>
        <p:txBody>
          <a:bodyPr/>
          <a:lstStyle/>
          <a:p>
            <a:r>
              <a:rPr lang="en-US" dirty="0"/>
              <a:t>Photographs were messy</a:t>
            </a:r>
          </a:p>
          <a:p>
            <a:pPr lvl="1"/>
            <a:r>
              <a:rPr lang="en-US" dirty="0"/>
              <a:t>Inconsistent sizes</a:t>
            </a:r>
          </a:p>
          <a:p>
            <a:pPr lvl="2"/>
            <a:r>
              <a:rPr lang="en-US" dirty="0"/>
              <a:t>Resized</a:t>
            </a:r>
          </a:p>
          <a:p>
            <a:pPr lvl="2"/>
            <a:r>
              <a:rPr lang="en-US" dirty="0"/>
              <a:t>Not all could be resized</a:t>
            </a:r>
          </a:p>
          <a:p>
            <a:r>
              <a:rPr lang="en-US" dirty="0"/>
              <a:t>Inconsistent angles, backgrounds etc.</a:t>
            </a:r>
          </a:p>
          <a:p>
            <a:r>
              <a:rPr lang="en-US" dirty="0"/>
              <a:t>Finding consistent patterns was clearly difficult for the algorithms</a:t>
            </a:r>
          </a:p>
          <a:p>
            <a:r>
              <a:rPr lang="en-US" dirty="0"/>
              <a:t>If Neural Networks can be properly applied results may improve.</a:t>
            </a:r>
          </a:p>
          <a:p>
            <a:r>
              <a:rPr lang="en-US" dirty="0"/>
              <a:t>If human classification can be used, results may improve. </a:t>
            </a:r>
          </a:p>
          <a:p>
            <a:pPr marL="0" indent="0">
              <a:buNone/>
            </a:pPr>
            <a:endParaRPr lang="en-US" dirty="0"/>
          </a:p>
        </p:txBody>
      </p:sp>
    </p:spTree>
    <p:extLst>
      <p:ext uri="{BB962C8B-B14F-4D97-AF65-F5344CB8AC3E}">
        <p14:creationId xmlns:p14="http://schemas.microsoft.com/office/powerpoint/2010/main" val="1248906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62490-E283-4990-B584-ABAA74CCE044}"/>
              </a:ext>
            </a:extLst>
          </p:cNvPr>
          <p:cNvSpPr>
            <a:spLocks noGrp="1"/>
          </p:cNvSpPr>
          <p:nvPr>
            <p:ph type="ctrTitle"/>
          </p:nvPr>
        </p:nvSpPr>
        <p:spPr/>
        <p:txBody>
          <a:bodyPr/>
          <a:lstStyle/>
          <a:p>
            <a:r>
              <a:rPr lang="en-US" dirty="0"/>
              <a:t>PetFinder.MY</a:t>
            </a:r>
          </a:p>
        </p:txBody>
      </p:sp>
      <p:sp>
        <p:nvSpPr>
          <p:cNvPr id="5" name="Subtitle 4">
            <a:extLst>
              <a:ext uri="{FF2B5EF4-FFF2-40B4-BE49-F238E27FC236}">
                <a16:creationId xmlns:a16="http://schemas.microsoft.com/office/drawing/2014/main" id="{BB1E5F34-02DE-484D-ABC8-535CAA824C0B}"/>
              </a:ext>
            </a:extLst>
          </p:cNvPr>
          <p:cNvSpPr>
            <a:spLocks noGrp="1"/>
          </p:cNvSpPr>
          <p:nvPr>
            <p:ph type="subTitle" idx="1"/>
          </p:nvPr>
        </p:nvSpPr>
        <p:spPr/>
        <p:txBody>
          <a:bodyPr>
            <a:normAutofit lnSpcReduction="10000"/>
          </a:bodyPr>
          <a:lstStyle/>
          <a:p>
            <a:r>
              <a:rPr lang="en-US" dirty="0"/>
              <a:t>Prediction of Time to Adopt</a:t>
            </a:r>
          </a:p>
          <a:p>
            <a:endParaRPr lang="en-US" dirty="0"/>
          </a:p>
          <a:p>
            <a:r>
              <a:rPr lang="en-US" dirty="0"/>
              <a:t>Thank you for viewing! I look forward to your feedback!</a:t>
            </a:r>
          </a:p>
        </p:txBody>
      </p:sp>
    </p:spTree>
    <p:extLst>
      <p:ext uri="{BB962C8B-B14F-4D97-AF65-F5344CB8AC3E}">
        <p14:creationId xmlns:p14="http://schemas.microsoft.com/office/powerpoint/2010/main" val="154469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9514-ECE6-4394-9D88-023B5BC896B9}"/>
              </a:ext>
            </a:extLst>
          </p:cNvPr>
          <p:cNvSpPr>
            <a:spLocks noGrp="1"/>
          </p:cNvSpPr>
          <p:nvPr>
            <p:ph type="title"/>
          </p:nvPr>
        </p:nvSpPr>
        <p:spPr/>
        <p:txBody>
          <a:bodyPr/>
          <a:lstStyle/>
          <a:p>
            <a:r>
              <a:rPr lang="en-US" dirty="0"/>
              <a:t>PetFinder.my – Data</a:t>
            </a:r>
          </a:p>
        </p:txBody>
      </p:sp>
      <p:sp>
        <p:nvSpPr>
          <p:cNvPr id="3" name="Content Placeholder 2">
            <a:extLst>
              <a:ext uri="{FF2B5EF4-FFF2-40B4-BE49-F238E27FC236}">
                <a16:creationId xmlns:a16="http://schemas.microsoft.com/office/drawing/2014/main" id="{47A11C91-7265-455F-B4B9-DFE11CBEF198}"/>
              </a:ext>
            </a:extLst>
          </p:cNvPr>
          <p:cNvSpPr>
            <a:spLocks noGrp="1"/>
          </p:cNvSpPr>
          <p:nvPr>
            <p:ph idx="1"/>
          </p:nvPr>
        </p:nvSpPr>
        <p:spPr/>
        <p:txBody>
          <a:bodyPr/>
          <a:lstStyle/>
          <a:p>
            <a:r>
              <a:rPr lang="en-US" dirty="0"/>
              <a:t>All data is provided by </a:t>
            </a:r>
            <a:r>
              <a:rPr lang="en-US" dirty="0" err="1"/>
              <a:t>PetFinder</a:t>
            </a:r>
            <a:endParaRPr lang="en-US" dirty="0"/>
          </a:p>
          <a:p>
            <a:r>
              <a:rPr lang="en-US" dirty="0"/>
              <a:t>Provided data includes</a:t>
            </a:r>
          </a:p>
          <a:p>
            <a:pPr lvl="1"/>
            <a:r>
              <a:rPr lang="en-US" dirty="0"/>
              <a:t>Google Sentiment Analysis Data</a:t>
            </a:r>
          </a:p>
          <a:p>
            <a:pPr lvl="1"/>
            <a:r>
              <a:rPr lang="en-US" dirty="0"/>
              <a:t>Google Classification for Photographs</a:t>
            </a:r>
          </a:p>
          <a:p>
            <a:pPr lvl="1"/>
            <a:r>
              <a:rPr lang="en-US" dirty="0"/>
              <a:t>Posting data</a:t>
            </a:r>
          </a:p>
          <a:p>
            <a:pPr lvl="2"/>
            <a:r>
              <a:rPr lang="en-US" dirty="0"/>
              <a:t>Including Photographs</a:t>
            </a:r>
          </a:p>
          <a:p>
            <a:r>
              <a:rPr lang="en-US" dirty="0"/>
              <a:t>Focused on Petfinder provided posting data including photographs</a:t>
            </a:r>
          </a:p>
          <a:p>
            <a:pPr lvl="1"/>
            <a:endParaRPr lang="en-US" dirty="0"/>
          </a:p>
          <a:p>
            <a:endParaRPr lang="en-US" dirty="0"/>
          </a:p>
        </p:txBody>
      </p:sp>
    </p:spTree>
    <p:extLst>
      <p:ext uri="{BB962C8B-B14F-4D97-AF65-F5344CB8AC3E}">
        <p14:creationId xmlns:p14="http://schemas.microsoft.com/office/powerpoint/2010/main" val="154736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674E-ECAA-460C-B215-6231DDF025DA}"/>
              </a:ext>
            </a:extLst>
          </p:cNvPr>
          <p:cNvSpPr>
            <a:spLocks noGrp="1"/>
          </p:cNvSpPr>
          <p:nvPr>
            <p:ph type="title"/>
          </p:nvPr>
        </p:nvSpPr>
        <p:spPr/>
        <p:txBody>
          <a:bodyPr/>
          <a:lstStyle/>
          <a:p>
            <a:r>
              <a:rPr lang="en-US" dirty="0"/>
              <a:t>Data Selection</a:t>
            </a:r>
          </a:p>
        </p:txBody>
      </p:sp>
      <p:sp>
        <p:nvSpPr>
          <p:cNvPr id="3" name="Content Placeholder 2">
            <a:extLst>
              <a:ext uri="{FF2B5EF4-FFF2-40B4-BE49-F238E27FC236}">
                <a16:creationId xmlns:a16="http://schemas.microsoft.com/office/drawing/2014/main" id="{A05137A0-3108-4777-9DD5-6B6FD63AD36D}"/>
              </a:ext>
            </a:extLst>
          </p:cNvPr>
          <p:cNvSpPr>
            <a:spLocks noGrp="1"/>
          </p:cNvSpPr>
          <p:nvPr>
            <p:ph idx="1"/>
          </p:nvPr>
        </p:nvSpPr>
        <p:spPr/>
        <p:txBody>
          <a:bodyPr/>
          <a:lstStyle/>
          <a:p>
            <a:r>
              <a:rPr lang="en-US" dirty="0"/>
              <a:t>Narrowed data selection to photographs and provided data</a:t>
            </a:r>
          </a:p>
          <a:p>
            <a:r>
              <a:rPr lang="en-US" dirty="0"/>
              <a:t>Excluded Google generated data</a:t>
            </a:r>
          </a:p>
          <a:p>
            <a:pPr lvl="1"/>
            <a:r>
              <a:rPr lang="en-US" dirty="0"/>
              <a:t>Skeptical about data applicability</a:t>
            </a:r>
          </a:p>
          <a:p>
            <a:pPr lvl="1"/>
            <a:r>
              <a:rPr lang="en-US" dirty="0"/>
              <a:t>Preference to do own text analysis</a:t>
            </a:r>
          </a:p>
          <a:p>
            <a:pPr lvl="1"/>
            <a:endParaRPr lang="en-US" dirty="0"/>
          </a:p>
          <a:p>
            <a:r>
              <a:rPr lang="en-US" dirty="0"/>
              <a:t>Problems</a:t>
            </a:r>
          </a:p>
          <a:p>
            <a:pPr lvl="1"/>
            <a:r>
              <a:rPr lang="en-US" dirty="0"/>
              <a:t>Data more difficult to process</a:t>
            </a:r>
          </a:p>
          <a:p>
            <a:pPr lvl="1"/>
            <a:r>
              <a:rPr lang="en-US" dirty="0"/>
              <a:t>Larger dataset to handle</a:t>
            </a:r>
          </a:p>
        </p:txBody>
      </p:sp>
    </p:spTree>
    <p:extLst>
      <p:ext uri="{BB962C8B-B14F-4D97-AF65-F5344CB8AC3E}">
        <p14:creationId xmlns:p14="http://schemas.microsoft.com/office/powerpoint/2010/main" val="7015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1B44-4193-43BA-9328-6D9C992B939A}"/>
              </a:ext>
            </a:extLst>
          </p:cNvPr>
          <p:cNvSpPr>
            <a:spLocks noGrp="1"/>
          </p:cNvSpPr>
          <p:nvPr>
            <p:ph type="title"/>
          </p:nvPr>
        </p:nvSpPr>
        <p:spPr/>
        <p:txBody>
          <a:bodyPr/>
          <a:lstStyle/>
          <a:p>
            <a:r>
              <a:rPr lang="en-US" dirty="0"/>
              <a:t>Photographs vary in size and quality</a:t>
            </a:r>
          </a:p>
        </p:txBody>
      </p:sp>
      <p:pic>
        <p:nvPicPr>
          <p:cNvPr id="5" name="Content Placeholder 4" descr="A black dog lying on a bed&#10;&#10;Description automatically generated">
            <a:extLst>
              <a:ext uri="{FF2B5EF4-FFF2-40B4-BE49-F238E27FC236}">
                <a16:creationId xmlns:a16="http://schemas.microsoft.com/office/drawing/2014/main" id="{6E60D2CB-FF5A-48CB-801F-C63606B9A6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90528" y="1990725"/>
            <a:ext cx="3810000" cy="2857500"/>
          </a:xfrm>
        </p:spPr>
      </p:pic>
      <p:pic>
        <p:nvPicPr>
          <p:cNvPr id="7" name="Picture 6" descr="A close up of a cat&#10;&#10;Description automatically generated">
            <a:extLst>
              <a:ext uri="{FF2B5EF4-FFF2-40B4-BE49-F238E27FC236}">
                <a16:creationId xmlns:a16="http://schemas.microsoft.com/office/drawing/2014/main" id="{3BD8DC61-33D3-4CFB-BC57-41F891939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4" y="1990725"/>
            <a:ext cx="3810000" cy="2876550"/>
          </a:xfrm>
          <a:prstGeom prst="rect">
            <a:avLst/>
          </a:prstGeom>
        </p:spPr>
      </p:pic>
      <p:pic>
        <p:nvPicPr>
          <p:cNvPr id="9" name="Picture 8" descr="A brown and white dog looking at the camera&#10;&#10;Description automatically generated">
            <a:extLst>
              <a:ext uri="{FF2B5EF4-FFF2-40B4-BE49-F238E27FC236}">
                <a16:creationId xmlns:a16="http://schemas.microsoft.com/office/drawing/2014/main" id="{775DD130-199A-4DB9-870D-2005B250E4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582" y="1990725"/>
            <a:ext cx="2571750" cy="4572000"/>
          </a:xfrm>
          <a:prstGeom prst="rect">
            <a:avLst/>
          </a:prstGeom>
        </p:spPr>
      </p:pic>
    </p:spTree>
    <p:extLst>
      <p:ext uri="{BB962C8B-B14F-4D97-AF65-F5344CB8AC3E}">
        <p14:creationId xmlns:p14="http://schemas.microsoft.com/office/powerpoint/2010/main" val="199500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1569-8446-4F3E-9C1B-B10FE5F185D8}"/>
              </a:ext>
            </a:extLst>
          </p:cNvPr>
          <p:cNvSpPr>
            <a:spLocks noGrp="1"/>
          </p:cNvSpPr>
          <p:nvPr>
            <p:ph type="title"/>
          </p:nvPr>
        </p:nvSpPr>
        <p:spPr/>
        <p:txBody>
          <a:bodyPr/>
          <a:lstStyle/>
          <a:p>
            <a:r>
              <a:rPr lang="en-US" dirty="0"/>
              <a:t>Photograph Data</a:t>
            </a:r>
          </a:p>
        </p:txBody>
      </p:sp>
      <p:sp>
        <p:nvSpPr>
          <p:cNvPr id="3" name="Content Placeholder 2">
            <a:extLst>
              <a:ext uri="{FF2B5EF4-FFF2-40B4-BE49-F238E27FC236}">
                <a16:creationId xmlns:a16="http://schemas.microsoft.com/office/drawing/2014/main" id="{7F7EEB76-6FEE-47A3-899E-76E6444CD822}"/>
              </a:ext>
            </a:extLst>
          </p:cNvPr>
          <p:cNvSpPr>
            <a:spLocks noGrp="1"/>
          </p:cNvSpPr>
          <p:nvPr>
            <p:ph idx="1"/>
          </p:nvPr>
        </p:nvSpPr>
        <p:spPr/>
        <p:txBody>
          <a:bodyPr/>
          <a:lstStyle/>
          <a:p>
            <a:r>
              <a:rPr lang="en-US" dirty="0"/>
              <a:t>Photograph data</a:t>
            </a:r>
          </a:p>
          <a:p>
            <a:pPr lvl="1"/>
            <a:r>
              <a:rPr lang="en-US" dirty="0"/>
              <a:t>Transformed into vector representation using SVD procedure</a:t>
            </a:r>
          </a:p>
          <a:p>
            <a:pPr lvl="1"/>
            <a:r>
              <a:rPr lang="en-US" dirty="0"/>
              <a:t>Resized to 50x50 pixels</a:t>
            </a:r>
          </a:p>
          <a:p>
            <a:pPr lvl="1"/>
            <a:r>
              <a:rPr lang="en-US" dirty="0"/>
              <a:t>Retained RBG data (Red, Blue Green)</a:t>
            </a:r>
          </a:p>
          <a:p>
            <a:pPr lvl="1"/>
            <a:r>
              <a:rPr lang="en-US" dirty="0"/>
              <a:t>Each picture is a vector 7500 values long</a:t>
            </a:r>
          </a:p>
          <a:p>
            <a:r>
              <a:rPr lang="en-US" dirty="0"/>
              <a:t>Testing with Random Forest</a:t>
            </a:r>
          </a:p>
          <a:p>
            <a:pPr lvl="1"/>
            <a:r>
              <a:rPr lang="en-US" dirty="0"/>
              <a:t>RF can successfully ID fruit using this data</a:t>
            </a:r>
          </a:p>
          <a:p>
            <a:endParaRPr lang="en-US" dirty="0"/>
          </a:p>
        </p:txBody>
      </p:sp>
    </p:spTree>
    <p:extLst>
      <p:ext uri="{BB962C8B-B14F-4D97-AF65-F5344CB8AC3E}">
        <p14:creationId xmlns:p14="http://schemas.microsoft.com/office/powerpoint/2010/main" val="84274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0B8D-01A5-45CB-B68D-19B386FC80CE}"/>
              </a:ext>
            </a:extLst>
          </p:cNvPr>
          <p:cNvSpPr>
            <a:spLocks noGrp="1"/>
          </p:cNvSpPr>
          <p:nvPr>
            <p:ph type="title"/>
          </p:nvPr>
        </p:nvSpPr>
        <p:spPr/>
        <p:txBody>
          <a:bodyPr/>
          <a:lstStyle/>
          <a:p>
            <a:r>
              <a:rPr lang="en-US" dirty="0"/>
              <a:t>Description Data</a:t>
            </a:r>
          </a:p>
        </p:txBody>
      </p:sp>
      <p:sp>
        <p:nvSpPr>
          <p:cNvPr id="3" name="Content Placeholder 2">
            <a:extLst>
              <a:ext uri="{FF2B5EF4-FFF2-40B4-BE49-F238E27FC236}">
                <a16:creationId xmlns:a16="http://schemas.microsoft.com/office/drawing/2014/main" id="{2ABE2AB6-F84A-459F-84F6-5191FAEF9C86}"/>
              </a:ext>
            </a:extLst>
          </p:cNvPr>
          <p:cNvSpPr>
            <a:spLocks noGrp="1"/>
          </p:cNvSpPr>
          <p:nvPr>
            <p:ph idx="1"/>
          </p:nvPr>
        </p:nvSpPr>
        <p:spPr/>
        <p:txBody>
          <a:bodyPr/>
          <a:lstStyle/>
          <a:p>
            <a:r>
              <a:rPr lang="en-US" dirty="0"/>
              <a:t>Google sentiment analysis provided a positive and negative</a:t>
            </a:r>
          </a:p>
          <a:p>
            <a:r>
              <a:rPr lang="en-US" dirty="0"/>
              <a:t>Description Data analyzed using single words</a:t>
            </a:r>
          </a:p>
          <a:p>
            <a:pPr lvl="1"/>
            <a:r>
              <a:rPr lang="en-US" dirty="0"/>
              <a:t>NRC Word-Emotion Association Lexicon (NRC Emotion Lexicon)</a:t>
            </a:r>
          </a:p>
          <a:p>
            <a:pPr lvl="1"/>
            <a:r>
              <a:rPr lang="en-US" dirty="0"/>
              <a:t>English only but could also easily be redone to include other languages</a:t>
            </a:r>
          </a:p>
          <a:p>
            <a:endParaRPr lang="en-US" dirty="0"/>
          </a:p>
        </p:txBody>
      </p:sp>
    </p:spTree>
    <p:extLst>
      <p:ext uri="{BB962C8B-B14F-4D97-AF65-F5344CB8AC3E}">
        <p14:creationId xmlns:p14="http://schemas.microsoft.com/office/powerpoint/2010/main" val="154075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47F0-43DC-4468-ACF8-C01BAD7284EE}"/>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FC737AE4-550F-4DF7-A585-EC11D5B4F10E}"/>
              </a:ext>
            </a:extLst>
          </p:cNvPr>
          <p:cNvSpPr>
            <a:spLocks noGrp="1"/>
          </p:cNvSpPr>
          <p:nvPr>
            <p:ph idx="1"/>
          </p:nvPr>
        </p:nvSpPr>
        <p:spPr/>
        <p:txBody>
          <a:bodyPr/>
          <a:lstStyle/>
          <a:p>
            <a:r>
              <a:rPr lang="en-US" dirty="0"/>
              <a:t>14993 Adoptions</a:t>
            </a:r>
          </a:p>
          <a:p>
            <a:r>
              <a:rPr lang="en-US" dirty="0"/>
              <a:t>All 13 States</a:t>
            </a:r>
          </a:p>
          <a:p>
            <a:r>
              <a:rPr lang="en-US" dirty="0"/>
              <a:t>54000+ photographs</a:t>
            </a:r>
          </a:p>
          <a:p>
            <a:endParaRPr lang="en-US" dirty="0"/>
          </a:p>
          <a:p>
            <a:r>
              <a:rPr lang="en-US" dirty="0"/>
              <a:t>Data Used </a:t>
            </a:r>
          </a:p>
          <a:p>
            <a:pPr lvl="1"/>
            <a:r>
              <a:rPr lang="en-US" dirty="0"/>
              <a:t>Used a subset of the data to speed up analysis</a:t>
            </a:r>
          </a:p>
          <a:p>
            <a:pPr lvl="2"/>
            <a:r>
              <a:rPr lang="en-US" dirty="0"/>
              <a:t>Training Subset 2415</a:t>
            </a:r>
          </a:p>
          <a:p>
            <a:pPr lvl="2"/>
            <a:r>
              <a:rPr lang="en-US" dirty="0"/>
              <a:t>Test Subset 489</a:t>
            </a:r>
          </a:p>
        </p:txBody>
      </p:sp>
    </p:spTree>
    <p:extLst>
      <p:ext uri="{BB962C8B-B14F-4D97-AF65-F5344CB8AC3E}">
        <p14:creationId xmlns:p14="http://schemas.microsoft.com/office/powerpoint/2010/main" val="384363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00B6-79C0-490E-84CE-1A0378BA6EFA}"/>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7E630D70-70FB-4672-9EC6-35764ACDC47C}"/>
              </a:ext>
            </a:extLst>
          </p:cNvPr>
          <p:cNvSpPr>
            <a:spLocks noGrp="1"/>
          </p:cNvSpPr>
          <p:nvPr>
            <p:ph idx="1"/>
          </p:nvPr>
        </p:nvSpPr>
        <p:spPr/>
        <p:txBody>
          <a:bodyPr/>
          <a:lstStyle/>
          <a:p>
            <a:r>
              <a:rPr lang="en-US" dirty="0"/>
              <a:t>1225 Dogs, 1190 Cats</a:t>
            </a:r>
          </a:p>
          <a:p>
            <a:r>
              <a:rPr lang="en-US" dirty="0"/>
              <a:t>Same Day – 53</a:t>
            </a:r>
          </a:p>
          <a:p>
            <a:r>
              <a:rPr lang="en-US" dirty="0"/>
              <a:t>First Week – 493</a:t>
            </a:r>
          </a:p>
          <a:p>
            <a:r>
              <a:rPr lang="en-US" dirty="0"/>
              <a:t>First Month – 660</a:t>
            </a:r>
          </a:p>
          <a:p>
            <a:r>
              <a:rPr lang="en-US" dirty="0"/>
              <a:t>2</a:t>
            </a:r>
            <a:r>
              <a:rPr lang="en-US" baseline="30000" dirty="0"/>
              <a:t>nd</a:t>
            </a:r>
            <a:r>
              <a:rPr lang="en-US" dirty="0"/>
              <a:t> &amp; 3</a:t>
            </a:r>
            <a:r>
              <a:rPr lang="en-US" baseline="30000" dirty="0"/>
              <a:t>rd</a:t>
            </a:r>
            <a:r>
              <a:rPr lang="en-US" dirty="0"/>
              <a:t> Month – 648</a:t>
            </a:r>
          </a:p>
          <a:p>
            <a:r>
              <a:rPr lang="en-US" dirty="0"/>
              <a:t>Beyond 100 days - 561</a:t>
            </a:r>
          </a:p>
        </p:txBody>
      </p:sp>
    </p:spTree>
    <p:extLst>
      <p:ext uri="{BB962C8B-B14F-4D97-AF65-F5344CB8AC3E}">
        <p14:creationId xmlns:p14="http://schemas.microsoft.com/office/powerpoint/2010/main" val="20577043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2529</Words>
  <Application>Microsoft Office PowerPoint</Application>
  <PresentationFormat>Widescreen</PresentationFormat>
  <Paragraphs>474</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Lucida Console</vt:lpstr>
      <vt:lpstr>Trebuchet MS</vt:lpstr>
      <vt:lpstr>Berlin</vt:lpstr>
      <vt:lpstr>Predicting Time to Adopt</vt:lpstr>
      <vt:lpstr>PetFinder.my</vt:lpstr>
      <vt:lpstr>PetFinder.my – Data</vt:lpstr>
      <vt:lpstr>Data Selection</vt:lpstr>
      <vt:lpstr>Photographs vary in size and quality</vt:lpstr>
      <vt:lpstr>Photograph Data</vt:lpstr>
      <vt:lpstr>Description Data</vt:lpstr>
      <vt:lpstr>Data exploration</vt:lpstr>
      <vt:lpstr>Data Exploration</vt:lpstr>
      <vt:lpstr>Data Exploration Total of 20</vt:lpstr>
      <vt:lpstr>Word Type Distributions</vt:lpstr>
      <vt:lpstr>Corellation Table 1</vt:lpstr>
      <vt:lpstr>Corellation Table 2</vt:lpstr>
      <vt:lpstr>PowerPoint Presentation</vt:lpstr>
      <vt:lpstr>Adoption Speed vs. Age</vt:lpstr>
      <vt:lpstr>Cats Vs. Dogs </vt:lpstr>
      <vt:lpstr>Dogs Vs. Cats</vt:lpstr>
      <vt:lpstr>Random Forest Importance</vt:lpstr>
      <vt:lpstr>Model Testing</vt:lpstr>
      <vt:lpstr>Better than a random guess? </vt:lpstr>
      <vt:lpstr>Naïve Bayes Results</vt:lpstr>
      <vt:lpstr>K-Nearest Neighbors Results</vt:lpstr>
      <vt:lpstr>Random Forest Results</vt:lpstr>
      <vt:lpstr>Clustered Photographs</vt:lpstr>
      <vt:lpstr>Analysis of predictors</vt:lpstr>
      <vt:lpstr>Photographic contribution</vt:lpstr>
      <vt:lpstr>PetFinder.MY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Time to Adopt</dc:title>
  <dc:creator>Sean Patten</dc:creator>
  <cp:lastModifiedBy>Sean Patten</cp:lastModifiedBy>
  <cp:revision>28</cp:revision>
  <cp:lastPrinted>2019-03-10T02:29:19Z</cp:lastPrinted>
  <dcterms:created xsi:type="dcterms:W3CDTF">2019-03-10T01:27:50Z</dcterms:created>
  <dcterms:modified xsi:type="dcterms:W3CDTF">2019-03-10T06:06:40Z</dcterms:modified>
</cp:coreProperties>
</file>