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spark on a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EMR, tuning performance on a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cluster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Logs</a:t>
            </a:r>
          </a:p>
          <a:p>
            <a:pPr lvl="1"/>
            <a:r>
              <a:rPr lang="en-US" dirty="0"/>
              <a:t>In standalone mode, they’re in the web UI</a:t>
            </a:r>
          </a:p>
          <a:p>
            <a:pPr lvl="1"/>
            <a:r>
              <a:rPr lang="en-US" dirty="0"/>
              <a:t>In YARN though, the logs are distributed. You need to collect them after the fact using yarn logs –</a:t>
            </a:r>
            <a:r>
              <a:rPr lang="en-US" dirty="0" err="1"/>
              <a:t>applicationID</a:t>
            </a:r>
            <a:r>
              <a:rPr lang="en-US" dirty="0"/>
              <a:t> &lt;app ID&gt;</a:t>
            </a:r>
          </a:p>
          <a:p>
            <a:r>
              <a:rPr lang="en-US" dirty="0"/>
              <a:t>While your driver script runs, it will log errors like executors failing to issue heartbeats</a:t>
            </a:r>
          </a:p>
          <a:p>
            <a:pPr lvl="1"/>
            <a:r>
              <a:rPr lang="en-US" dirty="0"/>
              <a:t>This generally means you are asking too much of each executor.</a:t>
            </a:r>
          </a:p>
          <a:p>
            <a:pPr lvl="1"/>
            <a:r>
              <a:rPr lang="en-US" dirty="0"/>
              <a:t>You may need more of them – </a:t>
            </a:r>
            <a:r>
              <a:rPr lang="en-US" dirty="0" err="1"/>
              <a:t>ie</a:t>
            </a:r>
            <a:r>
              <a:rPr lang="en-US" dirty="0"/>
              <a:t>, more machines in your cluster</a:t>
            </a:r>
          </a:p>
          <a:p>
            <a:pPr lvl="1"/>
            <a:r>
              <a:rPr lang="en-US" dirty="0"/>
              <a:t>Each executor may need more memory</a:t>
            </a:r>
          </a:p>
          <a:p>
            <a:pPr lvl="1"/>
            <a:r>
              <a:rPr lang="en-US" dirty="0"/>
              <a:t>Or use </a:t>
            </a:r>
            <a:r>
              <a:rPr lang="en-US" dirty="0" err="1"/>
              <a:t>partitionBy</a:t>
            </a:r>
            <a:r>
              <a:rPr lang="en-US" dirty="0"/>
              <a:t>() to demand less work from individual executors by using smaller partitions.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 your executors aren’t necessarily on the same box as your driver script</a:t>
            </a:r>
          </a:p>
          <a:p>
            <a:r>
              <a:rPr lang="en-US" dirty="0" smtClean="0"/>
              <a:t>Use broadcast variables to share data outside of RDD’s</a:t>
            </a:r>
          </a:p>
          <a:p>
            <a:r>
              <a:rPr lang="en-US" dirty="0" smtClean="0"/>
              <a:t>Need some Python package that’s not pre-loaded on EMR?</a:t>
            </a:r>
          </a:p>
          <a:p>
            <a:pPr lvl="1"/>
            <a:r>
              <a:rPr lang="en-US" dirty="0" smtClean="0"/>
              <a:t>Set up a step in EMR to run pip for what you need on each worker machine</a:t>
            </a:r>
          </a:p>
          <a:p>
            <a:pPr lvl="1"/>
            <a:r>
              <a:rPr lang="en-US" dirty="0" smtClean="0"/>
              <a:t>Or use –</a:t>
            </a:r>
            <a:r>
              <a:rPr lang="en-US" dirty="0" err="1" smtClean="0"/>
              <a:t>py</a:t>
            </a:r>
            <a:r>
              <a:rPr lang="en-US" dirty="0" smtClean="0"/>
              <a:t>-files with spark-submit to add individual libraries that are on the master</a:t>
            </a:r>
          </a:p>
          <a:p>
            <a:pPr lvl="1"/>
            <a:r>
              <a:rPr lang="en-US" dirty="0" smtClean="0"/>
              <a:t>Try to just avoid using obscure packages you don’t need in the first place. Time is money on your cluster, and you’re better off not fiddling with it.</a:t>
            </a:r>
          </a:p>
        </p:txBody>
      </p:sp>
    </p:spTree>
    <p:extLst>
      <p:ext uri="{BB962C8B-B14F-4D97-AF65-F5344CB8AC3E}">
        <p14:creationId xmlns:p14="http://schemas.microsoft.com/office/powerpoint/2010/main" val="1074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Elastic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954058" cy="42074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Very quick and easy way to rent time on a cluster of your own</a:t>
            </a:r>
          </a:p>
          <a:p>
            <a:r>
              <a:rPr lang="en-US" dirty="0" smtClean="0"/>
              <a:t>Sets up a default spark configuration for you on top of Hadoop’s YARN cluster manager</a:t>
            </a:r>
          </a:p>
          <a:p>
            <a:pPr lvl="1"/>
            <a:r>
              <a:rPr lang="en-US" dirty="0" smtClean="0"/>
              <a:t>Buzzword alert! We’re using Hadoop! Well, a part of it anyhow.</a:t>
            </a:r>
          </a:p>
          <a:p>
            <a:r>
              <a:rPr lang="en-US" dirty="0" smtClean="0"/>
              <a:t>Spark also has a built-in standalone cluster manager, and scripts to set up its own EC2-based cluster. </a:t>
            </a:r>
          </a:p>
          <a:p>
            <a:pPr lvl="1"/>
            <a:r>
              <a:rPr lang="en-US" dirty="0" smtClean="0"/>
              <a:t>But the AWS console is even easier.</a:t>
            </a:r>
          </a:p>
          <a:p>
            <a:r>
              <a:rPr lang="en-US" dirty="0" smtClean="0"/>
              <a:t>Spark on EMR isn’t really expensive, but it’s not cheap either</a:t>
            </a:r>
          </a:p>
          <a:p>
            <a:pPr lvl="1"/>
            <a:r>
              <a:rPr lang="en-US" dirty="0" smtClean="0"/>
              <a:t>Unlike MapReduce with </a:t>
            </a:r>
            <a:r>
              <a:rPr lang="en-US" dirty="0" err="1" smtClean="0"/>
              <a:t>MRJob</a:t>
            </a:r>
            <a:r>
              <a:rPr lang="en-US" dirty="0" smtClean="0"/>
              <a:t>, you’ll be using m3.xlarge instances.</a:t>
            </a:r>
          </a:p>
          <a:p>
            <a:pPr lvl="1"/>
            <a:r>
              <a:rPr lang="en-US" dirty="0" smtClean="0"/>
              <a:t>I racked up about $30 running Spark jobs over a few hours preparing this course.</a:t>
            </a:r>
          </a:p>
          <a:p>
            <a:pPr lvl="1"/>
            <a:r>
              <a:rPr lang="en-US" dirty="0" smtClean="0"/>
              <a:t>You also have to remember to shut down your clusters when you’re done, or else…</a:t>
            </a:r>
          </a:p>
          <a:p>
            <a:pPr lvl="1"/>
            <a:r>
              <a:rPr lang="en-US" dirty="0" smtClean="0"/>
              <a:t>So you might just want to watch, and not follow along.</a:t>
            </a:r>
          </a:p>
          <a:p>
            <a:r>
              <a:rPr lang="en-US" dirty="0" smtClean="0"/>
              <a:t>Make </a:t>
            </a:r>
            <a:r>
              <a:rPr lang="en-US" smtClean="0"/>
              <a:t>sure things run locally on a subset of your data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5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 up on </a:t>
            </a:r>
            <a:r>
              <a:rPr lang="en-US" dirty="0" err="1" smtClean="0"/>
              <a:t>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Amazon Web Services account</a:t>
            </a:r>
          </a:p>
          <a:p>
            <a:r>
              <a:rPr lang="en-US" dirty="0" smtClean="0"/>
              <a:t>Create an EC2 key pair and download the .</a:t>
            </a:r>
            <a:r>
              <a:rPr lang="en-US" dirty="0" err="1" smtClean="0"/>
              <a:t>pem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On Windows, you’ll need a terminal like PUTTY</a:t>
            </a:r>
          </a:p>
          <a:p>
            <a:pPr lvl="1"/>
            <a:r>
              <a:rPr lang="en-US" dirty="0" smtClean="0"/>
              <a:t>For PUTTY, need to convert the .</a:t>
            </a:r>
            <a:r>
              <a:rPr lang="en-US" dirty="0" err="1" smtClean="0"/>
              <a:t>pem</a:t>
            </a:r>
            <a:r>
              <a:rPr lang="en-US" dirty="0" smtClean="0"/>
              <a:t> to a .</a:t>
            </a:r>
            <a:r>
              <a:rPr lang="en-US" dirty="0" err="1" smtClean="0"/>
              <a:t>ppk</a:t>
            </a:r>
            <a:r>
              <a:rPr lang="en-US" dirty="0" smtClean="0"/>
              <a:t> private key file</a:t>
            </a:r>
            <a:endParaRPr lang="en-US" dirty="0"/>
          </a:p>
          <a:p>
            <a:r>
              <a:rPr lang="en-US" dirty="0" smtClean="0"/>
              <a:t>I’ll walk you through this now.</a:t>
            </a:r>
          </a:p>
        </p:txBody>
      </p:sp>
    </p:spTree>
    <p:extLst>
      <p:ext uri="{BB962C8B-B14F-4D97-AF65-F5344CB8AC3E}">
        <p14:creationId xmlns:p14="http://schemas.microsoft.com/office/powerpoint/2010/main" val="199002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for running on a cluster: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 isn’t totally magic – you need to think about how your data is partitioned</a:t>
            </a:r>
          </a:p>
          <a:p>
            <a:r>
              <a:rPr lang="en-US" dirty="0" smtClean="0"/>
              <a:t>Running our movie similarity script as-is won’t work at all.</a:t>
            </a:r>
          </a:p>
          <a:p>
            <a:pPr lvl="1"/>
            <a:r>
              <a:rPr lang="en-US" dirty="0" smtClean="0"/>
              <a:t>That self-join is expensive, and Spark won’t distribute it on its own.</a:t>
            </a:r>
          </a:p>
          <a:p>
            <a:r>
              <a:rPr lang="en-US" dirty="0" smtClean="0"/>
              <a:t>Use .</a:t>
            </a:r>
            <a:r>
              <a:rPr lang="en-US" dirty="0" err="1" smtClean="0"/>
              <a:t>partitionBy</a:t>
            </a:r>
            <a:r>
              <a:rPr lang="en-US" dirty="0" smtClean="0"/>
              <a:t>() on an RDD before running a large operation that benefits from partitioning</a:t>
            </a:r>
          </a:p>
          <a:p>
            <a:pPr lvl="1"/>
            <a:r>
              <a:rPr lang="en-US" dirty="0" smtClean="0"/>
              <a:t>Join(), </a:t>
            </a:r>
            <a:r>
              <a:rPr lang="en-US" dirty="0" err="1" smtClean="0"/>
              <a:t>cogroup</a:t>
            </a:r>
            <a:r>
              <a:rPr lang="en-US" dirty="0" smtClean="0"/>
              <a:t>(), </a:t>
            </a:r>
            <a:r>
              <a:rPr lang="en-US" dirty="0" err="1" smtClean="0"/>
              <a:t>groupWith</a:t>
            </a:r>
            <a:r>
              <a:rPr lang="en-US" dirty="0" smtClean="0"/>
              <a:t>(), join(), </a:t>
            </a:r>
            <a:r>
              <a:rPr lang="en-US" dirty="0" err="1" smtClean="0"/>
              <a:t>leftOuterJoin</a:t>
            </a:r>
            <a:r>
              <a:rPr lang="en-US" dirty="0" smtClean="0"/>
              <a:t>(), </a:t>
            </a:r>
            <a:r>
              <a:rPr lang="en-US" dirty="0" err="1" smtClean="0"/>
              <a:t>rightOuterJoin</a:t>
            </a:r>
            <a:r>
              <a:rPr lang="en-US" dirty="0" smtClean="0"/>
              <a:t>(), </a:t>
            </a:r>
            <a:r>
              <a:rPr lang="en-US" dirty="0" err="1" smtClean="0"/>
              <a:t>groupByKey</a:t>
            </a:r>
            <a:r>
              <a:rPr lang="en-US" dirty="0" smtClean="0"/>
              <a:t>(), </a:t>
            </a:r>
            <a:r>
              <a:rPr lang="en-US" dirty="0" err="1" smtClean="0"/>
              <a:t>reduceByKey</a:t>
            </a:r>
            <a:r>
              <a:rPr lang="en-US" dirty="0" smtClean="0"/>
              <a:t>(), </a:t>
            </a:r>
            <a:r>
              <a:rPr lang="en-US" dirty="0" err="1" smtClean="0"/>
              <a:t>combineByKey</a:t>
            </a:r>
            <a:r>
              <a:rPr lang="en-US" dirty="0" smtClean="0"/>
              <a:t>(), and lookup()</a:t>
            </a:r>
          </a:p>
          <a:p>
            <a:pPr lvl="1"/>
            <a:r>
              <a:rPr lang="en-US" dirty="0" smtClean="0"/>
              <a:t>Those operations will preserve your partitioning in their result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5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partition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few partitions won’t take full advantage of your cluster</a:t>
            </a:r>
          </a:p>
          <a:p>
            <a:r>
              <a:rPr lang="en-US" dirty="0" smtClean="0"/>
              <a:t>Too many results in too much overhead from shuffling data</a:t>
            </a:r>
          </a:p>
          <a:p>
            <a:r>
              <a:rPr lang="en-US" dirty="0" smtClean="0"/>
              <a:t>At least as many partitions as you have cores, or executors that fit within your available memory</a:t>
            </a:r>
          </a:p>
          <a:p>
            <a:r>
              <a:rPr lang="en-US" dirty="0" err="1" smtClean="0"/>
              <a:t>partitionBy</a:t>
            </a:r>
            <a:r>
              <a:rPr lang="en-US" dirty="0" smtClean="0"/>
              <a:t>(100) is usually a reasonable place to start for large operations.</a:t>
            </a:r>
          </a:p>
          <a:p>
            <a:r>
              <a:rPr lang="en-US" dirty="0" smtClean="0"/>
              <a:t>Let’s examine my modified movie similarity script for 1 million ratings on a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memory per 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use an empty, default </a:t>
            </a:r>
            <a:r>
              <a:rPr lang="en-US" dirty="0" err="1" smtClean="0"/>
              <a:t>SparkConf</a:t>
            </a:r>
            <a:r>
              <a:rPr lang="en-US" dirty="0" smtClean="0"/>
              <a:t> in your driver – this way, we’ll use the defaults EMR sets up instead, as well as any command-line options you pass into spark-submit from your master node</a:t>
            </a:r>
          </a:p>
          <a:p>
            <a:r>
              <a:rPr lang="en-US" dirty="0" smtClean="0"/>
              <a:t>In our example, the default executor memory budget of 512MB is insufficient for processing one million movie ratings. So instead we do:</a:t>
            </a:r>
            <a:br>
              <a:rPr lang="en-US" dirty="0" smtClean="0"/>
            </a:br>
            <a:r>
              <a:rPr lang="en-US" dirty="0" smtClean="0"/>
              <a:t>spark-submit –executor-memory 1g MovieSimilarities1M.py 260</a:t>
            </a:r>
            <a:br>
              <a:rPr lang="en-US" dirty="0" smtClean="0"/>
            </a:br>
            <a:r>
              <a:rPr lang="en-US" dirty="0" smtClean="0"/>
              <a:t>(from the master node of our cluster.)</a:t>
            </a:r>
          </a:p>
          <a:p>
            <a:r>
              <a:rPr lang="en-US" dirty="0" smtClean="0"/>
              <a:t>I knew this because executors kept failing while running with the default memory settings.</a:t>
            </a:r>
          </a:p>
        </p:txBody>
      </p:sp>
    </p:spTree>
    <p:extLst>
      <p:ext uri="{BB962C8B-B14F-4D97-AF65-F5344CB8AC3E}">
        <p14:creationId xmlns:p14="http://schemas.microsoft.com/office/powerpoint/2010/main" val="376555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cluster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–master yarn to run on a YARN cluster</a:t>
            </a:r>
          </a:p>
          <a:p>
            <a:r>
              <a:rPr lang="en-US" dirty="0" smtClean="0"/>
              <a:t>EMR sets this up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your scripts &amp; data someplace where EMR can access them easily</a:t>
            </a:r>
          </a:p>
          <a:p>
            <a:pPr lvl="1"/>
            <a:r>
              <a:rPr lang="en-US" dirty="0" smtClean="0"/>
              <a:t>AWS’s S3 is a good choice – just use s3n:// URL’s when specifying file paths, and make sure your file permissions make them accessible</a:t>
            </a:r>
          </a:p>
          <a:p>
            <a:r>
              <a:rPr lang="en-US" dirty="0" smtClean="0"/>
              <a:t>Spin up an EMR cluster for Spark using the AWS console</a:t>
            </a:r>
          </a:p>
          <a:p>
            <a:pPr lvl="1"/>
            <a:r>
              <a:rPr lang="en-US" dirty="0" smtClean="0"/>
              <a:t>Billing starts now!!</a:t>
            </a:r>
          </a:p>
          <a:p>
            <a:r>
              <a:rPr lang="en-US" dirty="0" smtClean="0"/>
              <a:t>Get the external DNS name for the master node, and log into it using the “Hadoop” user account and your private key file</a:t>
            </a:r>
          </a:p>
          <a:p>
            <a:r>
              <a:rPr lang="en-US" dirty="0" smtClean="0"/>
              <a:t>Copy your driver program and any files it needs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using </a:t>
            </a:r>
            <a:r>
              <a:rPr lang="en-US" dirty="0" err="1" smtClean="0"/>
              <a:t>aws</a:t>
            </a:r>
            <a:r>
              <a:rPr lang="en-US" dirty="0" smtClean="0"/>
              <a:t> s3 </a:t>
            </a:r>
            <a:r>
              <a:rPr lang="en-US" dirty="0" err="1" smtClean="0"/>
              <a:t>cp</a:t>
            </a:r>
            <a:r>
              <a:rPr lang="en-US" dirty="0" smtClean="0"/>
              <a:t> s3://bucket-name/filename ./</a:t>
            </a:r>
          </a:p>
          <a:p>
            <a:r>
              <a:rPr lang="en-US" dirty="0" smtClean="0"/>
              <a:t>Run spark-submit and watch the output!</a:t>
            </a:r>
          </a:p>
          <a:p>
            <a:r>
              <a:rPr lang="en-US" b="1" dirty="0" smtClean="0"/>
              <a:t>REMEMBER TO TERMINATE YOUR CLUSTER WHEN YOU’RE DONE</a:t>
            </a:r>
          </a:p>
          <a:p>
            <a:r>
              <a:rPr lang="en-US" dirty="0" smtClean="0"/>
              <a:t>Let’s kick it off.</a:t>
            </a:r>
          </a:p>
        </p:txBody>
      </p:sp>
    </p:spTree>
    <p:extLst>
      <p:ext uri="{BB962C8B-B14F-4D97-AF65-F5344CB8AC3E}">
        <p14:creationId xmlns:p14="http://schemas.microsoft.com/office/powerpoint/2010/main" val="121476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cluster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83908"/>
          </a:xfrm>
        </p:spPr>
        <p:txBody>
          <a:bodyPr>
            <a:normAutofit/>
          </a:bodyPr>
          <a:lstStyle/>
          <a:p>
            <a:r>
              <a:rPr lang="en-US" dirty="0" smtClean="0"/>
              <a:t>It is a dark art.</a:t>
            </a:r>
          </a:p>
          <a:p>
            <a:r>
              <a:rPr lang="en-US" dirty="0" smtClean="0"/>
              <a:t>Your master will run a console on port 4040</a:t>
            </a:r>
          </a:p>
          <a:p>
            <a:pPr lvl="1"/>
            <a:r>
              <a:rPr lang="en-US" dirty="0" smtClean="0"/>
              <a:t>But in EMR, it’s next to impossible to actually connect to it from outside</a:t>
            </a:r>
          </a:p>
          <a:p>
            <a:pPr lvl="1"/>
            <a:r>
              <a:rPr lang="en-US" dirty="0" smtClean="0"/>
              <a:t>If you have your own cluster running on your own network, life’s a little easier in that respect.</a:t>
            </a:r>
          </a:p>
          <a:p>
            <a:pPr lvl="1"/>
            <a:r>
              <a:rPr lang="en-US" dirty="0" smtClean="0"/>
              <a:t>Let’s take a look on our local machine though</a:t>
            </a:r>
          </a:p>
        </p:txBody>
      </p:sp>
    </p:spTree>
    <p:extLst>
      <p:ext uri="{BB962C8B-B14F-4D97-AF65-F5344CB8AC3E}">
        <p14:creationId xmlns:p14="http://schemas.microsoft.com/office/powerpoint/2010/main" val="15231484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</TotalTime>
  <Words>863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Running spark on a cluster</vt:lpstr>
      <vt:lpstr>Let’s use Elastic mapreduce</vt:lpstr>
      <vt:lpstr>Getting set up on emr</vt:lpstr>
      <vt:lpstr>optimizing for running on a cluster: partitioning</vt:lpstr>
      <vt:lpstr>Choosing a partition size</vt:lpstr>
      <vt:lpstr>Specifying memory per executor</vt:lpstr>
      <vt:lpstr>Specifying a cluster manager</vt:lpstr>
      <vt:lpstr>Running on a cluster</vt:lpstr>
      <vt:lpstr>Troubleshooting cluster jobs</vt:lpstr>
      <vt:lpstr>Troubleshooting cluster jobs</vt:lpstr>
      <vt:lpstr>Managing dependencies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spark on a cluster</dc:title>
  <dc:creator>Frank Kane</dc:creator>
  <cp:lastModifiedBy>Frank Kane</cp:lastModifiedBy>
  <cp:revision>7</cp:revision>
  <dcterms:created xsi:type="dcterms:W3CDTF">2015-09-23T14:43:43Z</dcterms:created>
  <dcterms:modified xsi:type="dcterms:W3CDTF">2015-09-23T16:20:27Z</dcterms:modified>
</cp:coreProperties>
</file>