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3A77F-E390-46F0-AE68-5A64CF902376}" type="datetimeFigureOut">
              <a:rPr lang="en-US"/>
              <a:t>9/30/2015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F030E-CCE6-49B6-97F7-205C772BCE0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39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030E-CCE6-49B6-97F7-205C772BCE08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87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030E-CCE6-49B6-97F7-205C772BCE08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40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030E-CCE6-49B6-97F7-205C772BCE08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92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030E-CCE6-49B6-97F7-205C772BCE08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5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030E-CCE6-49B6-97F7-205C772BCE0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2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030E-CCE6-49B6-97F7-205C772BCE08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43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030E-CCE6-49B6-97F7-205C772BCE08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61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030E-CCE6-49B6-97F7-205C772BCE08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54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030E-CCE6-49B6-97F7-205C772BCE08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23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030E-CCE6-49B6-97F7-205C772BCE08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00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030E-CCE6-49B6-97F7-205C772BCE08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04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Key/value rdd's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the "friends by age" example</a:t>
            </a:r>
            <a:endParaRPr lang="en-US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 averages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80063" y="2230244"/>
            <a:ext cx="8618538" cy="147732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>
                <a:latin typeface="Century Gothic" charset="0"/>
              </a:rPr>
              <a:t>averagesByAge = totalsByAge.mapValues(lambda x: x[0] / x[1])</a:t>
            </a:r>
          </a:p>
          <a:p>
            <a:pPr algn="ctr"/>
            <a:endParaRPr lang="en-US" dirty="0">
              <a:latin typeface="Century Gothic" charset="0"/>
            </a:endParaRPr>
          </a:p>
          <a:p>
            <a:pPr algn="ctr"/>
            <a:endParaRPr lang="en-US" dirty="0">
              <a:latin typeface="Century Gothic" charset="0"/>
            </a:endParaRPr>
          </a:p>
          <a:p>
            <a:pPr algn="ctr"/>
            <a:endParaRPr lang="en-US">
              <a:latin typeface="Century Gothic" charset="0"/>
            </a:endParaRPr>
          </a:p>
          <a:p>
            <a:pPr algn="ctr"/>
            <a:r>
              <a:rPr lang="en-US" dirty="0"/>
              <a:t>(33, (387, 2)) =&gt; (33, 193.5)</a:t>
            </a:r>
          </a:p>
        </p:txBody>
      </p:sp>
    </p:spTree>
    <p:extLst>
      <p:ext uri="{BB962C8B-B14F-4D97-AF65-F5344CB8AC3E}">
        <p14:creationId xmlns:p14="http://schemas.microsoft.com/office/powerpoint/2010/main" val="229837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 and display the results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62215" y="1411133"/>
            <a:ext cx="8416576" cy="147732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/>
              <a:t>results = </a:t>
            </a:r>
            <a:r>
              <a:rPr lang="en-US" dirty="0" err="1"/>
              <a:t>averagesByAge.collect</a:t>
            </a:r>
            <a:r>
              <a:rPr lang="en-US" dirty="0"/>
              <a:t>()</a:t>
            </a:r>
          </a:p>
          <a:p>
            <a:r>
              <a:rPr lang="en-US" dirty="0"/>
              <a:t>for result in results:</a:t>
            </a:r>
          </a:p>
          <a:p>
            <a:r>
              <a:rPr lang="en-US" dirty="0"/>
              <a:t>   print result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1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RDD's can hold key  / value pairs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For example: number of friends by age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Key is age, value is number of friends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Instead of just a list of ages or a list of # of friends, we can store</a:t>
            </a:r>
            <a:br>
              <a:rPr lang="en-US" dirty="0">
                <a:solidFill>
                  <a:srgbClr val="0F496F"/>
                </a:solidFill>
                <a:latin typeface="Century Gothic"/>
              </a:rPr>
            </a:br>
            <a:r>
              <a:rPr lang="en-US">
                <a:solidFill>
                  <a:srgbClr val="0F496F"/>
                </a:solidFill>
                <a:latin typeface="Century Gothic"/>
              </a:rPr>
              <a:t>(age, # friends), (age, # friends) etc...</a:t>
            </a:r>
          </a:p>
        </p:txBody>
      </p:sp>
    </p:spTree>
    <p:extLst>
      <p:ext uri="{BB962C8B-B14F-4D97-AF65-F5344CB8AC3E}">
        <p14:creationId xmlns:p14="http://schemas.microsoft.com/office/powerpoint/2010/main" val="302245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key/value RDD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special in Python, really</a:t>
            </a:r>
            <a:endParaRPr lang="en-US"/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Just map pairs of data into the </a:t>
            </a:r>
            <a:r>
              <a:rPr lang="en-US" dirty="0" err="1">
                <a:solidFill>
                  <a:srgbClr val="0F496F"/>
                </a:solidFill>
                <a:latin typeface="Century Gothic"/>
              </a:rPr>
              <a:t>RDD</a:t>
            </a:r>
            <a:r>
              <a:rPr lang="en-US" dirty="0">
                <a:solidFill>
                  <a:srgbClr val="0F496F"/>
                </a:solidFill>
                <a:latin typeface="Century Gothic"/>
              </a:rPr>
              <a:t>. For example: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F496F"/>
                </a:solidFill>
                <a:latin typeface="Century Gothic"/>
              </a:rPr>
              <a:t/>
            </a:r>
            <a:br>
              <a:rPr lang="en-US" dirty="0">
                <a:solidFill>
                  <a:srgbClr val="0F496F"/>
                </a:solidFill>
                <a:latin typeface="Century Gothic"/>
              </a:rPr>
            </a:br>
            <a:r>
              <a:rPr lang="en-US" dirty="0">
                <a:solidFill>
                  <a:srgbClr val="0F496F"/>
                </a:solidFill>
                <a:latin typeface="Century Gothic"/>
              </a:rPr>
              <a:t>totalsByAge = rdd.map(lambda x: (x, 1))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pPr marL="0" indent="0">
              <a:buNone/>
            </a:pPr>
            <a:endParaRPr lang="en-US" dirty="0">
              <a:solidFill>
                <a:srgbClr val="0F496F"/>
              </a:solidFill>
              <a:latin typeface="Century Gothic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F496F"/>
                </a:solidFill>
                <a:latin typeface="Century Gothic"/>
              </a:rPr>
              <a:t>Voila, you now have a key/value </a:t>
            </a:r>
            <a:r>
              <a:rPr lang="en-US" dirty="0" err="1">
                <a:solidFill>
                  <a:srgbClr val="0F496F"/>
                </a:solidFill>
                <a:latin typeface="Century Gothic"/>
              </a:rPr>
              <a:t>RDD</a:t>
            </a:r>
            <a:r>
              <a:rPr lang="en-US" dirty="0">
                <a:solidFill>
                  <a:srgbClr val="0F496F"/>
                </a:solidFill>
                <a:latin typeface="Century Gothic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rgbClr val="0F496F"/>
              </a:solidFill>
              <a:latin typeface="Century Gothic"/>
            </a:endParaRPr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OK to have lists as values as well.</a:t>
            </a:r>
            <a:endParaRPr lang="en-US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1754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can do special stuff with key/value data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reduceByKey(): combine values with the same key using some function.  rdd.reduceByKey(lambda x, y: x + y) adds them up.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groupByKey(): Group values with the same key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sortByKey(): Sort RDD by key values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keys(), values() - Create an RDD of just the keys, or just the values</a:t>
            </a:r>
            <a:endParaRPr lang="en-US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087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do SQL-style joins on two key/value rdd's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join, </a:t>
            </a:r>
            <a:r>
              <a:rPr lang="en-US" dirty="0" err="1"/>
              <a:t>rightOuterJoin</a:t>
            </a:r>
            <a:r>
              <a:rPr lang="en-US" dirty="0"/>
              <a:t>, </a:t>
            </a:r>
            <a:r>
              <a:rPr lang="en-US" dirty="0" err="1"/>
              <a:t>leftOuterJoin</a:t>
            </a:r>
            <a:r>
              <a:rPr lang="en-US" dirty="0"/>
              <a:t>, </a:t>
            </a:r>
            <a:r>
              <a:rPr lang="en-US" dirty="0" err="1"/>
              <a:t>cogroup</a:t>
            </a:r>
            <a:r>
              <a:rPr lang="en-US" dirty="0"/>
              <a:t>, </a:t>
            </a:r>
            <a:r>
              <a:rPr lang="en-US" dirty="0" err="1"/>
              <a:t>subtractByKey</a:t>
            </a:r>
            <a:endParaRPr lang="en-US"/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We'll look at an example of this later.</a:t>
            </a:r>
          </a:p>
        </p:txBody>
      </p:sp>
    </p:spTree>
    <p:extLst>
      <p:ext uri="{BB962C8B-B14F-4D97-AF65-F5344CB8AC3E}">
        <p14:creationId xmlns:p14="http://schemas.microsoft.com/office/powerpoint/2010/main" val="16016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just the values of a key/value rdd?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key/value data, use </a:t>
            </a:r>
            <a:r>
              <a:rPr lang="en-US" dirty="0" err="1"/>
              <a:t>mapValues</a:t>
            </a:r>
            <a:r>
              <a:rPr lang="en-US" dirty="0"/>
              <a:t>() and flatMapValues() if your transformation doesn’t affect the keys.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r>
              <a:rPr lang="en-US" dirty="0"/>
              <a:t>It's more efficient.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Friends by age example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Data: ID, name, age, number of friends</a:t>
            </a:r>
            <a:br>
              <a:rPr lang="en-US" dirty="0"/>
            </a:br>
            <a:endParaRPr lang="en-US">
              <a:solidFill>
                <a:srgbClr val="0F496F"/>
              </a:solidFill>
              <a:latin typeface="Century Gothic"/>
            </a:endParaRPr>
          </a:p>
          <a:p>
            <a:pPr marL="0" indent="0">
              <a:buNone/>
            </a:pPr>
            <a:r>
              <a:rPr lang="en-US" dirty="0">
                <a:latin typeface="Century Gothic" charset="0"/>
              </a:rPr>
              <a:t>0,Will,33,385</a:t>
            </a:r>
            <a:br>
              <a:rPr lang="en-US" dirty="0">
                <a:latin typeface="Century Gothic" charset="0"/>
              </a:rPr>
            </a:br>
            <a:r>
              <a:rPr lang="en-US" dirty="0">
                <a:latin typeface="Century Gothic" charset="0"/>
              </a:rPr>
              <a:t>1,Jean-Luc,26,2</a:t>
            </a:r>
            <a:br>
              <a:rPr lang="en-US" dirty="0">
                <a:latin typeface="Century Gothic" charset="0"/>
              </a:rPr>
            </a:br>
            <a:r>
              <a:rPr lang="en-US" dirty="0">
                <a:latin typeface="Century Gothic" charset="0"/>
              </a:rPr>
              <a:t>2,Hugh,55,221</a:t>
            </a:r>
            <a:br>
              <a:rPr lang="en-US" dirty="0">
                <a:latin typeface="Century Gothic" charset="0"/>
              </a:rPr>
            </a:br>
            <a:r>
              <a:rPr lang="en-US" dirty="0">
                <a:latin typeface="Century Gothic" charset="0"/>
              </a:rPr>
              <a:t>3,Deanna,40,465</a:t>
            </a:r>
            <a:br>
              <a:rPr lang="en-US" dirty="0">
                <a:latin typeface="Century Gothic" charset="0"/>
              </a:rPr>
            </a:br>
            <a:r>
              <a:rPr lang="en-US" dirty="0">
                <a:latin typeface="Century Gothic" charset="0"/>
              </a:rPr>
              <a:t>4,Quark,68,21</a:t>
            </a:r>
            <a:endParaRPr lang="en-US">
              <a:latin typeface="Century Gothic" charset="0"/>
            </a:endParaRPr>
          </a:p>
          <a:p>
            <a:endParaRPr lang="en-US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7874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 (mapping) the input data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4739" y="123051"/>
            <a:ext cx="10106721" cy="230832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>
                <a:latin typeface="Courier New"/>
              </a:rPr>
              <a:t>def </a:t>
            </a:r>
            <a:r>
              <a:rPr lang="en-US" dirty="0" err="1">
                <a:latin typeface="Courier New"/>
              </a:rPr>
              <a:t>parseLine</a:t>
            </a:r>
            <a:r>
              <a:rPr lang="en-US" dirty="0">
                <a:latin typeface="Courier New"/>
              </a:rPr>
              <a:t>(line):</a:t>
            </a:r>
            <a:endParaRPr lang="en-US" dirty="0">
              <a:solidFill>
                <a:srgbClr val="FFFFFF"/>
              </a:solidFill>
              <a:latin typeface="Courier New"/>
            </a:endParaRPr>
          </a:p>
          <a:p>
            <a:r>
              <a:rPr lang="en-US" dirty="0">
                <a:latin typeface="Courier New"/>
              </a:rPr>
              <a:t>   fields = line.split(',')</a:t>
            </a:r>
          </a:p>
          <a:p>
            <a:r>
              <a:rPr lang="en-US" dirty="0">
                <a:latin typeface="Courier New"/>
              </a:rPr>
              <a:t>   age = int(fields[2])</a:t>
            </a:r>
          </a:p>
          <a:p>
            <a:r>
              <a:rPr lang="en-US" dirty="0">
                <a:latin typeface="Courier New"/>
              </a:rPr>
              <a:t>   numFriends = int(fields[3])</a:t>
            </a:r>
          </a:p>
          <a:p>
            <a:r>
              <a:rPr lang="en-US" dirty="0">
                <a:latin typeface="Courier New"/>
              </a:rPr>
              <a:t>   return (age, numFriends)</a:t>
            </a:r>
          </a:p>
          <a:p>
            <a:endParaRPr lang="en-US" dirty="0">
              <a:latin typeface="Courier New"/>
            </a:endParaRPr>
          </a:p>
          <a:p>
            <a:r>
              <a:rPr lang="en-US" dirty="0">
                <a:latin typeface="Courier New"/>
              </a:rPr>
              <a:t>lines = sc.textFile("file</a:t>
            </a:r>
            <a:r>
              <a:rPr lang="en-US" dirty="0" smtClean="0">
                <a:latin typeface="Courier New"/>
              </a:rPr>
              <a:t>:///SparkCourse/fakefriends.csv</a:t>
            </a:r>
            <a:r>
              <a:rPr lang="en-US" dirty="0">
                <a:latin typeface="Courier New"/>
              </a:rPr>
              <a:t>")</a:t>
            </a:r>
          </a:p>
          <a:p>
            <a:r>
              <a:rPr lang="en-US" dirty="0" err="1">
                <a:latin typeface="Courier New"/>
              </a:rPr>
              <a:t>rdd = lines.map(parseLine)</a:t>
            </a:r>
            <a:endParaRPr lang="en-US" dirty="0">
              <a:latin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700" y="2744788"/>
            <a:ext cx="5720382" cy="230832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Output is key/value pairs of (age, numFriends):</a:t>
            </a:r>
            <a:endParaRPr lang="en-US">
              <a:solidFill>
                <a:srgbClr val="FFFFFF"/>
              </a:solidFill>
              <a:latin typeface="Century Gothic"/>
            </a:endParaRPr>
          </a:p>
          <a:p>
            <a:endParaRPr lang="en-US" dirty="0">
              <a:solidFill>
                <a:srgbClr val="FFFFFF"/>
              </a:solidFill>
              <a:latin typeface="Century Gothic"/>
            </a:endParaRP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33, 385</a:t>
            </a: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26, 2</a:t>
            </a: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55, 221</a:t>
            </a: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40,465</a:t>
            </a: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...</a:t>
            </a:r>
          </a:p>
          <a:p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5321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up sum of friends and number of entries per age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000" y="457200"/>
            <a:ext cx="11377728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s-ES"/>
              <a:t>totalsByAge = rdd.mapValues(lambda x: (x, 1)).reduceByKey(lambda x, y: (x[0] + y[0], x[1] + y[1]))</a:t>
            </a:r>
            <a:endParaRPr lang="en-US"/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8000" y="1271859"/>
            <a:ext cx="4783873" cy="175432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>
                <a:latin typeface="Century Gothic" charset="0"/>
              </a:rPr>
              <a:t>rdd.mapValues(lambda x: (x, 1))</a:t>
            </a:r>
            <a:endParaRPr lang="en-US" dirty="0">
              <a:solidFill>
                <a:srgbClr val="FFFFFF"/>
              </a:solidFill>
              <a:latin typeface="Century Gothic"/>
            </a:endParaRPr>
          </a:p>
          <a:p>
            <a:endParaRPr lang="en-US">
              <a:latin typeface="Century Gothic" charset="0"/>
            </a:endParaRPr>
          </a:p>
          <a:p>
            <a:r>
              <a:rPr lang="en-US" dirty="0">
                <a:latin typeface="Century Gothic" charset="0"/>
              </a:rPr>
              <a:t>(33, 385) =&gt; (33, (385, 1))</a:t>
            </a:r>
            <a:endParaRPr lang="en-US">
              <a:latin typeface="Century Gothic" charset="0"/>
            </a:endParaRPr>
          </a:p>
          <a:p>
            <a:r>
              <a:rPr lang="en-US" dirty="0">
                <a:latin typeface="Century Gothic" charset="0"/>
              </a:rPr>
              <a:t>(33, 2) =&gt; (33, (2, 1))</a:t>
            </a:r>
            <a:endParaRPr lang="en-US">
              <a:latin typeface="Century Gothic" charset="0"/>
            </a:endParaRPr>
          </a:p>
          <a:p>
            <a:r>
              <a:rPr lang="en-US" dirty="0">
                <a:latin typeface="Century Gothic" charset="0"/>
              </a:rPr>
              <a:t>(55, 221) =&gt; (55, (221, 1))</a:t>
            </a:r>
            <a:endParaRPr lang="en-US">
              <a:latin typeface="Century Gothic" charset="0"/>
            </a:endParaRPr>
          </a:p>
          <a:p>
            <a:pPr algn="ctr"/>
            <a:endParaRPr lang="en-US">
              <a:latin typeface="Century Gothic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000" y="3116766"/>
            <a:ext cx="6527180" cy="147732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s-ES" dirty="0" err="1"/>
              <a:t>reduceByKey</a:t>
            </a:r>
            <a:r>
              <a:rPr lang="es-ES" dirty="0"/>
              <a:t>(lambda x, y: (x[0] + y[0], x[1] + y[1]))</a:t>
            </a:r>
            <a:r>
              <a:rPr lang="en-US" dirty="0"/>
              <a:t>​</a:t>
            </a:r>
          </a:p>
          <a:p>
            <a:endParaRPr lang="en-US"/>
          </a:p>
          <a:p>
            <a:r>
              <a:rPr lang="en-US" dirty="0"/>
              <a:t>Adds up all values for each unique key!</a:t>
            </a:r>
            <a:endParaRPr lang="en-US"/>
          </a:p>
          <a:p>
            <a:endParaRPr lang="en-US" dirty="0"/>
          </a:p>
          <a:p>
            <a:r>
              <a:rPr lang="en-US" dirty="0"/>
              <a:t>(33, (387, 2))</a:t>
            </a:r>
          </a:p>
        </p:txBody>
      </p:sp>
    </p:spTree>
    <p:extLst>
      <p:ext uri="{BB962C8B-B14F-4D97-AF65-F5344CB8AC3E}">
        <p14:creationId xmlns:p14="http://schemas.microsoft.com/office/powerpoint/2010/main" val="423992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</TotalTime>
  <Words>453</Words>
  <Application>Microsoft Office PowerPoint</Application>
  <PresentationFormat>Widescreen</PresentationFormat>
  <Paragraphs>77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Century Gothic</vt:lpstr>
      <vt:lpstr>Courier New</vt:lpstr>
      <vt:lpstr>Wingdings 3</vt:lpstr>
      <vt:lpstr>Slice</vt:lpstr>
      <vt:lpstr>Key/value rdd's</vt:lpstr>
      <vt:lpstr>RDD's can hold key  / value pairs</vt:lpstr>
      <vt:lpstr>Creating a key/value RDD</vt:lpstr>
      <vt:lpstr>Spark can do special stuff with key/value data</vt:lpstr>
      <vt:lpstr>You can do SQL-style joins on two key/value rdd's</vt:lpstr>
      <vt:lpstr>Mapping just the values of a key/value rdd?</vt:lpstr>
      <vt:lpstr>Friends by age example</vt:lpstr>
      <vt:lpstr>Parsing (mapping) the input data</vt:lpstr>
      <vt:lpstr>Count up sum of friends and number of entries per age</vt:lpstr>
      <vt:lpstr>Compute averages</vt:lpstr>
      <vt:lpstr>Collect and display the 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Frank Kane</cp:lastModifiedBy>
  <cp:revision>4</cp:revision>
  <dcterms:created xsi:type="dcterms:W3CDTF">2014-09-12T02:12:56Z</dcterms:created>
  <dcterms:modified xsi:type="dcterms:W3CDTF">2015-09-30T12:48:10Z</dcterms:modified>
</cp:coreProperties>
</file>