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7"/>
  </p:notesMasterIdLst>
  <p:handoutMasterIdLst>
    <p:handoutMasterId r:id="rId8"/>
  </p:handoutMasterIdLst>
  <p:sldIdLst>
    <p:sldId id="6345" r:id="rId5"/>
    <p:sldId id="6346" r:id="rId6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E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2" autoAdjust="0"/>
    <p:restoredTop sz="95282" autoAdjust="0"/>
  </p:normalViewPr>
  <p:slideViewPr>
    <p:cSldViewPr snapToGrid="0" showGuides="1">
      <p:cViewPr>
        <p:scale>
          <a:sx n="96" d="100"/>
          <a:sy n="96" d="100"/>
        </p:scale>
        <p:origin x="144" y="224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4/26/23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buFont typeface="Amazon Ember" panose="020B0603020204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FSx Lustre</a:t>
            </a:r>
          </a:p>
          <a:p>
            <a:pPr marL="171450" indent="-171450">
              <a:buFont typeface="Amazon Ember" panose="020B0603020204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</a:p>
          <a:p>
            <a:pPr marL="171450" indent="-171450">
              <a:buFont typeface="Amazon Ember" panose="020B0603020204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EBS</a:t>
            </a:r>
          </a:p>
          <a:p>
            <a:pPr marL="171450" indent="-171450">
              <a:buFont typeface="Amazon Ember" panose="020B0603020204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Storage (NVME, IO2)</a:t>
            </a:r>
          </a:p>
        </p:txBody>
      </p:sp>
      <p:sp>
        <p:nvSpPr>
          <p:cNvPr id="26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7214E06-7323-466C-B603-2466C7CE6CA4}" type="slidenum">
              <a:rPr lang="en-US" sz="1200" b="0" strike="noStrike" spc="-1">
                <a:solidFill>
                  <a:srgbClr val="000000"/>
                </a:solidFill>
                <a:latin typeface="Amazon Ember" panose="020B0603020204020204" pitchFamily="34" charset="0"/>
                <a:ea typeface="+mn-ea"/>
              </a:rPr>
              <a:t>1</a:t>
            </a:fld>
            <a:endParaRPr lang="en-US" sz="1200" b="0" strike="noStrike" spc="-1" dirty="0">
              <a:latin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40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8472-78C1-FD4C-80A1-628CA86D3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8E12B8-1389-044D-9E65-845118C8F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0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A0A7-8179-4372-9B34-1C263E88A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12218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 xmlns:a16="http://schemas.microsoft.com/office/drawing/2014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7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  <p:sldLayoutId id="2147483715" r:id="rId25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image" Target="../media/image2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sv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26.svg"/><Relationship Id="rId27" Type="http://schemas.openxmlformats.org/officeDocument/2006/relationships/image" Target="../media/image31.png"/><Relationship Id="rId30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9.png"/><Relationship Id="rId7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37.svg"/><Relationship Id="rId4" Type="http://schemas.openxmlformats.org/officeDocument/2006/relationships/image" Target="../media/image20.sv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raphic 7"/>
          <p:cNvPicPr/>
          <p:nvPr/>
        </p:nvPicPr>
        <p:blipFill>
          <a:blip r:embed="rId3"/>
          <a:stretch/>
        </p:blipFill>
        <p:spPr>
          <a:xfrm>
            <a:off x="4818960" y="1712520"/>
            <a:ext cx="545400" cy="545400"/>
          </a:xfrm>
          <a:prstGeom prst="rect">
            <a:avLst/>
          </a:prstGeom>
          <a:ln>
            <a:noFill/>
          </a:ln>
        </p:spPr>
      </p:pic>
      <p:pic>
        <p:nvPicPr>
          <p:cNvPr id="196" name="Graphic 10"/>
          <p:cNvPicPr/>
          <p:nvPr/>
        </p:nvPicPr>
        <p:blipFill>
          <a:blip r:embed="rId4"/>
          <a:stretch/>
        </p:blipFill>
        <p:spPr>
          <a:xfrm>
            <a:off x="3148920" y="1362960"/>
            <a:ext cx="524880" cy="524880"/>
          </a:xfrm>
          <a:prstGeom prst="rect">
            <a:avLst/>
          </a:prstGeom>
          <a:ln>
            <a:noFill/>
          </a:ln>
        </p:spPr>
      </p:pic>
      <p:pic>
        <p:nvPicPr>
          <p:cNvPr id="61" name="Graphic 12">
            <a:extLst>
              <a:ext uri="{FF2B5EF4-FFF2-40B4-BE49-F238E27FC236}">
                <a16:creationId xmlns:a16="http://schemas.microsoft.com/office/drawing/2014/main" id="{56AFB9C9-6046-7045-A76B-20488D2AB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 flipH="1">
            <a:off x="634492" y="2358450"/>
            <a:ext cx="655637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itle 1">
            <a:extLst>
              <a:ext uri="{FF2B5EF4-FFF2-40B4-BE49-F238E27FC236}">
                <a16:creationId xmlns:a16="http://schemas.microsoft.com/office/drawing/2014/main" id="{4E601187-1922-8C43-9485-E1DEA5DC1941}"/>
              </a:ext>
            </a:extLst>
          </p:cNvPr>
          <p:cNvSpPr txBox="1">
            <a:spLocks/>
          </p:cNvSpPr>
          <p:nvPr/>
        </p:nvSpPr>
        <p:spPr>
          <a:xfrm>
            <a:off x="548640" y="183898"/>
            <a:ext cx="13510260" cy="993392"/>
          </a:xfrm>
          <a:prstGeom prst="rect">
            <a:avLst/>
          </a:prstGeom>
        </p:spPr>
        <p:txBody>
          <a:bodyPr/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endParaRPr lang="en-US" sz="432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FAFBDD-7A6E-6748-BCB8-C43A16B31CBB}"/>
              </a:ext>
            </a:extLst>
          </p:cNvPr>
          <p:cNvSpPr/>
          <p:nvPr/>
        </p:nvSpPr>
        <p:spPr>
          <a:xfrm>
            <a:off x="3139555" y="1364632"/>
            <a:ext cx="10361759" cy="5902852"/>
          </a:xfrm>
          <a:prstGeom prst="rect">
            <a:avLst/>
          </a:prstGeom>
          <a:noFill/>
          <a:ln w="19050">
            <a:solidFill>
              <a:srgbClr val="03A0C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3504" tIns="109728"/>
          <a:lstStyle/>
          <a:p>
            <a:pPr>
              <a:defRPr/>
            </a:pPr>
            <a:r>
              <a:rPr lang="en-US" sz="1440" dirty="0">
                <a:solidFill>
                  <a:srgbClr val="03A0C7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Region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E4D0B61-C9BC-3E43-9648-16BF7A49F7BD}"/>
              </a:ext>
            </a:extLst>
          </p:cNvPr>
          <p:cNvSpPr/>
          <p:nvPr/>
        </p:nvSpPr>
        <p:spPr>
          <a:xfrm>
            <a:off x="4831875" y="1709776"/>
            <a:ext cx="8078882" cy="5308197"/>
          </a:xfrm>
          <a:prstGeom prst="rect">
            <a:avLst/>
          </a:prstGeom>
          <a:noFill/>
          <a:ln w="1905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3504" tIns="109728"/>
          <a:lstStyle/>
          <a:p>
            <a:pPr>
              <a:defRPr/>
            </a:pPr>
            <a:r>
              <a:rPr lang="en-US" sz="1440" dirty="0">
                <a:ln w="0"/>
                <a:solidFill>
                  <a:srgbClr val="6BAE3D"/>
                </a:solidFill>
                <a:cs typeface="Amazon Ember" panose="020B0603020204020204" pitchFamily="34" charset="0"/>
              </a:rPr>
              <a:t>VPC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EEDAAF-38D0-4E8E-917B-842157E29A09}"/>
              </a:ext>
            </a:extLst>
          </p:cNvPr>
          <p:cNvGrpSpPr/>
          <p:nvPr/>
        </p:nvGrpSpPr>
        <p:grpSpPr>
          <a:xfrm>
            <a:off x="5408025" y="2200463"/>
            <a:ext cx="2357404" cy="2454521"/>
            <a:chOff x="4506687" y="1833719"/>
            <a:chExt cx="1964503" cy="204543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74A5CD4-92C0-BA41-9B6E-7AC8F0F046ED}"/>
                </a:ext>
              </a:extLst>
            </p:cNvPr>
            <p:cNvSpPr/>
            <p:nvPr/>
          </p:nvSpPr>
          <p:spPr>
            <a:xfrm>
              <a:off x="4509940" y="1833719"/>
              <a:ext cx="1961250" cy="2045434"/>
            </a:xfrm>
            <a:prstGeom prst="rect">
              <a:avLst/>
            </a:prstGeom>
            <a:solidFill>
              <a:srgbClr val="E1F2D4">
                <a:alpha val="20000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3504"/>
            <a:lstStyle/>
            <a:p>
              <a:pPr>
                <a:defRPr/>
              </a:pPr>
              <a:r>
                <a:rPr lang="en-US" sz="1440" dirty="0">
                  <a:solidFill>
                    <a:srgbClr val="6BAE3D"/>
                  </a:solidFill>
                  <a:cs typeface="Amazon Ember" panose="020B0603020204020204" pitchFamily="34" charset="0"/>
                </a:rPr>
                <a:t>Public subnet</a:t>
              </a:r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E95224B0-04E0-0749-B685-52DBB05DF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4698147" y="2169149"/>
              <a:ext cx="381000" cy="381000"/>
            </a:xfrm>
            <a:prstGeom prst="rect">
              <a:avLst/>
            </a:prstGeom>
          </p:spPr>
        </p:pic>
        <p:pic>
          <p:nvPicPr>
            <p:cNvPr id="54" name="Graphic 34">
              <a:extLst>
                <a:ext uri="{FF2B5EF4-FFF2-40B4-BE49-F238E27FC236}">
                  <a16:creationId xmlns:a16="http://schemas.microsoft.com/office/drawing/2014/main" id="{E2D9AC6A-FDFA-2D41-AD87-13A84E259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5182435" y="2527401"/>
              <a:ext cx="689481" cy="689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CustomShape 10">
              <a:extLst>
                <a:ext uri="{FF2B5EF4-FFF2-40B4-BE49-F238E27FC236}">
                  <a16:creationId xmlns:a16="http://schemas.microsoft.com/office/drawing/2014/main" id="{3A33B391-E57E-E34F-B3F8-C031ACEDEF79}"/>
                </a:ext>
              </a:extLst>
            </p:cNvPr>
            <p:cNvSpPr/>
            <p:nvPr/>
          </p:nvSpPr>
          <p:spPr>
            <a:xfrm>
              <a:off x="5055753" y="3149420"/>
              <a:ext cx="942844" cy="26039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40" spc="-1" dirty="0">
                  <a:ea typeface="Amazon Ember" panose="020B0603020204020204" pitchFamily="34" charset="0"/>
                </a:rPr>
                <a:t>Job queue</a:t>
              </a:r>
              <a:endParaRPr lang="en-US" sz="1440" spc="-1" dirty="0"/>
            </a:p>
          </p:txBody>
        </p:sp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A57D0A44-865F-8F4F-A20D-D5C07BB56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4506687" y="1833719"/>
              <a:ext cx="295998" cy="295998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BF48211-7E32-4A26-B16A-BDFCE9F2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93144"/>
            <a:ext cx="13898880" cy="868679"/>
          </a:xfrm>
        </p:spPr>
        <p:txBody>
          <a:bodyPr/>
          <a:lstStyle/>
          <a:p>
            <a:r>
              <a:rPr lang="en-US" dirty="0"/>
              <a:t>License Server 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B2E109-2530-4C75-AF36-05705DBC16C0}"/>
              </a:ext>
            </a:extLst>
          </p:cNvPr>
          <p:cNvGrpSpPr/>
          <p:nvPr/>
        </p:nvGrpSpPr>
        <p:grpSpPr>
          <a:xfrm>
            <a:off x="7633961" y="1887841"/>
            <a:ext cx="4957579" cy="4854846"/>
            <a:chOff x="6361634" y="1573200"/>
            <a:chExt cx="4131316" cy="4045705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EF13050-E81D-C941-9470-68EFABB9C044}"/>
                </a:ext>
              </a:extLst>
            </p:cNvPr>
            <p:cNvSpPr/>
            <p:nvPr/>
          </p:nvSpPr>
          <p:spPr>
            <a:xfrm>
              <a:off x="7896506" y="1914503"/>
              <a:ext cx="2334878" cy="3638198"/>
            </a:xfrm>
            <a:prstGeom prst="rect">
              <a:avLst/>
            </a:prstGeom>
            <a:solidFill>
              <a:srgbClr val="C1F3FF">
                <a:alpha val="15000"/>
              </a:srgbClr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3504"/>
            <a:lstStyle/>
            <a:p>
              <a:pPr>
                <a:defRPr/>
              </a:pPr>
              <a:r>
                <a:rPr lang="en-US" sz="1440" dirty="0">
                  <a:solidFill>
                    <a:srgbClr val="03A0C7"/>
                  </a:solidFill>
                  <a:cs typeface="Amazon Ember" panose="020B0603020204020204" pitchFamily="34" charset="0"/>
                </a:rPr>
                <a:t>Private subnet</a:t>
              </a:r>
            </a:p>
          </p:txBody>
        </p:sp>
        <p:sp>
          <p:nvSpPr>
            <p:cNvPr id="208" name="CustomShape 10"/>
            <p:cNvSpPr/>
            <p:nvPr/>
          </p:nvSpPr>
          <p:spPr>
            <a:xfrm>
              <a:off x="6431222" y="2595595"/>
              <a:ext cx="804000" cy="26039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40" spc="-1" dirty="0">
                  <a:ea typeface="Amazon Ember" panose="020B0603020204020204" pitchFamily="34" charset="0"/>
                </a:rPr>
                <a:t>SLURM</a:t>
              </a:r>
              <a:endParaRPr lang="en-US" sz="1440" spc="-1" dirty="0"/>
            </a:p>
          </p:txBody>
        </p:sp>
        <p:sp>
          <p:nvSpPr>
            <p:cNvPr id="223" name="CustomShape 21"/>
            <p:cNvSpPr/>
            <p:nvPr/>
          </p:nvSpPr>
          <p:spPr>
            <a:xfrm>
              <a:off x="6773829" y="3197372"/>
              <a:ext cx="1057100" cy="44506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40" spc="-1" dirty="0">
                  <a:ea typeface="Amazon Ember" panose="020B0603020204020204" pitchFamily="34" charset="0"/>
                </a:rPr>
                <a:t>Amazon EC2 </a:t>
              </a:r>
            </a:p>
            <a:p>
              <a:pPr algn="ctr">
                <a:lnSpc>
                  <a:spcPct val="100000"/>
                </a:lnSpc>
              </a:pPr>
              <a:r>
                <a:rPr lang="en-US" sz="1440" spc="-1" dirty="0">
                  <a:ea typeface="Amazon Ember" panose="020B0603020204020204" pitchFamily="34" charset="0"/>
                </a:rPr>
                <a:t>Auto Scaling</a:t>
              </a:r>
              <a:endParaRPr lang="en-US" sz="1440" spc="-1" dirty="0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FB1F3B4-5484-6A40-9BF4-FF9724AD04FA}"/>
                </a:ext>
              </a:extLst>
            </p:cNvPr>
            <p:cNvCxnSpPr>
              <a:cxnSpLocks/>
            </p:cNvCxnSpPr>
            <p:nvPr/>
          </p:nvCxnSpPr>
          <p:spPr>
            <a:xfrm>
              <a:off x="7662600" y="2902272"/>
              <a:ext cx="280978" cy="0"/>
            </a:xfrm>
            <a:prstGeom prst="straightConnector1">
              <a:avLst/>
            </a:prstGeom>
            <a:ln w="19050">
              <a:solidFill>
                <a:srgbClr val="8FA7C4"/>
              </a:solidFill>
              <a:headEnd type="none" w="med" len="sm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FEE601B-CB22-6844-B4E3-262F2453F8A7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6361634" y="2902272"/>
              <a:ext cx="639880" cy="1092"/>
            </a:xfrm>
            <a:prstGeom prst="straightConnector1">
              <a:avLst/>
            </a:prstGeom>
            <a:ln w="19050">
              <a:solidFill>
                <a:srgbClr val="8FA7C4"/>
              </a:solidFill>
              <a:headEnd type="none" w="med" len="sm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Graphic 26">
              <a:extLst>
                <a:ext uri="{FF2B5EF4-FFF2-40B4-BE49-F238E27FC236}">
                  <a16:creationId xmlns:a16="http://schemas.microsoft.com/office/drawing/2014/main" id="{ACC1606B-AC10-FA4D-97C3-BF5F902D9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7001514" y="2584205"/>
              <a:ext cx="636133" cy="636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5D2DE5E-4BA8-6E4D-9D47-C2F69F5513ED}"/>
                </a:ext>
              </a:extLst>
            </p:cNvPr>
            <p:cNvSpPr/>
            <p:nvPr/>
          </p:nvSpPr>
          <p:spPr>
            <a:xfrm>
              <a:off x="7780232" y="1573200"/>
              <a:ext cx="2712718" cy="4045705"/>
            </a:xfrm>
            <a:prstGeom prst="rect">
              <a:avLst/>
            </a:prstGeom>
            <a:noFill/>
            <a:ln w="19050">
              <a:solidFill>
                <a:srgbClr val="03A0C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/>
            <a:lstStyle/>
            <a:p>
              <a:pPr algn="ctr">
                <a:defRPr/>
              </a:pPr>
              <a:r>
                <a:rPr lang="en-US" sz="1440" dirty="0">
                  <a:solidFill>
                    <a:srgbClr val="03A0C7"/>
                  </a:solidFill>
                  <a:cs typeface="Amazon Ember" panose="020B0603020204020204" pitchFamily="34" charset="0"/>
                </a:rPr>
                <a:t>Availability Zone</a:t>
              </a:r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FE9EF1E6-A87E-E044-94FF-9449D8377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7899567" y="1924614"/>
              <a:ext cx="381000" cy="381000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29DEEDA-DC29-044F-9942-C6BA42C2468C}"/>
                </a:ext>
              </a:extLst>
            </p:cNvPr>
            <p:cNvSpPr/>
            <p:nvPr/>
          </p:nvSpPr>
          <p:spPr>
            <a:xfrm>
              <a:off x="8147091" y="2550149"/>
              <a:ext cx="1879347" cy="890588"/>
            </a:xfrm>
            <a:prstGeom prst="rect">
              <a:avLst/>
            </a:prstGeom>
            <a:noFill/>
            <a:ln w="19050">
              <a:solidFill>
                <a:srgbClr val="FF990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/>
            <a:lstStyle/>
            <a:p>
              <a:pPr algn="ctr">
                <a:defRPr/>
              </a:pPr>
              <a:endParaRPr lang="en-US" sz="1440" dirty="0">
                <a:solidFill>
                  <a:srgbClr val="D86613"/>
                </a:solidFill>
                <a:cs typeface="Amazon Ember" panose="020B0603020204020204" pitchFamily="34" charset="0"/>
              </a:endParaRPr>
            </a:p>
            <a:p>
              <a:pPr algn="ctr">
                <a:defRPr/>
              </a:pPr>
              <a:endParaRPr lang="en-US" sz="1440" dirty="0">
                <a:solidFill>
                  <a:srgbClr val="D86613"/>
                </a:solidFill>
                <a:cs typeface="Amazon Ember" panose="020B0603020204020204" pitchFamily="34" charset="0"/>
              </a:endParaRPr>
            </a:p>
          </p:txBody>
        </p:sp>
        <p:pic>
          <p:nvPicPr>
            <p:cNvPr id="77" name="Graphic 108">
              <a:extLst>
                <a:ext uri="{FF2B5EF4-FFF2-40B4-BE49-F238E27FC236}">
                  <a16:creationId xmlns:a16="http://schemas.microsoft.com/office/drawing/2014/main" id="{9CD630EB-1804-324D-A301-21D4C1AB67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8348091" y="295022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Graphic 108">
              <a:extLst>
                <a:ext uri="{FF2B5EF4-FFF2-40B4-BE49-F238E27FC236}">
                  <a16:creationId xmlns:a16="http://schemas.microsoft.com/office/drawing/2014/main" id="{AA6A8EB9-5AC9-2A41-9E13-F52318C56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8843162" y="294965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4" name="Graphic 108">
              <a:extLst>
                <a:ext uri="{FF2B5EF4-FFF2-40B4-BE49-F238E27FC236}">
                  <a16:creationId xmlns:a16="http://schemas.microsoft.com/office/drawing/2014/main" id="{E7B0F080-226E-6A4F-8FB4-856324F29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9338232" y="294965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CustomShape 21">
              <a:extLst>
                <a:ext uri="{FF2B5EF4-FFF2-40B4-BE49-F238E27FC236}">
                  <a16:creationId xmlns:a16="http://schemas.microsoft.com/office/drawing/2014/main" id="{8D0D00B4-4ABE-9141-AD18-A01075A16AFE}"/>
                </a:ext>
              </a:extLst>
            </p:cNvPr>
            <p:cNvSpPr/>
            <p:nvPr/>
          </p:nvSpPr>
          <p:spPr>
            <a:xfrm>
              <a:off x="8501969" y="2615253"/>
              <a:ext cx="1225135" cy="26039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1440" dirty="0">
                  <a:solidFill>
                    <a:srgbClr val="FF9900"/>
                  </a:solidFill>
                  <a:cs typeface="Amazon Ember" panose="020B0603020204020204" pitchFamily="34" charset="0"/>
                </a:rPr>
                <a:t>GPU queue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4C45A3B-CFDE-DD48-B9C5-B11D60B87DB4}"/>
                </a:ext>
              </a:extLst>
            </p:cNvPr>
            <p:cNvSpPr/>
            <p:nvPr/>
          </p:nvSpPr>
          <p:spPr>
            <a:xfrm>
              <a:off x="8142047" y="3596855"/>
              <a:ext cx="1879347" cy="890588"/>
            </a:xfrm>
            <a:prstGeom prst="rect">
              <a:avLst/>
            </a:prstGeom>
            <a:noFill/>
            <a:ln w="19050">
              <a:solidFill>
                <a:srgbClr val="FF990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/>
            <a:lstStyle/>
            <a:p>
              <a:pPr algn="ctr">
                <a:defRPr/>
              </a:pPr>
              <a:endParaRPr lang="en-US" sz="1440" dirty="0">
                <a:solidFill>
                  <a:srgbClr val="D86613"/>
                </a:solidFill>
                <a:cs typeface="Amazon Ember" panose="020B0603020204020204" pitchFamily="34" charset="0"/>
              </a:endParaRPr>
            </a:p>
            <a:p>
              <a:pPr algn="ctr">
                <a:defRPr/>
              </a:pPr>
              <a:endParaRPr lang="en-US" sz="1440" dirty="0">
                <a:solidFill>
                  <a:srgbClr val="D86613"/>
                </a:solidFill>
                <a:cs typeface="Amazon Ember" panose="020B0603020204020204" pitchFamily="34" charset="0"/>
              </a:endParaRPr>
            </a:p>
          </p:txBody>
        </p:sp>
        <p:sp>
          <p:nvSpPr>
            <p:cNvPr id="100" name="CustomShape 21">
              <a:extLst>
                <a:ext uri="{FF2B5EF4-FFF2-40B4-BE49-F238E27FC236}">
                  <a16:creationId xmlns:a16="http://schemas.microsoft.com/office/drawing/2014/main" id="{F49C2D50-A795-F442-AD5B-2D5FC2D72DDB}"/>
                </a:ext>
              </a:extLst>
            </p:cNvPr>
            <p:cNvSpPr/>
            <p:nvPr/>
          </p:nvSpPr>
          <p:spPr>
            <a:xfrm>
              <a:off x="8496925" y="3661959"/>
              <a:ext cx="1401787" cy="26039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1440" dirty="0">
                  <a:solidFill>
                    <a:srgbClr val="FF9900"/>
                  </a:solidFill>
                  <a:cs typeface="Amazon Ember" panose="020B0603020204020204" pitchFamily="34" charset="0"/>
                </a:rPr>
                <a:t>Compute queue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FC29335-FFFA-D045-8677-7CCF327306A5}"/>
                </a:ext>
              </a:extLst>
            </p:cNvPr>
            <p:cNvSpPr/>
            <p:nvPr/>
          </p:nvSpPr>
          <p:spPr>
            <a:xfrm>
              <a:off x="8137003" y="4585349"/>
              <a:ext cx="1879347" cy="890588"/>
            </a:xfrm>
            <a:prstGeom prst="rect">
              <a:avLst/>
            </a:prstGeom>
            <a:noFill/>
            <a:ln w="19050">
              <a:solidFill>
                <a:srgbClr val="FF990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"/>
            <a:lstStyle/>
            <a:p>
              <a:pPr algn="ctr">
                <a:defRPr/>
              </a:pPr>
              <a:endParaRPr lang="en-US" sz="1440" dirty="0">
                <a:solidFill>
                  <a:srgbClr val="D86613"/>
                </a:solidFill>
                <a:cs typeface="Amazon Ember" panose="020B0603020204020204" pitchFamily="34" charset="0"/>
              </a:endParaRPr>
            </a:p>
            <a:p>
              <a:pPr algn="ctr">
                <a:defRPr/>
              </a:pPr>
              <a:endParaRPr lang="en-US" sz="1440" dirty="0">
                <a:solidFill>
                  <a:srgbClr val="D86613"/>
                </a:solidFill>
                <a:cs typeface="Amazon Ember" panose="020B0603020204020204" pitchFamily="34" charset="0"/>
              </a:endParaRPr>
            </a:p>
          </p:txBody>
        </p:sp>
        <p:sp>
          <p:nvSpPr>
            <p:cNvPr id="109" name="CustomShape 21">
              <a:extLst>
                <a:ext uri="{FF2B5EF4-FFF2-40B4-BE49-F238E27FC236}">
                  <a16:creationId xmlns:a16="http://schemas.microsoft.com/office/drawing/2014/main" id="{388615D2-D0D6-C34D-920C-AA3622738B3C}"/>
                </a:ext>
              </a:extLst>
            </p:cNvPr>
            <p:cNvSpPr/>
            <p:nvPr/>
          </p:nvSpPr>
          <p:spPr>
            <a:xfrm>
              <a:off x="8383308" y="4638881"/>
              <a:ext cx="1679672" cy="26039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1440" dirty="0">
                  <a:solidFill>
                    <a:srgbClr val="FF9900"/>
                  </a:solidFill>
                  <a:cs typeface="Amazon Ember" panose="020B0603020204020204" pitchFamily="34" charset="0"/>
                </a:rPr>
                <a:t>High memory queue</a:t>
              </a:r>
            </a:p>
          </p:txBody>
        </p:sp>
        <p:pic>
          <p:nvPicPr>
            <p:cNvPr id="114" name="Graphic 56">
              <a:extLst>
                <a:ext uri="{FF2B5EF4-FFF2-40B4-BE49-F238E27FC236}">
                  <a16:creationId xmlns:a16="http://schemas.microsoft.com/office/drawing/2014/main" id="{9074EEB4-BF7C-584B-9521-376C25066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8348091" y="498405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5" name="Graphic 56">
              <a:extLst>
                <a:ext uri="{FF2B5EF4-FFF2-40B4-BE49-F238E27FC236}">
                  <a16:creationId xmlns:a16="http://schemas.microsoft.com/office/drawing/2014/main" id="{C8A4AF98-A9D1-A24F-BBF8-D6C6EE11D9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8843162" y="497598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Graphic 56">
              <a:extLst>
                <a:ext uri="{FF2B5EF4-FFF2-40B4-BE49-F238E27FC236}">
                  <a16:creationId xmlns:a16="http://schemas.microsoft.com/office/drawing/2014/main" id="{B45C6EA7-E66D-AE46-A8D4-FAC51CB39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9338232" y="497783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A16A9C6-5261-EB43-B9A4-1E668AFA6EFD}"/>
                </a:ext>
              </a:extLst>
            </p:cNvPr>
            <p:cNvGrpSpPr/>
            <p:nvPr/>
          </p:nvGrpSpPr>
          <p:grpSpPr>
            <a:xfrm>
              <a:off x="8316258" y="3987614"/>
              <a:ext cx="520868" cy="457201"/>
              <a:chOff x="5219749" y="3021499"/>
              <a:chExt cx="520868" cy="457201"/>
            </a:xfrm>
          </p:grpSpPr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F7F82D93-CA88-0F4F-B4B1-96F8D691B8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251582" y="3021499"/>
                <a:ext cx="457201" cy="457201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40DAA9B-7841-214C-9F0B-4812FFBC8F43}"/>
                  </a:ext>
                </a:extLst>
              </p:cNvPr>
              <p:cNvSpPr txBox="1"/>
              <p:nvPr/>
            </p:nvSpPr>
            <p:spPr>
              <a:xfrm>
                <a:off x="5219749" y="3134683"/>
                <a:ext cx="52086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" dirty="0">
                    <a:solidFill>
                      <a:srgbClr val="FF9A02"/>
                    </a:solidFill>
                  </a:rPr>
                  <a:t>hpc6a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3144273-DA1F-CB42-80D4-F0C00F67AC0D}"/>
                </a:ext>
              </a:extLst>
            </p:cNvPr>
            <p:cNvGrpSpPr/>
            <p:nvPr/>
          </p:nvGrpSpPr>
          <p:grpSpPr>
            <a:xfrm>
              <a:off x="8811328" y="3983550"/>
              <a:ext cx="520868" cy="457201"/>
              <a:chOff x="5234095" y="3021499"/>
              <a:chExt cx="520868" cy="457201"/>
            </a:xfrm>
          </p:grpSpPr>
          <p:pic>
            <p:nvPicPr>
              <p:cNvPr id="81" name="Graphic 80">
                <a:extLst>
                  <a:ext uri="{FF2B5EF4-FFF2-40B4-BE49-F238E27FC236}">
                    <a16:creationId xmlns:a16="http://schemas.microsoft.com/office/drawing/2014/main" id="{3D46A6BA-621F-D142-A393-F17BC7D5D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265928" y="3021499"/>
                <a:ext cx="457201" cy="457201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331DEB7-3D1C-6445-8963-CDE0BD83CC05}"/>
                  </a:ext>
                </a:extLst>
              </p:cNvPr>
              <p:cNvSpPr txBox="1"/>
              <p:nvPr/>
            </p:nvSpPr>
            <p:spPr>
              <a:xfrm>
                <a:off x="5234095" y="3134683"/>
                <a:ext cx="52086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" dirty="0">
                    <a:solidFill>
                      <a:srgbClr val="FF9A02"/>
                    </a:solidFill>
                  </a:rPr>
                  <a:t>hpc6a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E32D92B-6D06-B546-9569-B97FB1CFAB03}"/>
                </a:ext>
              </a:extLst>
            </p:cNvPr>
            <p:cNvGrpSpPr/>
            <p:nvPr/>
          </p:nvGrpSpPr>
          <p:grpSpPr>
            <a:xfrm>
              <a:off x="9306399" y="3986858"/>
              <a:ext cx="520868" cy="457201"/>
              <a:chOff x="5239105" y="3021499"/>
              <a:chExt cx="520868" cy="457201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2D877F3A-45B0-4D44-B7E1-8F72A9808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270938" y="3021499"/>
                <a:ext cx="457201" cy="457201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75F4C86-7632-1E4D-B73E-55A375B35041}"/>
                  </a:ext>
                </a:extLst>
              </p:cNvPr>
              <p:cNvSpPr txBox="1"/>
              <p:nvPr/>
            </p:nvSpPr>
            <p:spPr>
              <a:xfrm>
                <a:off x="5239105" y="3134683"/>
                <a:ext cx="52086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60" dirty="0">
                    <a:solidFill>
                      <a:srgbClr val="FF9A02"/>
                    </a:solidFill>
                  </a:rPr>
                  <a:t>hpc6a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34B920D-640A-4ED8-95FF-42D8D5447DF8}"/>
              </a:ext>
            </a:extLst>
          </p:cNvPr>
          <p:cNvGrpSpPr/>
          <p:nvPr/>
        </p:nvGrpSpPr>
        <p:grpSpPr>
          <a:xfrm>
            <a:off x="1171270" y="1834854"/>
            <a:ext cx="4451932" cy="2786036"/>
            <a:chOff x="976058" y="1529044"/>
            <a:chExt cx="3709943" cy="2321697"/>
          </a:xfrm>
        </p:grpSpPr>
        <p:pic>
          <p:nvPicPr>
            <p:cNvPr id="197" name="Graphic 12"/>
            <p:cNvPicPr/>
            <p:nvPr/>
          </p:nvPicPr>
          <p:blipFill>
            <a:blip r:embed="rId23"/>
            <a:stretch/>
          </p:blipFill>
          <p:spPr>
            <a:xfrm>
              <a:off x="1419300" y="1958850"/>
              <a:ext cx="559500" cy="5595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8" name="CustomShape 3"/>
            <p:cNvSpPr/>
            <p:nvPr/>
          </p:nvSpPr>
          <p:spPr>
            <a:xfrm>
              <a:off x="976058" y="1529044"/>
              <a:ext cx="1445983" cy="44506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40" spc="-1" dirty="0">
                  <a:ea typeface="Amazon Ember" panose="020B0603020204020204" pitchFamily="34" charset="0"/>
                </a:rPr>
                <a:t>AWS ParallelCluster</a:t>
              </a:r>
              <a:endParaRPr lang="en-US" sz="1440" spc="-1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D45683E-DCC2-C542-911D-74C548AE18AC}"/>
                </a:ext>
              </a:extLst>
            </p:cNvPr>
            <p:cNvCxnSpPr>
              <a:cxnSpLocks/>
            </p:cNvCxnSpPr>
            <p:nvPr/>
          </p:nvCxnSpPr>
          <p:spPr>
            <a:xfrm>
              <a:off x="1962900" y="2135734"/>
              <a:ext cx="898500" cy="0"/>
            </a:xfrm>
            <a:prstGeom prst="straightConnector1">
              <a:avLst/>
            </a:prstGeom>
            <a:ln w="19050">
              <a:solidFill>
                <a:srgbClr val="8FA7C4"/>
              </a:solidFill>
              <a:headEnd type="none" w="med" len="sm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C9DA577-1C61-E94F-932F-5B289405F087}"/>
                </a:ext>
              </a:extLst>
            </p:cNvPr>
            <p:cNvSpPr/>
            <p:nvPr/>
          </p:nvSpPr>
          <p:spPr>
            <a:xfrm flipH="1" flipV="1">
              <a:off x="2271897" y="2154597"/>
              <a:ext cx="599842" cy="1113059"/>
            </a:xfrm>
            <a:custGeom>
              <a:avLst/>
              <a:gdLst>
                <a:gd name="connsiteX0" fmla="*/ 1371600 w 1371600"/>
                <a:gd name="connsiteY0" fmla="*/ 711200 h 711200"/>
                <a:gd name="connsiteX1" fmla="*/ 1371600 w 1371600"/>
                <a:gd name="connsiteY1" fmla="*/ 0 h 711200"/>
                <a:gd name="connsiteX2" fmla="*/ 0 w 1371600"/>
                <a:gd name="connsiteY2" fmla="*/ 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711200">
                  <a:moveTo>
                    <a:pt x="1371600" y="711200"/>
                  </a:moveTo>
                  <a:lnTo>
                    <a:pt x="137160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8FA7C4"/>
              </a:solidFill>
              <a:headEnd type="none" w="med" len="sm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40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C4DECC7-5382-C941-BFE8-0083E275E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0625" y="2238600"/>
              <a:ext cx="1205376" cy="3900"/>
            </a:xfrm>
            <a:prstGeom prst="straightConnector1">
              <a:avLst/>
            </a:prstGeom>
            <a:ln w="19050">
              <a:solidFill>
                <a:srgbClr val="8FA7C4"/>
              </a:solidFill>
              <a:headEnd type="none" w="med" len="sm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Graphic 8">
              <a:extLst>
                <a:ext uri="{FF2B5EF4-FFF2-40B4-BE49-F238E27FC236}">
                  <a16:creationId xmlns:a16="http://schemas.microsoft.com/office/drawing/2014/main" id="{DE9A4941-B8CC-2948-B67E-2B70CEA7F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 bwMode="auto">
            <a:xfrm>
              <a:off x="2938934" y="3057902"/>
              <a:ext cx="507632" cy="507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CustomShape 4">
              <a:extLst>
                <a:ext uri="{FF2B5EF4-FFF2-40B4-BE49-F238E27FC236}">
                  <a16:creationId xmlns:a16="http://schemas.microsoft.com/office/drawing/2014/main" id="{74E89119-603D-5E43-BC7B-F9BC5B5A2227}"/>
                </a:ext>
              </a:extLst>
            </p:cNvPr>
            <p:cNvSpPr/>
            <p:nvPr/>
          </p:nvSpPr>
          <p:spPr>
            <a:xfrm>
              <a:off x="2664113" y="3590343"/>
              <a:ext cx="1122600" cy="26039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40" spc="-1" dirty="0">
                  <a:ea typeface="Amazon Ember" panose="020B0603020204020204" pitchFamily="34" charset="0"/>
                </a:rPr>
                <a:t>DCV</a:t>
              </a:r>
              <a:endParaRPr lang="en-US" sz="1440" spc="-1" dirty="0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2181474-821C-104E-92C2-D7840CF90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3805" y="3305336"/>
              <a:ext cx="1205376" cy="3900"/>
            </a:xfrm>
            <a:prstGeom prst="straightConnector1">
              <a:avLst/>
            </a:prstGeom>
            <a:ln w="19050">
              <a:solidFill>
                <a:srgbClr val="8FA7C4"/>
              </a:solidFill>
              <a:headEnd type="none" w="med" len="sm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9" name="Graphic 23">
              <a:extLst>
                <a:ext uri="{FF2B5EF4-FFF2-40B4-BE49-F238E27FC236}">
                  <a16:creationId xmlns:a16="http://schemas.microsoft.com/office/drawing/2014/main" id="{244E49DE-705B-D143-933D-6B9337DE3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837" y="1952803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CustomShape 4">
              <a:extLst>
                <a:ext uri="{FF2B5EF4-FFF2-40B4-BE49-F238E27FC236}">
                  <a16:creationId xmlns:a16="http://schemas.microsoft.com/office/drawing/2014/main" id="{B4B517E5-E4B5-FC4C-97EA-5B4767BB89C6}"/>
                </a:ext>
              </a:extLst>
            </p:cNvPr>
            <p:cNvSpPr/>
            <p:nvPr/>
          </p:nvSpPr>
          <p:spPr>
            <a:xfrm>
              <a:off x="2630032" y="2446751"/>
              <a:ext cx="1122600" cy="44506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440" spc="-1" dirty="0">
                  <a:ea typeface="Amazon Ember" panose="020B0603020204020204" pitchFamily="34" charset="0"/>
                </a:rPr>
                <a:t>SSM connection</a:t>
              </a:r>
              <a:endParaRPr lang="en-US" sz="1440" spc="-1" dirty="0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1F24DA2-99A9-7443-B7F4-918A9D3DF049}"/>
                </a:ext>
              </a:extLst>
            </p:cNvPr>
            <p:cNvCxnSpPr>
              <a:cxnSpLocks/>
              <a:stCxn id="61" idx="1"/>
              <a:endCxn id="197" idx="1"/>
            </p:cNvCxnSpPr>
            <p:nvPr/>
          </p:nvCxnSpPr>
          <p:spPr>
            <a:xfrm>
              <a:off x="1075107" y="2238557"/>
              <a:ext cx="344193" cy="43"/>
            </a:xfrm>
            <a:prstGeom prst="straightConnector1">
              <a:avLst/>
            </a:prstGeom>
            <a:ln w="19050">
              <a:solidFill>
                <a:srgbClr val="8FA7C4"/>
              </a:solidFill>
              <a:headEnd type="none" w="med" len="sm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4FF05467-A39E-C06D-FA02-0DF03B0FA93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9789741" y="3068866"/>
            <a:ext cx="451355" cy="45135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12441FC-42D4-72EC-97F8-43C50204815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9764404" y="4328906"/>
            <a:ext cx="451355" cy="45135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CC2C101-3ECD-0B0F-781B-CD4B4C01BA8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9771976" y="5507170"/>
            <a:ext cx="451355" cy="4513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51355E3-5BAA-4D30-CA4A-F2D2A60F1C4B}"/>
              </a:ext>
            </a:extLst>
          </p:cNvPr>
          <p:cNvSpPr/>
          <p:nvPr/>
        </p:nvSpPr>
        <p:spPr>
          <a:xfrm>
            <a:off x="5269302" y="4879379"/>
            <a:ext cx="3201739" cy="2026544"/>
          </a:xfrm>
          <a:prstGeom prst="rect">
            <a:avLst/>
          </a:prstGeom>
          <a:solidFill>
            <a:srgbClr val="C1F3FF">
              <a:alpha val="15000"/>
            </a:srgb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3504"/>
          <a:lstStyle/>
          <a:p>
            <a:pPr>
              <a:defRPr/>
            </a:pPr>
            <a:r>
              <a:rPr lang="en-US" sz="1440" dirty="0">
                <a:solidFill>
                  <a:srgbClr val="03A0C7"/>
                </a:solidFill>
                <a:cs typeface="Amazon Ember" panose="020B0603020204020204" pitchFamily="34" charset="0"/>
              </a:rPr>
              <a:t>Private subnet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45BA19-C02C-8064-6EE4-518D38A9C9CE}"/>
              </a:ext>
            </a:extLst>
          </p:cNvPr>
          <p:cNvSpPr/>
          <p:nvPr/>
        </p:nvSpPr>
        <p:spPr>
          <a:xfrm>
            <a:off x="5631261" y="2602978"/>
            <a:ext cx="2002701" cy="1762117"/>
          </a:xfrm>
          <a:prstGeom prst="rect">
            <a:avLst/>
          </a:prstGeom>
          <a:noFill/>
          <a:ln w="1905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3504" tIns="109728"/>
          <a:lstStyle/>
          <a:p>
            <a:pPr>
              <a:defRPr/>
            </a:pPr>
            <a:r>
              <a:rPr lang="en-US" sz="1440" dirty="0">
                <a:ln w="0"/>
                <a:solidFill>
                  <a:srgbClr val="FF9902"/>
                </a:solidFill>
                <a:cs typeface="Amazon Ember" panose="020B0603020204020204" pitchFamily="34" charset="0"/>
              </a:rPr>
              <a:t>Head node</a:t>
            </a:r>
          </a:p>
          <a:p>
            <a:pPr>
              <a:defRPr/>
            </a:pPr>
            <a:endParaRPr lang="en-US" sz="1440" dirty="0">
              <a:ln w="0"/>
              <a:solidFill>
                <a:srgbClr val="FF9902"/>
              </a:solidFill>
              <a:cs typeface="Amazon Ember" panose="020B06030202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BB1BA2-ADAE-D059-765D-219CD02138F7}"/>
              </a:ext>
            </a:extLst>
          </p:cNvPr>
          <p:cNvSpPr/>
          <p:nvPr/>
        </p:nvSpPr>
        <p:spPr>
          <a:xfrm>
            <a:off x="5384725" y="5477016"/>
            <a:ext cx="1533085" cy="1186227"/>
          </a:xfrm>
          <a:prstGeom prst="rect">
            <a:avLst/>
          </a:prstGeom>
          <a:noFill/>
          <a:ln w="1905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3504" tIns="109728"/>
          <a:lstStyle/>
          <a:p>
            <a:pPr>
              <a:defRPr/>
            </a:pPr>
            <a:r>
              <a:rPr lang="en-US" sz="1440" dirty="0">
                <a:ln w="0"/>
                <a:solidFill>
                  <a:srgbClr val="FF9902"/>
                </a:solidFill>
                <a:cs typeface="Amazon Ember" panose="020B0603020204020204" pitchFamily="34" charset="0"/>
              </a:rPr>
              <a:t>License Server</a:t>
            </a:r>
          </a:p>
          <a:p>
            <a:pPr>
              <a:defRPr/>
            </a:pPr>
            <a:endParaRPr lang="en-US" sz="1440" dirty="0">
              <a:ln w="0"/>
              <a:solidFill>
                <a:srgbClr val="FF9902"/>
              </a:solidFill>
              <a:cs typeface="Amazon Ember" panose="020B0603020204020204" pitchFamily="34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EDD59F2-9540-60AE-864D-D8E01808A2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5269288" y="4879379"/>
            <a:ext cx="457200" cy="457200"/>
          </a:xfrm>
          <a:prstGeom prst="rect">
            <a:avLst/>
          </a:prstGeom>
        </p:spPr>
      </p:pic>
      <p:sp>
        <p:nvSpPr>
          <p:cNvPr id="19" name="CustomShape 10">
            <a:extLst>
              <a:ext uri="{FF2B5EF4-FFF2-40B4-BE49-F238E27FC236}">
                <a16:creationId xmlns:a16="http://schemas.microsoft.com/office/drawing/2014/main" id="{E5106FD5-2385-E694-6E7E-0E31ED319423}"/>
              </a:ext>
            </a:extLst>
          </p:cNvPr>
          <p:cNvSpPr/>
          <p:nvPr/>
        </p:nvSpPr>
        <p:spPr>
          <a:xfrm>
            <a:off x="5726488" y="6142005"/>
            <a:ext cx="1131413" cy="3124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40" spc="-1" dirty="0" err="1">
                <a:ea typeface="Amazon Ember" panose="020B0603020204020204" pitchFamily="34" charset="0"/>
              </a:rPr>
              <a:t>lmgrd</a:t>
            </a:r>
            <a:endParaRPr lang="en-US" sz="1440" spc="-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210653-CF7B-2130-FDE2-13C96F7CB69A}"/>
              </a:ext>
            </a:extLst>
          </p:cNvPr>
          <p:cNvCxnSpPr>
            <a:cxnSpLocks/>
          </p:cNvCxnSpPr>
          <p:nvPr/>
        </p:nvCxnSpPr>
        <p:spPr>
          <a:xfrm>
            <a:off x="8428751" y="5933245"/>
            <a:ext cx="907528" cy="0"/>
          </a:xfrm>
          <a:prstGeom prst="straightConnector1">
            <a:avLst/>
          </a:prstGeom>
          <a:ln w="19050">
            <a:solidFill>
              <a:srgbClr val="8FA7C4"/>
            </a:solidFill>
            <a:headEnd type="none" w="med" len="sm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49A0437-5CC1-266D-7EA8-F925A7FD3EC5}"/>
              </a:ext>
            </a:extLst>
          </p:cNvPr>
          <p:cNvSpPr/>
          <p:nvPr/>
        </p:nvSpPr>
        <p:spPr>
          <a:xfrm>
            <a:off x="7351854" y="5163438"/>
            <a:ext cx="1076897" cy="157924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FlexLM Security group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9A6C19D-AAE3-8B82-79D1-7C90623BAB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384724" y="5476045"/>
            <a:ext cx="457200" cy="457200"/>
          </a:xfrm>
          <a:prstGeom prst="rect">
            <a:avLst/>
          </a:prstGeom>
        </p:spPr>
      </p:pic>
      <p:sp>
        <p:nvSpPr>
          <p:cNvPr id="9" name="TextBox 18">
            <a:extLst>
              <a:ext uri="{FF2B5EF4-FFF2-40B4-BE49-F238E27FC236}">
                <a16:creationId xmlns:a16="http://schemas.microsoft.com/office/drawing/2014/main" id="{3183AD4C-DD9E-0158-F4A9-CFA4E9554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349" y="6272165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B0F93-2F6F-C423-A177-DB519AB7F490}"/>
              </a:ext>
            </a:extLst>
          </p:cNvPr>
          <p:cNvCxnSpPr>
            <a:cxnSpLocks/>
          </p:cNvCxnSpPr>
          <p:nvPr/>
        </p:nvCxnSpPr>
        <p:spPr>
          <a:xfrm>
            <a:off x="6917810" y="5967235"/>
            <a:ext cx="445029" cy="0"/>
          </a:xfrm>
          <a:prstGeom prst="straightConnector1">
            <a:avLst/>
          </a:prstGeom>
          <a:ln w="19050">
            <a:solidFill>
              <a:srgbClr val="8FA7C4"/>
            </a:solidFill>
            <a:headEnd type="none" w="med" len="sm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stomShape 10">
            <a:extLst>
              <a:ext uri="{FF2B5EF4-FFF2-40B4-BE49-F238E27FC236}">
                <a16:creationId xmlns:a16="http://schemas.microsoft.com/office/drawing/2014/main" id="{9B9BAA9B-056B-FD2A-110A-8C9E28077BCA}"/>
              </a:ext>
            </a:extLst>
          </p:cNvPr>
          <p:cNvSpPr/>
          <p:nvPr/>
        </p:nvSpPr>
        <p:spPr>
          <a:xfrm>
            <a:off x="6878515" y="6000738"/>
            <a:ext cx="466950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" dirty="0">
                <a:ea typeface="Amazon Ember" panose="020B0603020204020204" pitchFamily="34" charset="0"/>
              </a:rPr>
              <a:t>eth0</a:t>
            </a:r>
            <a:endParaRPr lang="en-US" sz="1000" spc="-1" dirty="0"/>
          </a:p>
        </p:txBody>
      </p:sp>
      <p:pic>
        <p:nvPicPr>
          <p:cNvPr id="8" name="Graphic 37">
            <a:extLst>
              <a:ext uri="{FF2B5EF4-FFF2-40B4-BE49-F238E27FC236}">
                <a16:creationId xmlns:a16="http://schemas.microsoft.com/office/drawing/2014/main" id="{5C677980-81D0-4465-CBE6-1D35695B2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 bwMode="auto">
          <a:xfrm>
            <a:off x="7587517" y="58217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4="http://schemas.microsoft.com/office/drawing/2010/main" xmlns:asvg="http://schemas.microsoft.com/office/drawing/2016/SVG/main" xmlns:a16="http://schemas.microsoft.com/office/drawing/2014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0BDDF-26B9-A741-DA3A-0A25C806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ENI Configurations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40E042-1D0F-84E2-97F3-5C1F48D6A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744" y="1434445"/>
            <a:ext cx="4848363" cy="560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3A3FBE-FC33-DD07-9F59-9286490C2E13}"/>
              </a:ext>
            </a:extLst>
          </p:cNvPr>
          <p:cNvSpPr/>
          <p:nvPr/>
        </p:nvSpPr>
        <p:spPr>
          <a:xfrm>
            <a:off x="1810484" y="3501153"/>
            <a:ext cx="4993619" cy="2541838"/>
          </a:xfrm>
          <a:prstGeom prst="rect">
            <a:avLst/>
          </a:prstGeom>
          <a:solidFill>
            <a:srgbClr val="C1F3FF">
              <a:alpha val="15000"/>
            </a:srgb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3504"/>
          <a:lstStyle/>
          <a:p>
            <a:pPr>
              <a:defRPr/>
            </a:pPr>
            <a:r>
              <a:rPr lang="en-US" sz="1440" dirty="0">
                <a:solidFill>
                  <a:srgbClr val="03A0C7"/>
                </a:solidFill>
                <a:cs typeface="Amazon Ember" panose="020B0603020204020204" pitchFamily="34" charset="0"/>
              </a:rPr>
              <a:t>Private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871B0A-0A01-577A-8746-5D125C77DA0A}"/>
              </a:ext>
            </a:extLst>
          </p:cNvPr>
          <p:cNvSpPr/>
          <p:nvPr/>
        </p:nvSpPr>
        <p:spPr>
          <a:xfrm>
            <a:off x="1925908" y="4098790"/>
            <a:ext cx="1533085" cy="1186227"/>
          </a:xfrm>
          <a:prstGeom prst="rect">
            <a:avLst/>
          </a:prstGeom>
          <a:noFill/>
          <a:ln w="1905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3504" tIns="109728"/>
          <a:lstStyle/>
          <a:p>
            <a:pPr>
              <a:defRPr/>
            </a:pPr>
            <a:r>
              <a:rPr lang="en-US" sz="1440" dirty="0">
                <a:ln w="0"/>
                <a:solidFill>
                  <a:srgbClr val="FF9902"/>
                </a:solidFill>
                <a:cs typeface="Amazon Ember" panose="020B0603020204020204" pitchFamily="34" charset="0"/>
              </a:rPr>
              <a:t>License Server</a:t>
            </a:r>
          </a:p>
          <a:p>
            <a:pPr>
              <a:defRPr/>
            </a:pPr>
            <a:endParaRPr lang="en-US" sz="1440" dirty="0">
              <a:ln w="0"/>
              <a:solidFill>
                <a:srgbClr val="FF9902"/>
              </a:solidFill>
              <a:cs typeface="Amazon Ember" panose="020B060302020402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329CB0-B0F7-3A29-1D07-BC46CBDE0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10471" y="3501153"/>
            <a:ext cx="457200" cy="457200"/>
          </a:xfrm>
          <a:prstGeom prst="rect">
            <a:avLst/>
          </a:prstGeom>
        </p:spPr>
      </p:pic>
      <p:sp>
        <p:nvSpPr>
          <p:cNvPr id="6" name="CustomShape 10">
            <a:extLst>
              <a:ext uri="{FF2B5EF4-FFF2-40B4-BE49-F238E27FC236}">
                <a16:creationId xmlns:a16="http://schemas.microsoft.com/office/drawing/2014/main" id="{73502467-3FD8-C7AA-E175-FED723FA11DC}"/>
              </a:ext>
            </a:extLst>
          </p:cNvPr>
          <p:cNvSpPr/>
          <p:nvPr/>
        </p:nvSpPr>
        <p:spPr>
          <a:xfrm>
            <a:off x="2267671" y="4763779"/>
            <a:ext cx="1131413" cy="3124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40" spc="-1" dirty="0">
                <a:ea typeface="Amazon Ember" panose="020B0603020204020204" pitchFamily="34" charset="0"/>
              </a:rPr>
              <a:t>lmgrd</a:t>
            </a:r>
            <a:endParaRPr lang="en-US" sz="1440" spc="-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6A2151-BB7A-C996-8A8C-CAF6C09EC2FE}"/>
              </a:ext>
            </a:extLst>
          </p:cNvPr>
          <p:cNvSpPr/>
          <p:nvPr/>
        </p:nvSpPr>
        <p:spPr>
          <a:xfrm>
            <a:off x="3876897" y="3785211"/>
            <a:ext cx="1705434" cy="2125253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FlexLM Security group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98E9683-7370-4808-7C76-BB949BB85F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25907" y="4097819"/>
            <a:ext cx="457200" cy="457200"/>
          </a:xfrm>
          <a:prstGeom prst="rect">
            <a:avLst/>
          </a:prstGeom>
        </p:spPr>
      </p:pic>
      <p:sp>
        <p:nvSpPr>
          <p:cNvPr id="9" name="TextBox 18">
            <a:extLst>
              <a:ext uri="{FF2B5EF4-FFF2-40B4-BE49-F238E27FC236}">
                <a16:creationId xmlns:a16="http://schemas.microsoft.com/office/drawing/2014/main" id="{21F24285-75E4-574F-4237-3607E5048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840" y="4892760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1D3DB5-1889-201B-C34E-DEBF0CA5D909}"/>
              </a:ext>
            </a:extLst>
          </p:cNvPr>
          <p:cNvCxnSpPr>
            <a:cxnSpLocks/>
          </p:cNvCxnSpPr>
          <p:nvPr/>
        </p:nvCxnSpPr>
        <p:spPr>
          <a:xfrm>
            <a:off x="3458993" y="4672100"/>
            <a:ext cx="1013422" cy="0"/>
          </a:xfrm>
          <a:prstGeom prst="straightConnector1">
            <a:avLst/>
          </a:prstGeom>
          <a:ln w="19050">
            <a:solidFill>
              <a:srgbClr val="8FA7C4"/>
            </a:solidFill>
            <a:headEnd type="none" w="med" len="sm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stomShape 10">
            <a:extLst>
              <a:ext uri="{FF2B5EF4-FFF2-40B4-BE49-F238E27FC236}">
                <a16:creationId xmlns:a16="http://schemas.microsoft.com/office/drawing/2014/main" id="{215C9368-058F-98B9-4902-F5EBA378DD15}"/>
              </a:ext>
            </a:extLst>
          </p:cNvPr>
          <p:cNvSpPr/>
          <p:nvPr/>
        </p:nvSpPr>
        <p:spPr>
          <a:xfrm>
            <a:off x="3419024" y="4708912"/>
            <a:ext cx="466950" cy="2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spc="-1" dirty="0">
                <a:ea typeface="Amazon Ember" panose="020B0603020204020204" pitchFamily="34" charset="0"/>
              </a:rPr>
              <a:t>eth0</a:t>
            </a:r>
            <a:endParaRPr lang="en-US" sz="1000" spc="-1" dirty="0"/>
          </a:p>
        </p:txBody>
      </p:sp>
      <p:pic>
        <p:nvPicPr>
          <p:cNvPr id="12" name="Graphic 37">
            <a:extLst>
              <a:ext uri="{FF2B5EF4-FFF2-40B4-BE49-F238E27FC236}">
                <a16:creationId xmlns:a16="http://schemas.microsoft.com/office/drawing/2014/main" id="{4C591E26-907F-BB91-E2D2-2272D32D8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4472415" y="44435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044BEF99-6C89-2D1B-BC8E-6CEE1695F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714" y="5366780"/>
            <a:ext cx="17054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ndale Mono" panose="020B0509000000000004" pitchFamily="49" charset="0"/>
                <a:ea typeface="Amazon Ember" panose="020B0603020204020204" pitchFamily="34" charset="0"/>
                <a:cs typeface="Arial" panose="020B0604020202020204" pitchFamily="34" charset="0"/>
              </a:rPr>
              <a:t>02:73:ae:2a:dc:81</a:t>
            </a:r>
          </a:p>
        </p:txBody>
      </p:sp>
      <p:pic>
        <p:nvPicPr>
          <p:cNvPr id="14" name="Graphic 42">
            <a:extLst>
              <a:ext uri="{FF2B5EF4-FFF2-40B4-BE49-F238E27FC236}">
                <a16:creationId xmlns:a16="http://schemas.microsoft.com/office/drawing/2014/main" id="{2A594FE8-D53D-6A74-36BF-5B5BEA4B0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5910288" y="44042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0233FA-3001-7437-D285-9609544E93BE}"/>
              </a:ext>
            </a:extLst>
          </p:cNvPr>
          <p:cNvSpPr txBox="1"/>
          <p:nvPr/>
        </p:nvSpPr>
        <p:spPr>
          <a:xfrm>
            <a:off x="5532088" y="4761734"/>
            <a:ext cx="1272015" cy="70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ndale Mono" panose="020B0509000000000004" pitchFamily="49" charset="0"/>
              </a:rPr>
              <a:t>172.31.23.39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FBD4B-8BBC-9F74-14EE-5F6D743FC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221" y="4238146"/>
            <a:ext cx="112575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IP (EIP)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E0F577-1556-0A82-7A06-3E32A01BFA4C}"/>
              </a:ext>
            </a:extLst>
          </p:cNvPr>
          <p:cNvCxnSpPr>
            <a:cxnSpLocks/>
          </p:cNvCxnSpPr>
          <p:nvPr/>
        </p:nvCxnSpPr>
        <p:spPr>
          <a:xfrm>
            <a:off x="4916630" y="4634155"/>
            <a:ext cx="993658" cy="0"/>
          </a:xfrm>
          <a:prstGeom prst="straightConnector1">
            <a:avLst/>
          </a:prstGeom>
          <a:ln w="19050">
            <a:solidFill>
              <a:srgbClr val="8FA7C4"/>
            </a:solidFill>
            <a:headEnd type="none" w="med" len="sm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38D261A-FA8A-7DF2-E67C-525E3484F47C}"/>
              </a:ext>
            </a:extLst>
          </p:cNvPr>
          <p:cNvSpPr txBox="1"/>
          <p:nvPr/>
        </p:nvSpPr>
        <p:spPr>
          <a:xfrm>
            <a:off x="848139" y="530087"/>
            <a:ext cx="18473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sz="2900" dirty="0" err="1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0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 xmlns:a16="http://schemas.microsoft.com/office/drawing/2014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ckTemplate-AWS">
  <a:themeElements>
    <a:clrScheme name="Custom 41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34384</TotalTime>
  <Words>88</Words>
  <Application>Microsoft Macintosh PowerPoint</Application>
  <PresentationFormat>Custom</PresentationFormat>
  <Paragraphs>41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Amazon Ember</vt:lpstr>
      <vt:lpstr>Amazon Ember Light</vt:lpstr>
      <vt:lpstr>Amazon Ember Regular</vt:lpstr>
      <vt:lpstr>Andale Mono</vt:lpstr>
      <vt:lpstr>Arial</vt:lpstr>
      <vt:lpstr>Calibri</vt:lpstr>
      <vt:lpstr>DeckTemplate-AWS</vt:lpstr>
      <vt:lpstr>License Server Architecture</vt:lpstr>
      <vt:lpstr>ENI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Smith, Sean</cp:lastModifiedBy>
  <cp:revision>210</cp:revision>
  <dcterms:created xsi:type="dcterms:W3CDTF">2016-06-17T18:22:10Z</dcterms:created>
  <dcterms:modified xsi:type="dcterms:W3CDTF">2023-04-26T18:38:12Z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