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6345" r:id="rId5"/>
  </p:sldIdLst>
  <p:sldSz cx="14630400" cy="8229600"/>
  <p:notesSz cx="6858000" cy="9144000"/>
  <p:defaultTextStyle>
    <a:defPPr>
      <a:defRPr lang="en-US"/>
    </a:defPPr>
    <a:lvl1pPr marL="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28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0" userDrawn="1">
          <p15:clr>
            <a:srgbClr val="A4A3A4"/>
          </p15:clr>
        </p15:guide>
        <p15:guide id="2" orient="horz" pos="4637" userDrawn="1">
          <p15:clr>
            <a:srgbClr val="A4A3A4"/>
          </p15:clr>
        </p15:guide>
        <p15:guide id="3" orient="horz" pos="3859" userDrawn="1">
          <p15:clr>
            <a:srgbClr val="A4A3A4"/>
          </p15:clr>
        </p15:guide>
        <p15:guide id="4" orient="horz" pos="5114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2205" userDrawn="1">
          <p15:clr>
            <a:srgbClr val="A4A3A4"/>
          </p15:clr>
        </p15:guide>
        <p15:guide id="7" orient="horz" pos="3325" userDrawn="1">
          <p15:clr>
            <a:srgbClr val="A4A3A4"/>
          </p15:clr>
        </p15:guide>
        <p15:guide id="8" orient="horz" pos="200" userDrawn="1">
          <p15:clr>
            <a:srgbClr val="A4A3A4"/>
          </p15:clr>
        </p15:guide>
        <p15:guide id="9" orient="horz" pos="3370" userDrawn="1">
          <p15:clr>
            <a:srgbClr val="A4A3A4"/>
          </p15:clr>
        </p15:guide>
        <p15:guide id="10" orient="horz" pos="4574" userDrawn="1">
          <p15:clr>
            <a:srgbClr val="A4A3A4"/>
          </p15:clr>
        </p15:guide>
        <p15:guide id="11" pos="1536" userDrawn="1">
          <p15:clr>
            <a:srgbClr val="A4A3A4"/>
          </p15:clr>
        </p15:guide>
        <p15:guide id="12" pos="2808" userDrawn="1">
          <p15:clr>
            <a:srgbClr val="A4A3A4"/>
          </p15:clr>
        </p15:guide>
        <p15:guide id="13" pos="4613" userDrawn="1">
          <p15:clr>
            <a:srgbClr val="A4A3A4"/>
          </p15:clr>
        </p15:guide>
        <p15:guide id="14" pos="4030" userDrawn="1">
          <p15:clr>
            <a:srgbClr val="A4A3A4"/>
          </p15:clr>
        </p15:guide>
        <p15:guide id="15" pos="7664" userDrawn="1">
          <p15:clr>
            <a:srgbClr val="A4A3A4"/>
          </p15:clr>
        </p15:guide>
        <p15:guide id="16" pos="3979" userDrawn="1">
          <p15:clr>
            <a:srgbClr val="A4A3A4"/>
          </p15:clr>
        </p15:guide>
        <p15:guide id="17" pos="2755" userDrawn="1">
          <p15:clr>
            <a:srgbClr val="A4A3A4"/>
          </p15:clr>
        </p15:guide>
        <p15:guide id="18" pos="1579" userDrawn="1">
          <p15:clr>
            <a:srgbClr val="A4A3A4"/>
          </p15:clr>
        </p15:guide>
        <p15:guide id="19" pos="7709" userDrawn="1">
          <p15:clr>
            <a:srgbClr val="A4A3A4"/>
          </p15:clr>
        </p15:guide>
        <p15:guide id="20" pos="5211" userDrawn="1">
          <p15:clr>
            <a:srgbClr val="A4A3A4"/>
          </p15:clr>
        </p15:guide>
        <p15:guide id="21" userDrawn="1">
          <p15:clr>
            <a:srgbClr val="A4A3A4"/>
          </p15:clr>
        </p15:guide>
        <p15:guide id="22" pos="5256" userDrawn="1">
          <p15:clr>
            <a:srgbClr val="A4A3A4"/>
          </p15:clr>
        </p15:guide>
        <p15:guide id="23" pos="6435" userDrawn="1">
          <p15:clr>
            <a:srgbClr val="A4A3A4"/>
          </p15:clr>
        </p15:guide>
        <p15:guide id="24" pos="6485" userDrawn="1">
          <p15:clr>
            <a:srgbClr val="A4A3A4"/>
          </p15:clr>
        </p15:guide>
        <p15:guide id="25" pos="8870" userDrawn="1">
          <p15:clr>
            <a:srgbClr val="A4A3A4"/>
          </p15:clr>
        </p15:guide>
        <p15:guide id="26" pos="352" userDrawn="1">
          <p15:clr>
            <a:srgbClr val="A4A3A4"/>
          </p15:clr>
        </p15:guide>
        <p15:guide id="27" pos="55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  <a:srgbClr val="595A5D"/>
    <a:srgbClr val="414042"/>
    <a:srgbClr val="DCDCDC"/>
    <a:srgbClr val="4F81BD"/>
    <a:srgbClr val="0C9B2E"/>
    <a:srgbClr val="FFFAD0"/>
    <a:srgbClr val="FFF8AE"/>
    <a:srgbClr val="FCB64C"/>
    <a:srgbClr val="FE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 autoAdjust="0"/>
    <p:restoredTop sz="95337" autoAdjust="0"/>
  </p:normalViewPr>
  <p:slideViewPr>
    <p:cSldViewPr snapToGrid="0" showGuides="1">
      <p:cViewPr varScale="1">
        <p:scale>
          <a:sx n="135" d="100"/>
          <a:sy n="135" d="100"/>
        </p:scale>
        <p:origin x="712" y="192"/>
      </p:cViewPr>
      <p:guideLst>
        <p:guide orient="horz" pos="1030"/>
        <p:guide orient="horz" pos="4637"/>
        <p:guide orient="horz" pos="3859"/>
        <p:guide orient="horz" pos="5114"/>
        <p:guide orient="horz" pos="2160"/>
        <p:guide orient="horz" pos="2205"/>
        <p:guide orient="horz" pos="3325"/>
        <p:guide orient="horz" pos="200"/>
        <p:guide orient="horz" pos="3370"/>
        <p:guide orient="horz" pos="4574"/>
        <p:guide pos="1536"/>
        <p:guide pos="2808"/>
        <p:guide pos="4613"/>
        <p:guide pos="4030"/>
        <p:guide pos="7664"/>
        <p:guide pos="3979"/>
        <p:guide pos="2755"/>
        <p:guide pos="1579"/>
        <p:guide pos="7709"/>
        <p:guide pos="5211"/>
        <p:guide/>
        <p:guide pos="5256"/>
        <p:guide pos="6435"/>
        <p:guide pos="6485"/>
        <p:guide pos="8870"/>
        <p:guide pos="352"/>
        <p:guide pos="5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7/31/23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73152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146304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219456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2926080" algn="l" defTabSz="731520" rtl="0" eaLnBrk="1" latinLnBrk="0" hangingPunct="1">
      <a:defRPr sz="192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365760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7315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71450" indent="-171450">
              <a:buFont typeface="Amazon Ember" panose="020B0603020204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FSx Lustre</a:t>
            </a:r>
          </a:p>
          <a:p>
            <a:pPr marL="171450" indent="-171450">
              <a:buFont typeface="Amazon Ember" panose="020B0603020204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S3</a:t>
            </a:r>
          </a:p>
          <a:p>
            <a:pPr marL="171450" indent="-171450">
              <a:buFont typeface="Amazon Ember" panose="020B0603020204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EBS</a:t>
            </a:r>
          </a:p>
          <a:p>
            <a:pPr marL="171450" indent="-171450">
              <a:buFont typeface="Amazon Ember" panose="020B0603020204020204" pitchFamily="34" charset="0"/>
              <a:buChar char="•"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Storage (NVME, IO2)</a:t>
            </a:r>
          </a:p>
        </p:txBody>
      </p:sp>
      <p:sp>
        <p:nvSpPr>
          <p:cNvPr id="26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7214E06-7323-466C-B603-2466C7CE6CA4}" type="slidenum">
              <a:rPr lang="en-US" sz="1200" b="0" strike="noStrike" spc="-1">
                <a:solidFill>
                  <a:srgbClr val="000000"/>
                </a:solidFill>
                <a:latin typeface="Amazon Ember" panose="020B0603020204020204" pitchFamily="34" charset="0"/>
                <a:ea typeface="+mn-ea"/>
              </a:rPr>
              <a:t>1</a:t>
            </a:fld>
            <a:endParaRPr lang="en-US" sz="1200" b="0" strike="noStrike" spc="-1" dirty="0">
              <a:latin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0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ircuit&#10;&#10;Description automatically generated">
            <a:extLst>
              <a:ext uri="{FF2B5EF4-FFF2-40B4-BE49-F238E27FC236}">
                <a16:creationId xmlns:a16="http://schemas.microsoft.com/office/drawing/2014/main" id="{EB79ABD2-77EF-0C4F-B055-29A37E0C2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48640" y="5950356"/>
            <a:ext cx="5892800" cy="9965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3053166"/>
            <a:ext cx="11719981" cy="119125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6400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4253721"/>
            <a:ext cx="9666531" cy="12312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900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4D03-8133-8347-8776-300EBD9F8B8C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17040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39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09760" y="1645920"/>
            <a:ext cx="457200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F44110-D1F4-664B-9593-7982833228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6400" y="1645920"/>
            <a:ext cx="3657600" cy="268629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86DFCC3-A169-A648-A099-3583B633E6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4767345"/>
            <a:ext cx="3657600" cy="18928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8862" y="183898"/>
            <a:ext cx="13520037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8330183" cy="502863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5A50D07-5C25-B541-89CC-C515FB54B1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326880" y="1645920"/>
            <a:ext cx="4754880" cy="50286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8640" y="1645920"/>
            <a:ext cx="13514832" cy="53381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Blee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630400" cy="822959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3516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65E46D-C0D2-7642-AF47-40070CB7653A}"/>
              </a:ext>
            </a:extLst>
          </p:cNvPr>
          <p:cNvSpPr/>
          <p:nvPr userDrawn="1"/>
        </p:nvSpPr>
        <p:spPr>
          <a:xfrm>
            <a:off x="0" y="1645920"/>
            <a:ext cx="14630400" cy="532964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608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46674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328298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709922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1091547" y="2502419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543634-A736-BA4B-A10A-31EE0B13FC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6674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1DBC551-9315-1F45-A672-93EB060074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28298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B66963A-7841-B341-A47C-7BEFE1F8B8C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709922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E808491-1004-3A44-87DD-41D21C9E39C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091547" y="4696978"/>
            <a:ext cx="2028989" cy="151815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Logo_Customer_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543902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566893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599958" y="1873467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543902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566893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0599958" y="4451796"/>
            <a:ext cx="3078480" cy="17610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7DA888D-68DB-9B44-9614-56AAAAE93DF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48640" y="1645920"/>
            <a:ext cx="13510260" cy="5003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3186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B3C77AD1-4897-A546-B977-5EB6406DD175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61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878172D-692F-8A47-81EA-89C129774DB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09463" cy="87230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hart Placeholder 5">
            <a:extLst>
              <a:ext uri="{FF2B5EF4-FFF2-40B4-BE49-F238E27FC236}">
                <a16:creationId xmlns:a16="http://schemas.microsoft.com/office/drawing/2014/main" id="{08142378-5C5C-8B40-AD27-B9BE74F6EA7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48640" y="1645920"/>
            <a:ext cx="13510260" cy="544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993392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1645920"/>
            <a:ext cx="13510260" cy="4686301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3486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1BB08B99-C266-CB41-AD06-12C934901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96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Q&amp;A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4820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40E26-B0F6-0540-8F51-9CF877A48E26}"/>
              </a:ext>
            </a:extLst>
          </p:cNvPr>
          <p:cNvSpPr/>
          <p:nvPr userDrawn="1"/>
        </p:nvSpPr>
        <p:spPr>
          <a:xfrm>
            <a:off x="12984480" y="7351776"/>
            <a:ext cx="1328928" cy="68275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A picture containing circuit&#10;&#10;Description automatically generated">
            <a:extLst>
              <a:ext uri="{FF2B5EF4-FFF2-40B4-BE49-F238E27FC236}">
                <a16:creationId xmlns:a16="http://schemas.microsoft.com/office/drawing/2014/main" id="{5B69008D-B32B-6543-BFC2-D908D363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547C1-AC56-604D-B886-E570A90227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48820" y="731520"/>
            <a:ext cx="1356939" cy="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904122"/>
          </a:xfrm>
        </p:spPr>
        <p:txBody>
          <a:bodyPr/>
          <a:lstStyle>
            <a:lvl1pPr>
              <a:defRPr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80CA43-5C49-A347-BAC4-268F3B7F1BC4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68472-78C1-FD4C-80A1-628CA86D3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4832" cy="8731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947" y="1645920"/>
            <a:ext cx="13514832" cy="5686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 marL="1188720" indent="-457200">
              <a:buFont typeface="Arial"/>
              <a:buChar char="•"/>
              <a:defRPr>
                <a:solidFill>
                  <a:schemeClr val="tx2"/>
                </a:solidFill>
              </a:defRPr>
            </a:lvl2pPr>
            <a:lvl3pPr marL="1828800" indent="-365760">
              <a:buFont typeface="Arial"/>
              <a:buChar char="•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559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_to_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16341" y="-4548146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33B37-BB08-4347-B71D-D01F225ECB4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897959" y="9767944"/>
            <a:ext cx="184731" cy="801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60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54A5E-A2DC-9041-9311-DBC4F345DE43}"/>
              </a:ext>
            </a:extLst>
          </p:cNvPr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8E12B8-1389-044D-9E65-845118C8F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0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A0A7-8179-4372-9B34-1C263E88A1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</p:spTree>
    <p:extLst>
      <p:ext uri="{BB962C8B-B14F-4D97-AF65-F5344CB8AC3E}">
        <p14:creationId xmlns:p14="http://schemas.microsoft.com/office/powerpoint/2010/main" val="122182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 xmlns:a16="http://schemas.microsoft.com/office/drawing/2014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752341"/>
            <a:ext cx="8219440" cy="783078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  <a:lvl2pPr marL="73152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C21DCCE-A66B-3244-9665-1280DD6FC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902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22E1C8C4-E63C-3F41-ABD7-B5CC6193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2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_Slide_Squid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8600DD44-FCC7-ED47-B3B5-752A826700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108960"/>
            <a:ext cx="12435840" cy="1488168"/>
          </a:xfrm>
        </p:spPr>
        <p:txBody>
          <a:bodyPr anchor="ctr">
            <a:noAutofit/>
          </a:bodyPr>
          <a:lstStyle>
            <a:lvl1pPr algn="l">
              <a:defRPr sz="6400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358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_Bulleted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1460" cy="8731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45920"/>
            <a:ext cx="13510260" cy="54311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900"/>
            </a:lvl2pPr>
            <a:lvl3pPr>
              <a:defRPr sz="2600"/>
            </a:lvl3pPr>
            <a:lvl4pPr marL="2194560" indent="0">
              <a:buNone/>
              <a:defRPr sz="2600"/>
            </a:lvl4pPr>
            <a:lvl5pPr>
              <a:defRPr sz="256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Bulleted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39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100" y="1645920"/>
            <a:ext cx="6400800" cy="5089616"/>
          </a:xfrm>
          <a:prstGeom prst="rect">
            <a:avLst/>
          </a:prstGeom>
        </p:spPr>
        <p:txBody>
          <a:bodyPr/>
          <a:lstStyle>
            <a:lvl5pPr>
              <a:defRPr sz="19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nd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83898"/>
            <a:ext cx="13510260" cy="873186"/>
          </a:xfrm>
        </p:spPr>
        <p:txBody>
          <a:bodyPr>
            <a:normAutofit/>
          </a:bodyPr>
          <a:lstStyle>
            <a:lvl1pPr>
              <a:defRPr sz="3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58100" y="1645920"/>
            <a:ext cx="6400800" cy="508834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05C376-814F-9B49-99E8-6F17D4026F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39" y="1645920"/>
            <a:ext cx="6400800" cy="5087619"/>
          </a:xfrm>
          <a:prstGeom prst="rect">
            <a:avLst/>
          </a:prstGeom>
        </p:spPr>
        <p:txBody>
          <a:bodyPr/>
          <a:lstStyle>
            <a:lvl1pPr marL="0" marR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00" b="1">
                <a:latin typeface="+mn-lt"/>
              </a:defRPr>
            </a:lvl1pPr>
          </a:lstStyle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2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Lorem ipsum dolor sit </a:t>
            </a:r>
            <a:r>
              <a:rPr kumimoji="0" lang="en-US" sz="192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amet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Regular" charset="0"/>
                <a:ea typeface="+mn-ea"/>
                <a:cs typeface="Amazon Ember Regular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consectetuer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adipiscing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elit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,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sed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diam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nonummy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nibh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euismod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tincidunt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ut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laoreet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dolore magna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aliquam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erat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 </a:t>
            </a:r>
            <a:r>
              <a:rPr kumimoji="0" lang="en-US" sz="192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volutpat</a:t>
            </a:r>
            <a:r>
              <a:rPr kumimoji="0" lang="en-US" sz="192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. </a:t>
            </a:r>
          </a:p>
          <a:p>
            <a:pPr marL="0" marR="0" lvl="0" indent="0" algn="l" defTabSz="7315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mazon Ember Regular" charset="0"/>
              <a:ea typeface="+mn-ea"/>
              <a:cs typeface="Amazon Ember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5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39" y="183898"/>
            <a:ext cx="13514832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39" y="1645920"/>
            <a:ext cx="13514832" cy="5686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8863" y="7683901"/>
            <a:ext cx="7115490" cy="1723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20" b="0" i="0" dirty="0">
                <a:solidFill>
                  <a:schemeClr val="tx1">
                    <a:lumMod val="7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© 2020,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7"/>
          <a:srcRect/>
          <a:stretch/>
        </p:blipFill>
        <p:spPr>
          <a:xfrm>
            <a:off x="13349613" y="7531058"/>
            <a:ext cx="709192" cy="42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6" r:id="rId2"/>
    <p:sldLayoutId id="2147483677" r:id="rId3"/>
    <p:sldLayoutId id="2147483700" r:id="rId4"/>
    <p:sldLayoutId id="2147483713" r:id="rId5"/>
    <p:sldLayoutId id="2147483697" r:id="rId6"/>
    <p:sldLayoutId id="2147483689" r:id="rId7"/>
    <p:sldLayoutId id="2147483678" r:id="rId8"/>
    <p:sldLayoutId id="2147483707" r:id="rId9"/>
    <p:sldLayoutId id="2147483679" r:id="rId10"/>
    <p:sldLayoutId id="2147483703" r:id="rId11"/>
    <p:sldLayoutId id="2147483704" r:id="rId12"/>
    <p:sldLayoutId id="2147483705" r:id="rId13"/>
    <p:sldLayoutId id="2147483690" r:id="rId14"/>
    <p:sldLayoutId id="2147483691" r:id="rId15"/>
    <p:sldLayoutId id="2147483692" r:id="rId16"/>
    <p:sldLayoutId id="2147483702" r:id="rId17"/>
    <p:sldLayoutId id="2147483680" r:id="rId18"/>
    <p:sldLayoutId id="2147483701" r:id="rId19"/>
    <p:sldLayoutId id="2147483712" r:id="rId20"/>
    <p:sldLayoutId id="2147483714" r:id="rId21"/>
    <p:sldLayoutId id="2147483706" r:id="rId22"/>
    <p:sldLayoutId id="2147483709" r:id="rId23"/>
    <p:sldLayoutId id="2147483710" r:id="rId24"/>
    <p:sldLayoutId id="2147483715" r:id="rId25"/>
  </p:sldLayoutIdLst>
  <p:txStyles>
    <p:titleStyle>
      <a:lvl1pPr algn="l" defTabSz="731520" rtl="0" eaLnBrk="1" latinLnBrk="0" hangingPunct="1">
        <a:spcBef>
          <a:spcPct val="0"/>
        </a:spcBef>
        <a:buNone/>
        <a:defRPr sz="38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0" indent="0" algn="l" defTabSz="731520" rtl="0" eaLnBrk="1" latinLnBrk="0" hangingPunct="1">
        <a:spcBef>
          <a:spcPct val="20000"/>
        </a:spcBef>
        <a:buFontTx/>
        <a:buNone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•"/>
        <a:defRPr sz="2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26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22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1900" b="0" i="0" kern="1200">
          <a:solidFill>
            <a:schemeClr val="tx1"/>
          </a:solidFill>
          <a:latin typeface="Amazon Ember Regular" charset="0"/>
          <a:ea typeface="+mn-ea"/>
          <a:cs typeface="Amazon Ember Regular" charset="0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pos="8856" userDrawn="1">
          <p15:clr>
            <a:srgbClr val="F26B43"/>
          </p15:clr>
        </p15:guide>
        <p15:guide id="3" orient="horz" pos="1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sv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sv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raphic 66">
            <a:extLst>
              <a:ext uri="{FF2B5EF4-FFF2-40B4-BE49-F238E27FC236}">
                <a16:creationId xmlns:a16="http://schemas.microsoft.com/office/drawing/2014/main" id="{A57D0A44-865F-8F4F-A20D-D5C07BB5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15576" y="1842010"/>
            <a:ext cx="355198" cy="35519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574A5CD4-92C0-BA41-9B6E-7AC8F0F046ED}"/>
              </a:ext>
            </a:extLst>
          </p:cNvPr>
          <p:cNvSpPr/>
          <p:nvPr/>
        </p:nvSpPr>
        <p:spPr>
          <a:xfrm>
            <a:off x="5919480" y="1842010"/>
            <a:ext cx="2353500" cy="2253407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/>
          <a:lstStyle/>
          <a:p>
            <a:pPr>
              <a:defRPr/>
            </a:pPr>
            <a:r>
              <a:rPr lang="en-US" sz="1440" dirty="0">
                <a:solidFill>
                  <a:srgbClr val="6BAE3D"/>
                </a:solidFill>
                <a:cs typeface="Amazon Ember" panose="020B0603020204020204" pitchFamily="34" charset="0"/>
              </a:rPr>
              <a:t>Public subnet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AB2602-AB89-8F8A-F477-4C6567170561}"/>
              </a:ext>
            </a:extLst>
          </p:cNvPr>
          <p:cNvSpPr/>
          <p:nvPr/>
        </p:nvSpPr>
        <p:spPr>
          <a:xfrm>
            <a:off x="5911975" y="4490330"/>
            <a:ext cx="2353500" cy="2320012"/>
          </a:xfrm>
          <a:prstGeom prst="rect">
            <a:avLst/>
          </a:prstGeom>
          <a:solidFill>
            <a:srgbClr val="E1F2D4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/>
          <a:lstStyle/>
          <a:p>
            <a:pPr>
              <a:defRPr/>
            </a:pPr>
            <a:r>
              <a:rPr lang="en-US" sz="1440" dirty="0">
                <a:solidFill>
                  <a:srgbClr val="6BAE3D"/>
                </a:solidFill>
                <a:cs typeface="Amazon Ember" panose="020B0603020204020204" pitchFamily="34" charset="0"/>
              </a:rPr>
              <a:t>Public subnet</a:t>
            </a:r>
          </a:p>
        </p:txBody>
      </p:sp>
      <p:pic>
        <p:nvPicPr>
          <p:cNvPr id="194" name="Graphic 7"/>
          <p:cNvPicPr/>
          <p:nvPr/>
        </p:nvPicPr>
        <p:blipFill>
          <a:blip r:embed="rId5"/>
          <a:stretch/>
        </p:blipFill>
        <p:spPr>
          <a:xfrm>
            <a:off x="4102627" y="1278390"/>
            <a:ext cx="545400" cy="545400"/>
          </a:xfrm>
          <a:prstGeom prst="rect">
            <a:avLst/>
          </a:prstGeom>
          <a:ln>
            <a:noFill/>
          </a:ln>
        </p:spPr>
      </p:pic>
      <p:pic>
        <p:nvPicPr>
          <p:cNvPr id="196" name="Graphic 10"/>
          <p:cNvPicPr/>
          <p:nvPr/>
        </p:nvPicPr>
        <p:blipFill>
          <a:blip r:embed="rId6"/>
          <a:stretch/>
        </p:blipFill>
        <p:spPr>
          <a:xfrm>
            <a:off x="2095929" y="1113587"/>
            <a:ext cx="524880" cy="547203"/>
          </a:xfrm>
          <a:prstGeom prst="rect">
            <a:avLst/>
          </a:prstGeom>
          <a:ln>
            <a:noFill/>
          </a:ln>
        </p:spPr>
      </p:pic>
      <p:pic>
        <p:nvPicPr>
          <p:cNvPr id="61" name="Graphic 12">
            <a:extLst>
              <a:ext uri="{FF2B5EF4-FFF2-40B4-BE49-F238E27FC236}">
                <a16:creationId xmlns:a16="http://schemas.microsoft.com/office/drawing/2014/main" id="{56AFB9C9-6046-7045-A76B-20488D2AB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 flipH="1">
            <a:off x="742572" y="3736558"/>
            <a:ext cx="655637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itle 1">
            <a:extLst>
              <a:ext uri="{FF2B5EF4-FFF2-40B4-BE49-F238E27FC236}">
                <a16:creationId xmlns:a16="http://schemas.microsoft.com/office/drawing/2014/main" id="{4E601187-1922-8C43-9485-E1DEA5DC1941}"/>
              </a:ext>
            </a:extLst>
          </p:cNvPr>
          <p:cNvSpPr txBox="1">
            <a:spLocks/>
          </p:cNvSpPr>
          <p:nvPr/>
        </p:nvSpPr>
        <p:spPr>
          <a:xfrm>
            <a:off x="548640" y="183898"/>
            <a:ext cx="13510260" cy="993392"/>
          </a:xfrm>
          <a:prstGeom prst="rect">
            <a:avLst/>
          </a:prstGeom>
        </p:spPr>
        <p:txBody>
          <a:bodyPr/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endParaRPr lang="en-US" sz="432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FAFBDD-7A6E-6748-BCB8-C43A16B31CBB}"/>
              </a:ext>
            </a:extLst>
          </p:cNvPr>
          <p:cNvSpPr/>
          <p:nvPr/>
        </p:nvSpPr>
        <p:spPr>
          <a:xfrm>
            <a:off x="2095929" y="1113587"/>
            <a:ext cx="11405386" cy="6300375"/>
          </a:xfrm>
          <a:prstGeom prst="rect">
            <a:avLst/>
          </a:prstGeom>
          <a:noFill/>
          <a:ln w="1905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 tIns="109728"/>
          <a:lstStyle/>
          <a:p>
            <a:pPr>
              <a:defRPr/>
            </a:pPr>
            <a:r>
              <a:rPr lang="en-US" sz="1440" dirty="0">
                <a:solidFill>
                  <a:srgbClr val="03A0C7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Region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4D0B61-C9BC-3E43-9648-16BF7A49F7BD}"/>
              </a:ext>
            </a:extLst>
          </p:cNvPr>
          <p:cNvSpPr/>
          <p:nvPr/>
        </p:nvSpPr>
        <p:spPr>
          <a:xfrm>
            <a:off x="4102627" y="1271070"/>
            <a:ext cx="8808131" cy="5982486"/>
          </a:xfrm>
          <a:prstGeom prst="rect">
            <a:avLst/>
          </a:prstGeom>
          <a:noFill/>
          <a:ln w="19050">
            <a:solidFill>
              <a:srgbClr val="6BA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 tIns="109728"/>
          <a:lstStyle/>
          <a:p>
            <a:pPr>
              <a:defRPr/>
            </a:pPr>
            <a:r>
              <a:rPr lang="en-US" sz="1440" dirty="0">
                <a:ln w="0"/>
                <a:solidFill>
                  <a:srgbClr val="6BAE3D"/>
                </a:solidFill>
                <a:cs typeface="Amazon Ember" panose="020B0603020204020204" pitchFamily="34" charset="0"/>
              </a:rPr>
              <a:t>VPC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E95224B0-04E0-0749-B685-52DBB05DF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162564" y="2255177"/>
            <a:ext cx="457200" cy="457200"/>
          </a:xfrm>
          <a:prstGeom prst="rect">
            <a:avLst/>
          </a:prstGeom>
        </p:spPr>
      </p:pic>
      <p:pic>
        <p:nvPicPr>
          <p:cNvPr id="54" name="Graphic 34">
            <a:extLst>
              <a:ext uri="{FF2B5EF4-FFF2-40B4-BE49-F238E27FC236}">
                <a16:creationId xmlns:a16="http://schemas.microsoft.com/office/drawing/2014/main" id="{E2D9AC6A-FDFA-2D41-AD87-13A84E25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743710" y="2547579"/>
            <a:ext cx="827377" cy="8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CustomShape 10">
            <a:extLst>
              <a:ext uri="{FF2B5EF4-FFF2-40B4-BE49-F238E27FC236}">
                <a16:creationId xmlns:a16="http://schemas.microsoft.com/office/drawing/2014/main" id="{3A33B391-E57E-E34F-B3F8-C031ACEDEF79}"/>
              </a:ext>
            </a:extLst>
          </p:cNvPr>
          <p:cNvSpPr/>
          <p:nvPr/>
        </p:nvSpPr>
        <p:spPr>
          <a:xfrm>
            <a:off x="6604392" y="3259262"/>
            <a:ext cx="1131413" cy="312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40" spc="-1" dirty="0">
                <a:ea typeface="Amazon Ember" panose="020B0603020204020204" pitchFamily="34" charset="0"/>
              </a:rPr>
              <a:t>Slurmctld</a:t>
            </a:r>
            <a:endParaRPr lang="en-US" sz="1440" spc="-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F48211-7E32-4A26-B16A-BDFCE9F2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93144"/>
            <a:ext cx="13898880" cy="868679"/>
          </a:xfrm>
        </p:spPr>
        <p:txBody>
          <a:bodyPr/>
          <a:lstStyle/>
          <a:p>
            <a:r>
              <a:rPr lang="en-US" dirty="0"/>
              <a:t>Slurm Multi-Cluster Architecture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F13050-E81D-C941-9470-68EFABB9C044}"/>
              </a:ext>
            </a:extLst>
          </p:cNvPr>
          <p:cNvSpPr/>
          <p:nvPr/>
        </p:nvSpPr>
        <p:spPr>
          <a:xfrm>
            <a:off x="9479480" y="2194125"/>
            <a:ext cx="3054991" cy="1802181"/>
          </a:xfrm>
          <a:prstGeom prst="rect">
            <a:avLst/>
          </a:prstGeom>
          <a:solidFill>
            <a:srgbClr val="C1F3FF">
              <a:alpha val="15000"/>
            </a:srgb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/>
          <a:lstStyle/>
          <a:p>
            <a:pPr>
              <a:defRPr/>
            </a:pPr>
            <a:r>
              <a:rPr lang="en-US" sz="1440" dirty="0">
                <a:solidFill>
                  <a:srgbClr val="03A0C7"/>
                </a:solidFill>
                <a:cs typeface="Amazon Ember" panose="020B0603020204020204" pitchFamily="34" charset="0"/>
              </a:rPr>
              <a:t>Private subnet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B1F3B4-5484-6A40-9BF4-FF9724AD04FA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 flipV="1">
            <a:off x="8272979" y="2958113"/>
            <a:ext cx="1114934" cy="10601"/>
          </a:xfrm>
          <a:prstGeom prst="straightConnector1">
            <a:avLst/>
          </a:prstGeom>
          <a:ln w="19050">
            <a:solidFill>
              <a:srgbClr val="8FA7C4"/>
            </a:solidFill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FEE601B-CB22-6844-B4E3-262F2453F8A7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622744" y="2612242"/>
            <a:ext cx="2292832" cy="0"/>
          </a:xfrm>
          <a:prstGeom prst="straightConnector1">
            <a:avLst/>
          </a:prstGeom>
          <a:ln w="19050">
            <a:solidFill>
              <a:srgbClr val="8FA7C4"/>
            </a:solidFill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D5D2DE5E-4BA8-6E4D-9D47-C2F69F5513ED}"/>
              </a:ext>
            </a:extLst>
          </p:cNvPr>
          <p:cNvSpPr/>
          <p:nvPr/>
        </p:nvSpPr>
        <p:spPr>
          <a:xfrm>
            <a:off x="9387914" y="1851848"/>
            <a:ext cx="3255261" cy="2212529"/>
          </a:xfrm>
          <a:prstGeom prst="rect">
            <a:avLst/>
          </a:prstGeom>
          <a:noFill/>
          <a:ln w="1905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440" dirty="0">
                <a:solidFill>
                  <a:srgbClr val="03A0C7"/>
                </a:solidFill>
                <a:cs typeface="Amazon Ember" panose="020B0603020204020204" pitchFamily="34" charset="0"/>
              </a:rPr>
              <a:t>Availability Zone A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E9EF1E6-A87E-E044-94FF-9449D83772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479480" y="2185678"/>
            <a:ext cx="457200" cy="4572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B29DEEDA-DC29-044F-9942-C6BA42C2468C}"/>
              </a:ext>
            </a:extLst>
          </p:cNvPr>
          <p:cNvSpPr/>
          <p:nvPr/>
        </p:nvSpPr>
        <p:spPr>
          <a:xfrm>
            <a:off x="9776510" y="2871949"/>
            <a:ext cx="2255216" cy="1068706"/>
          </a:xfrm>
          <a:prstGeom prst="rect">
            <a:avLst/>
          </a:prstGeom>
          <a:noFill/>
          <a:ln w="19050">
            <a:solidFill>
              <a:srgbClr val="FF990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endParaRPr lang="en-US" sz="1440" dirty="0">
              <a:solidFill>
                <a:srgbClr val="D86613"/>
              </a:solidFill>
              <a:cs typeface="Amazon Ember" panose="020B0603020204020204" pitchFamily="34" charset="0"/>
            </a:endParaRPr>
          </a:p>
          <a:p>
            <a:pPr algn="ctr">
              <a:defRPr/>
            </a:pPr>
            <a:endParaRPr lang="en-US" sz="1440" dirty="0">
              <a:solidFill>
                <a:srgbClr val="D86613"/>
              </a:solidFill>
              <a:cs typeface="Amazon Ember" panose="020B0603020204020204" pitchFamily="34" charset="0"/>
            </a:endParaRP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2BCD107A-275B-6644-B257-BD5CD437A10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770458" y="2857399"/>
            <a:ext cx="457200" cy="457200"/>
          </a:xfrm>
          <a:prstGeom prst="rect">
            <a:avLst/>
          </a:prstGeom>
        </p:spPr>
      </p:pic>
      <p:pic>
        <p:nvPicPr>
          <p:cNvPr id="77" name="Graphic 108">
            <a:extLst>
              <a:ext uri="{FF2B5EF4-FFF2-40B4-BE49-F238E27FC236}">
                <a16:creationId xmlns:a16="http://schemas.microsoft.com/office/drawing/2014/main" id="{9CD630EB-1804-324D-A301-21D4C1AB6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025702" y="332430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108">
            <a:extLst>
              <a:ext uri="{FF2B5EF4-FFF2-40B4-BE49-F238E27FC236}">
                <a16:creationId xmlns:a16="http://schemas.microsoft.com/office/drawing/2014/main" id="{AA6A8EB9-5AC9-2A41-9E13-F52318C56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619787" y="332362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Graphic 108">
            <a:extLst>
              <a:ext uri="{FF2B5EF4-FFF2-40B4-BE49-F238E27FC236}">
                <a16:creationId xmlns:a16="http://schemas.microsoft.com/office/drawing/2014/main" id="{E7B0F080-226E-6A4F-8FB4-856324F29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1213871" y="3323622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CustomShape 21">
            <a:extLst>
              <a:ext uri="{FF2B5EF4-FFF2-40B4-BE49-F238E27FC236}">
                <a16:creationId xmlns:a16="http://schemas.microsoft.com/office/drawing/2014/main" id="{8D0D00B4-4ABE-9141-AD18-A01075A16AFE}"/>
              </a:ext>
            </a:extLst>
          </p:cNvPr>
          <p:cNvSpPr/>
          <p:nvPr/>
        </p:nvSpPr>
        <p:spPr>
          <a:xfrm>
            <a:off x="10219449" y="2911298"/>
            <a:ext cx="1470162" cy="312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440" dirty="0">
                <a:solidFill>
                  <a:srgbClr val="FF9900"/>
                </a:solidFill>
                <a:cs typeface="Amazon Ember" panose="020B0603020204020204" pitchFamily="34" charset="0"/>
              </a:rPr>
              <a:t>Slurm queue</a:t>
            </a:r>
          </a:p>
        </p:txBody>
      </p:sp>
      <p:pic>
        <p:nvPicPr>
          <p:cNvPr id="197" name="Graphic 12"/>
          <p:cNvPicPr/>
          <p:nvPr/>
        </p:nvPicPr>
        <p:blipFill>
          <a:blip r:embed="rId19"/>
          <a:stretch/>
        </p:blipFill>
        <p:spPr>
          <a:xfrm>
            <a:off x="5304048" y="1442351"/>
            <a:ext cx="527453" cy="527453"/>
          </a:xfrm>
          <a:prstGeom prst="rect">
            <a:avLst/>
          </a:prstGeom>
          <a:ln>
            <a:noFill/>
          </a:ln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1F24DA2-99A9-7443-B7F4-918A9D3DF049}"/>
              </a:ext>
            </a:extLst>
          </p:cNvPr>
          <p:cNvCxnSpPr>
            <a:cxnSpLocks/>
            <a:stCxn id="61" idx="1"/>
          </p:cNvCxnSpPr>
          <p:nvPr/>
        </p:nvCxnSpPr>
        <p:spPr>
          <a:xfrm>
            <a:off x="1398209" y="4064377"/>
            <a:ext cx="720934" cy="0"/>
          </a:xfrm>
          <a:prstGeom prst="straightConnector1">
            <a:avLst/>
          </a:prstGeom>
          <a:ln w="19050">
            <a:solidFill>
              <a:srgbClr val="8FA7C4"/>
            </a:solidFill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7">
            <a:extLst>
              <a:ext uri="{FF2B5EF4-FFF2-40B4-BE49-F238E27FC236}">
                <a16:creationId xmlns:a16="http://schemas.microsoft.com/office/drawing/2014/main" id="{59214117-3CBF-C341-5E72-BC647273D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81" y="2349510"/>
            <a:ext cx="52546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6C3A6D33-AE9A-7ACD-4DE4-C7F8390A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500" y="2900115"/>
            <a:ext cx="1411923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4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Accounting DB</a:t>
            </a:r>
          </a:p>
        </p:txBody>
      </p:sp>
      <p:pic>
        <p:nvPicPr>
          <p:cNvPr id="13" name="Graphic 17">
            <a:extLst>
              <a:ext uri="{FF2B5EF4-FFF2-40B4-BE49-F238E27FC236}">
                <a16:creationId xmlns:a16="http://schemas.microsoft.com/office/drawing/2014/main" id="{55DC57AC-05B3-6B26-219B-CAD8AE893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81" y="3844509"/>
            <a:ext cx="547201" cy="54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6D100BF6-F23C-9DD1-F169-6B289869F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651" y="4495588"/>
            <a:ext cx="229235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4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Secrets Manager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C24B04-B613-A07E-6779-E320ADD89D09}"/>
              </a:ext>
            </a:extLst>
          </p:cNvPr>
          <p:cNvSpPr/>
          <p:nvPr/>
        </p:nvSpPr>
        <p:spPr>
          <a:xfrm>
            <a:off x="9529357" y="4986286"/>
            <a:ext cx="3005114" cy="1796217"/>
          </a:xfrm>
          <a:prstGeom prst="rect">
            <a:avLst/>
          </a:prstGeom>
          <a:solidFill>
            <a:srgbClr val="C1F3FF">
              <a:alpha val="15000"/>
            </a:srgb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/>
          <a:lstStyle/>
          <a:p>
            <a:pPr>
              <a:defRPr/>
            </a:pPr>
            <a:r>
              <a:rPr lang="en-US" sz="1440" dirty="0">
                <a:solidFill>
                  <a:srgbClr val="03A0C7"/>
                </a:solidFill>
                <a:cs typeface="Amazon Ember" panose="020B0603020204020204" pitchFamily="34" charset="0"/>
              </a:rPr>
              <a:t>Private subnet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E5546C0-1504-7D8A-FCB1-863E25442A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9523307" y="4991804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04CFAB-B08C-C5E0-38AE-4D138030915B}"/>
              </a:ext>
            </a:extLst>
          </p:cNvPr>
          <p:cNvSpPr/>
          <p:nvPr/>
        </p:nvSpPr>
        <p:spPr>
          <a:xfrm>
            <a:off x="9802676" y="5454522"/>
            <a:ext cx="2255216" cy="1068706"/>
          </a:xfrm>
          <a:prstGeom prst="rect">
            <a:avLst/>
          </a:prstGeom>
          <a:noFill/>
          <a:ln w="19050">
            <a:solidFill>
              <a:srgbClr val="FF990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endParaRPr lang="en-US" sz="1440" dirty="0">
              <a:solidFill>
                <a:srgbClr val="D86613"/>
              </a:solidFill>
              <a:cs typeface="Amazon Ember" panose="020B0603020204020204" pitchFamily="34" charset="0"/>
            </a:endParaRPr>
          </a:p>
          <a:p>
            <a:pPr algn="ctr">
              <a:defRPr/>
            </a:pPr>
            <a:endParaRPr lang="en-US" sz="1440" dirty="0">
              <a:solidFill>
                <a:srgbClr val="D86613"/>
              </a:solidFill>
              <a:cs typeface="Amazon Ember" panose="020B0603020204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9051FBB-C3BE-562B-6FF2-065FA7BAA8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9796625" y="5439972"/>
            <a:ext cx="457200" cy="457200"/>
          </a:xfrm>
          <a:prstGeom prst="rect">
            <a:avLst/>
          </a:prstGeom>
        </p:spPr>
      </p:pic>
      <p:pic>
        <p:nvPicPr>
          <p:cNvPr id="10" name="Graphic 108">
            <a:extLst>
              <a:ext uri="{FF2B5EF4-FFF2-40B4-BE49-F238E27FC236}">
                <a16:creationId xmlns:a16="http://schemas.microsoft.com/office/drawing/2014/main" id="{5EE91EFB-CEAB-EC4F-D2E4-9A38F6FB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043876" y="593461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08">
            <a:extLst>
              <a:ext uri="{FF2B5EF4-FFF2-40B4-BE49-F238E27FC236}">
                <a16:creationId xmlns:a16="http://schemas.microsoft.com/office/drawing/2014/main" id="{3F8BEAC9-2849-22A3-F446-1B51035F2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0637961" y="593393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08">
            <a:extLst>
              <a:ext uri="{FF2B5EF4-FFF2-40B4-BE49-F238E27FC236}">
                <a16:creationId xmlns:a16="http://schemas.microsoft.com/office/drawing/2014/main" id="{847CDAC2-E00B-BD93-FD10-62673610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1232045" y="5933931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ustomShape 21">
            <a:extLst>
              <a:ext uri="{FF2B5EF4-FFF2-40B4-BE49-F238E27FC236}">
                <a16:creationId xmlns:a16="http://schemas.microsoft.com/office/drawing/2014/main" id="{D8444323-3B8C-9C9F-5314-FB663BCD1039}"/>
              </a:ext>
            </a:extLst>
          </p:cNvPr>
          <p:cNvSpPr/>
          <p:nvPr/>
        </p:nvSpPr>
        <p:spPr>
          <a:xfrm>
            <a:off x="10228530" y="5532647"/>
            <a:ext cx="1470162" cy="312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440" dirty="0">
                <a:solidFill>
                  <a:srgbClr val="FF9900"/>
                </a:solidFill>
                <a:cs typeface="Amazon Ember" panose="020B0603020204020204" pitchFamily="34" charset="0"/>
              </a:rPr>
              <a:t>Slurm queue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8C72D0-E717-F5F1-773E-BDB3D60F1ABE}"/>
              </a:ext>
            </a:extLst>
          </p:cNvPr>
          <p:cNvSpPr/>
          <p:nvPr/>
        </p:nvSpPr>
        <p:spPr>
          <a:xfrm>
            <a:off x="6156049" y="2255176"/>
            <a:ext cx="2002701" cy="1762117"/>
          </a:xfrm>
          <a:prstGeom prst="rect">
            <a:avLst/>
          </a:prstGeom>
          <a:noFill/>
          <a:ln w="1905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 tIns="109728"/>
          <a:lstStyle/>
          <a:p>
            <a:pPr>
              <a:defRPr/>
            </a:pPr>
            <a:r>
              <a:rPr lang="en-US" sz="1440" dirty="0">
                <a:ln w="0"/>
                <a:solidFill>
                  <a:srgbClr val="FF9902"/>
                </a:solidFill>
                <a:cs typeface="Amazon Ember" panose="020B0603020204020204" pitchFamily="34" charset="0"/>
              </a:rPr>
              <a:t>HeadNode A</a:t>
            </a:r>
          </a:p>
          <a:p>
            <a:pPr>
              <a:defRPr/>
            </a:pPr>
            <a:endParaRPr lang="en-US" sz="1440" dirty="0">
              <a:ln w="0"/>
              <a:solidFill>
                <a:srgbClr val="FF9902"/>
              </a:solidFill>
              <a:cs typeface="Amazon Ember" panose="020B06030202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5D0036-C19F-0CB6-04AE-8B18AC34BD27}"/>
              </a:ext>
            </a:extLst>
          </p:cNvPr>
          <p:cNvSpPr/>
          <p:nvPr/>
        </p:nvSpPr>
        <p:spPr>
          <a:xfrm>
            <a:off x="6131328" y="4941547"/>
            <a:ext cx="2002701" cy="1762117"/>
          </a:xfrm>
          <a:prstGeom prst="rect">
            <a:avLst/>
          </a:prstGeom>
          <a:noFill/>
          <a:ln w="1905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3504" tIns="109728"/>
          <a:lstStyle/>
          <a:p>
            <a:pPr>
              <a:defRPr/>
            </a:pPr>
            <a:r>
              <a:rPr lang="en-US" sz="1440" dirty="0">
                <a:ln w="0"/>
                <a:solidFill>
                  <a:srgbClr val="FF9902"/>
                </a:solidFill>
                <a:cs typeface="Amazon Ember" panose="020B0603020204020204" pitchFamily="34" charset="0"/>
              </a:rPr>
              <a:t>HeadNode B</a:t>
            </a:r>
          </a:p>
          <a:p>
            <a:pPr>
              <a:defRPr/>
            </a:pPr>
            <a:endParaRPr lang="en-US" sz="1440" dirty="0">
              <a:ln w="0"/>
              <a:solidFill>
                <a:srgbClr val="FF9902"/>
              </a:solidFill>
              <a:cs typeface="Amazon Ember" panose="020B0603020204020204" pitchFamily="34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E8BB3C2-5711-A05F-9F48-61F251D102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136744" y="4946060"/>
            <a:ext cx="457200" cy="457200"/>
          </a:xfrm>
          <a:prstGeom prst="rect">
            <a:avLst/>
          </a:prstGeom>
        </p:spPr>
      </p:pic>
      <p:pic>
        <p:nvPicPr>
          <p:cNvPr id="25" name="Graphic 34">
            <a:extLst>
              <a:ext uri="{FF2B5EF4-FFF2-40B4-BE49-F238E27FC236}">
                <a16:creationId xmlns:a16="http://schemas.microsoft.com/office/drawing/2014/main" id="{3001D5E0-1EF0-6ADB-2E10-DF717582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758662" y="5292784"/>
            <a:ext cx="827377" cy="82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CustomShape 10">
            <a:extLst>
              <a:ext uri="{FF2B5EF4-FFF2-40B4-BE49-F238E27FC236}">
                <a16:creationId xmlns:a16="http://schemas.microsoft.com/office/drawing/2014/main" id="{D2D223EF-C865-B3C0-330C-EE9D4C6D0665}"/>
              </a:ext>
            </a:extLst>
          </p:cNvPr>
          <p:cNvSpPr/>
          <p:nvPr/>
        </p:nvSpPr>
        <p:spPr>
          <a:xfrm>
            <a:off x="6619344" y="6004467"/>
            <a:ext cx="1131413" cy="312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440" spc="-1" dirty="0">
                <a:ea typeface="Amazon Ember" panose="020B0603020204020204" pitchFamily="34" charset="0"/>
              </a:rPr>
              <a:t>Slurmctld</a:t>
            </a:r>
            <a:endParaRPr lang="en-US" sz="1440" spc="-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3DC44A0-820E-8BAE-EEAC-185CE937F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06736" y="4512350"/>
            <a:ext cx="355198" cy="35519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337A046-6559-0DE9-3C47-33F26B7B58EC}"/>
              </a:ext>
            </a:extLst>
          </p:cNvPr>
          <p:cNvSpPr/>
          <p:nvPr/>
        </p:nvSpPr>
        <p:spPr>
          <a:xfrm>
            <a:off x="9387914" y="4622361"/>
            <a:ext cx="3255262" cy="2292028"/>
          </a:xfrm>
          <a:prstGeom prst="rect">
            <a:avLst/>
          </a:prstGeom>
          <a:noFill/>
          <a:ln w="19050">
            <a:solidFill>
              <a:srgbClr val="03A0C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9728"/>
          <a:lstStyle/>
          <a:p>
            <a:pPr algn="ctr">
              <a:defRPr/>
            </a:pPr>
            <a:r>
              <a:rPr lang="en-US" sz="1440" dirty="0">
                <a:solidFill>
                  <a:srgbClr val="03A0C7"/>
                </a:solidFill>
                <a:cs typeface="Amazon Ember" panose="020B0603020204020204" pitchFamily="34" charset="0"/>
              </a:rPr>
              <a:t>Availability Zone 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CFA8D30-CF67-AAA3-04A0-E8F6FD00901B}"/>
              </a:ext>
            </a:extLst>
          </p:cNvPr>
          <p:cNvCxnSpPr>
            <a:cxnSpLocks/>
          </p:cNvCxnSpPr>
          <p:nvPr/>
        </p:nvCxnSpPr>
        <p:spPr>
          <a:xfrm>
            <a:off x="8268500" y="5754382"/>
            <a:ext cx="1067480" cy="1"/>
          </a:xfrm>
          <a:prstGeom prst="straightConnector1">
            <a:avLst/>
          </a:prstGeom>
          <a:ln w="19050">
            <a:solidFill>
              <a:srgbClr val="8FA7C4"/>
            </a:solidFill>
            <a:headEnd type="none" w="med" len="sm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6368369-E7A7-8B73-00D8-185B5DBAAC60}"/>
              </a:ext>
            </a:extLst>
          </p:cNvPr>
          <p:cNvSpPr/>
          <p:nvPr/>
        </p:nvSpPr>
        <p:spPr>
          <a:xfrm>
            <a:off x="5304048" y="4312281"/>
            <a:ext cx="7498522" cy="276797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B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5C35CFB-65F6-38F2-D34E-0ED57F1BAFED}"/>
              </a:ext>
            </a:extLst>
          </p:cNvPr>
          <p:cNvSpPr/>
          <p:nvPr/>
        </p:nvSpPr>
        <p:spPr>
          <a:xfrm>
            <a:off x="5304048" y="1447097"/>
            <a:ext cx="7498522" cy="2767973"/>
          </a:xfrm>
          <a:prstGeom prst="rect">
            <a:avLst/>
          </a:prstGeom>
          <a:noFill/>
          <a:ln w="12700">
            <a:solidFill>
              <a:srgbClr val="8FA7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A</a:t>
            </a:r>
          </a:p>
        </p:txBody>
      </p:sp>
      <p:pic>
        <p:nvPicPr>
          <p:cNvPr id="110" name="Graphic 12">
            <a:extLst>
              <a:ext uri="{FF2B5EF4-FFF2-40B4-BE49-F238E27FC236}">
                <a16:creationId xmlns:a16="http://schemas.microsoft.com/office/drawing/2014/main" id="{84C2A284-3DCF-A67E-525D-2E7BBDBE3CB2}"/>
              </a:ext>
            </a:extLst>
          </p:cNvPr>
          <p:cNvPicPr/>
          <p:nvPr/>
        </p:nvPicPr>
        <p:blipFill>
          <a:blip r:embed="rId19"/>
          <a:stretch/>
        </p:blipFill>
        <p:spPr>
          <a:xfrm>
            <a:off x="5312449" y="4320062"/>
            <a:ext cx="527453" cy="527453"/>
          </a:xfrm>
          <a:prstGeom prst="rect">
            <a:avLst/>
          </a:prstGeom>
          <a:ln>
            <a:noFill/>
          </a:ln>
        </p:spPr>
      </p:pic>
      <p:sp>
        <p:nvSpPr>
          <p:cNvPr id="118" name="TextBox 15">
            <a:extLst>
              <a:ext uri="{FF2B5EF4-FFF2-40B4-BE49-F238E27FC236}">
                <a16:creationId xmlns:a16="http://schemas.microsoft.com/office/drawing/2014/main" id="{42F8F5F3-225C-EB64-F58E-FD2B2E930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38" y="4490330"/>
            <a:ext cx="11008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Group Rule</a:t>
            </a:r>
          </a:p>
        </p:txBody>
      </p:sp>
      <p:pic>
        <p:nvPicPr>
          <p:cNvPr id="119" name="Graphic 7">
            <a:extLst>
              <a:ext uri="{FF2B5EF4-FFF2-40B4-BE49-F238E27FC236}">
                <a16:creationId xmlns:a16="http://schemas.microsoft.com/office/drawing/2014/main" id="{9FEC75BC-8047-E591-27EC-5C105294C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4324234" y="3922246"/>
            <a:ext cx="568084" cy="56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4F27061E-4C6F-E934-F87D-BB153FD1230D}"/>
              </a:ext>
            </a:extLst>
          </p:cNvPr>
          <p:cNvSpPr/>
          <p:nvPr/>
        </p:nvSpPr>
        <p:spPr>
          <a:xfrm flipH="1">
            <a:off x="4562678" y="3516192"/>
            <a:ext cx="736370" cy="36918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83AB543A-F975-E610-5398-A5505684A82D}"/>
              </a:ext>
            </a:extLst>
          </p:cNvPr>
          <p:cNvSpPr/>
          <p:nvPr/>
        </p:nvSpPr>
        <p:spPr>
          <a:xfrm flipH="1" flipV="1">
            <a:off x="4558424" y="4941546"/>
            <a:ext cx="736371" cy="3889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E315628-3EAF-7319-0FF8-CF3920F8BA0D}"/>
              </a:ext>
            </a:extLst>
          </p:cNvPr>
          <p:cNvSpPr txBox="1"/>
          <p:nvPr/>
        </p:nvSpPr>
        <p:spPr>
          <a:xfrm>
            <a:off x="4361107" y="2620024"/>
            <a:ext cx="1024884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40" spc="-1" dirty="0">
                <a:ea typeface="Amazon Ember" panose="020B0603020204020204" pitchFamily="34" charset="0"/>
              </a:rPr>
              <a:t>slurmdbd</a:t>
            </a:r>
            <a:endParaRPr lang="en-US" sz="1440" dirty="0"/>
          </a:p>
        </p:txBody>
      </p:sp>
      <p:sp>
        <p:nvSpPr>
          <p:cNvPr id="199" name="Freeform 198">
            <a:extLst>
              <a:ext uri="{FF2B5EF4-FFF2-40B4-BE49-F238E27FC236}">
                <a16:creationId xmlns:a16="http://schemas.microsoft.com/office/drawing/2014/main" id="{6DAEC041-8851-EADC-C287-96D51B5B2C49}"/>
              </a:ext>
            </a:extLst>
          </p:cNvPr>
          <p:cNvSpPr/>
          <p:nvPr/>
        </p:nvSpPr>
        <p:spPr>
          <a:xfrm flipH="1" flipV="1">
            <a:off x="2755730" y="4847514"/>
            <a:ext cx="2476244" cy="90686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Freeform 199">
            <a:extLst>
              <a:ext uri="{FF2B5EF4-FFF2-40B4-BE49-F238E27FC236}">
                <a16:creationId xmlns:a16="http://schemas.microsoft.com/office/drawing/2014/main" id="{BACC9145-AA7F-0946-CFCE-D4EA6CDB3A6B}"/>
              </a:ext>
            </a:extLst>
          </p:cNvPr>
          <p:cNvSpPr/>
          <p:nvPr/>
        </p:nvSpPr>
        <p:spPr>
          <a:xfrm flipH="1">
            <a:off x="2783734" y="3269842"/>
            <a:ext cx="2474868" cy="54720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TextBox 11">
            <a:extLst>
              <a:ext uri="{FF2B5EF4-FFF2-40B4-BE49-F238E27FC236}">
                <a16:creationId xmlns:a16="http://schemas.microsoft.com/office/drawing/2014/main" id="{9646D57D-D399-095C-838F-E11C8BB6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559" y="5768375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i="1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000" i="1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secretsmanager</a:t>
            </a:r>
            <a:r>
              <a:rPr lang="en-US" altLang="en-US" sz="1000" i="1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00" i="1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get_secret</a:t>
            </a:r>
            <a:endParaRPr lang="en-US" altLang="en-US" sz="1000" i="1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11">
            <a:extLst>
              <a:ext uri="{FF2B5EF4-FFF2-40B4-BE49-F238E27FC236}">
                <a16:creationId xmlns:a16="http://schemas.microsoft.com/office/drawing/2014/main" id="{0A6CE59F-BF47-B69F-C8DB-7AAACBAD8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93" y="3242055"/>
            <a:ext cx="22923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i="1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000" i="1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secretsmanager</a:t>
            </a:r>
            <a:r>
              <a:rPr lang="en-US" altLang="en-US" sz="1000" i="1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000" i="1" dirty="0" err="1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create_secret</a:t>
            </a:r>
            <a:endParaRPr lang="en-US" altLang="en-US" sz="1000" i="1" dirty="0">
              <a:latin typeface="+mn-lt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47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4="http://schemas.microsoft.com/office/drawing/2010/main" xmlns:asvg="http://schemas.microsoft.com/office/drawing/2016/SVG/main" xmlns:a16="http://schemas.microsoft.com/office/drawing/2014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ckTemplate-AWS">
  <a:themeElements>
    <a:clrScheme name="Custom 41">
      <a:dk1>
        <a:srgbClr val="002D43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Test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900" dirty="0" err="1" smtClean="0">
            <a:latin typeface="Amazon Ember" panose="020B0603020204020204" pitchFamily="34" charset="0"/>
            <a:ea typeface="Amazon Ember" panose="020B0603020204020204" pitchFamily="34" charset="0"/>
            <a:cs typeface="Amazon Ember" panose="020B06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34207</TotalTime>
  <Words>63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Amazon Ember Light</vt:lpstr>
      <vt:lpstr>Amazon Ember Regular</vt:lpstr>
      <vt:lpstr>Arial</vt:lpstr>
      <vt:lpstr>Calibri</vt:lpstr>
      <vt:lpstr>DeckTemplate-AWS</vt:lpstr>
      <vt:lpstr>Slurm Multi-Cluster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Smith, Sean</cp:lastModifiedBy>
  <cp:revision>208</cp:revision>
  <dcterms:created xsi:type="dcterms:W3CDTF">2016-06-17T18:22:10Z</dcterms:created>
  <dcterms:modified xsi:type="dcterms:W3CDTF">2023-08-01T16:32:14Z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