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91" r:id="rId4"/>
    <p:sldId id="257" r:id="rId5"/>
    <p:sldId id="292" r:id="rId6"/>
    <p:sldId id="293" r:id="rId7"/>
    <p:sldId id="294" r:id="rId8"/>
    <p:sldId id="287" r:id="rId9"/>
    <p:sldId id="295" r:id="rId10"/>
    <p:sldId id="296" r:id="rId11"/>
    <p:sldId id="262" r:id="rId12"/>
    <p:sldId id="298" r:id="rId13"/>
    <p:sldId id="260" r:id="rId14"/>
    <p:sldId id="299" r:id="rId15"/>
    <p:sldId id="290" r:id="rId16"/>
    <p:sldId id="288" r:id="rId17"/>
    <p:sldId id="29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226" autoAdjust="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B0BE1-942A-42CE-9DB9-1C95AC5323DC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C6967-C1DC-4CC2-90B6-28E9B5F0B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36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B418D-DB85-4214-9201-7AF864B901FA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1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6841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B418D-DB85-4214-9201-7AF864B901FA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10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1834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B418D-DB85-4214-9201-7AF864B901FA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12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4671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B418D-DB85-4214-9201-7AF864B901FA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14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5141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B418D-DB85-4214-9201-7AF864B901FA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15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8189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B418D-DB85-4214-9201-7AF864B901FA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2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3412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B418D-DB85-4214-9201-7AF864B901FA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3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38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B418D-DB85-4214-9201-7AF864B901FA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4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159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B418D-DB85-4214-9201-7AF864B901FA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5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0881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B418D-DB85-4214-9201-7AF864B901FA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6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3832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B418D-DB85-4214-9201-7AF864B901FA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7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929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B418D-DB85-4214-9201-7AF864B901FA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8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1708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B418D-DB85-4214-9201-7AF864B901FA}" type="slidenum">
              <a:rPr lang="zh-CN" altLang="en-US" smtClean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/>
              <a:t>9</a:t>
            </a:fld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090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8D85-AB89-4140-875B-B1236F8A141E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B73B-FD54-46A4-B8DA-C472068F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93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8D85-AB89-4140-875B-B1236F8A141E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B73B-FD54-46A4-B8DA-C472068F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15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8D85-AB89-4140-875B-B1236F8A141E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B73B-FD54-46A4-B8DA-C472068F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394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661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8D85-AB89-4140-875B-B1236F8A141E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B73B-FD54-46A4-B8DA-C472068F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48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8D85-AB89-4140-875B-B1236F8A141E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B73B-FD54-46A4-B8DA-C472068F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41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8D85-AB89-4140-875B-B1236F8A141E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B73B-FD54-46A4-B8DA-C472068F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76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8D85-AB89-4140-875B-B1236F8A141E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B73B-FD54-46A4-B8DA-C472068F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02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8D85-AB89-4140-875B-B1236F8A141E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B73B-FD54-46A4-B8DA-C472068F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32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8D85-AB89-4140-875B-B1236F8A141E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B73B-FD54-46A4-B8DA-C472068F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02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8D85-AB89-4140-875B-B1236F8A141E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B73B-FD54-46A4-B8DA-C472068F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51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F8D85-AB89-4140-875B-B1236F8A141E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B73B-FD54-46A4-B8DA-C472068F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85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8D85-AB89-4140-875B-B1236F8A141E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2B73B-FD54-46A4-B8DA-C472068F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3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721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informatik.uni-freiburg.de/~cziegler/BX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n-yun/CSYE7200_SCALA_PROJEC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informatik.uni-freiburg.de/~cziegler/BX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bookcrossing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720602" y="1930854"/>
            <a:ext cx="6782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5187D1"/>
                </a:solidFill>
                <a:latin typeface="Arial" panose="020B0604020202020204" pitchFamily="34" charset="0"/>
                <a:ea typeface="华文细黑" panose="02010600040101010101" charset="-122"/>
              </a:rPr>
              <a:t>Book</a:t>
            </a:r>
            <a:r>
              <a:rPr lang="zh-CN" altLang="en-US" sz="4400" b="1" dirty="0">
                <a:solidFill>
                  <a:srgbClr val="5187D1"/>
                </a:solidFill>
                <a:latin typeface="Arial" panose="020B0604020202020204" pitchFamily="34" charset="0"/>
                <a:ea typeface="华文细黑" panose="02010600040101010101" charset="-122"/>
              </a:rPr>
              <a:t> </a:t>
            </a:r>
            <a:r>
              <a:rPr lang="en-US" altLang="zh-CN" sz="4400" b="1" dirty="0">
                <a:solidFill>
                  <a:srgbClr val="5187D1"/>
                </a:solidFill>
                <a:latin typeface="Arial" panose="020B0604020202020204" pitchFamily="34" charset="0"/>
                <a:ea typeface="华文细黑" panose="02010600040101010101" charset="-122"/>
              </a:rPr>
              <a:t>Recommendation</a:t>
            </a:r>
          </a:p>
        </p:txBody>
      </p:sp>
      <p:sp>
        <p:nvSpPr>
          <p:cNvPr id="3" name="矩形 2"/>
          <p:cNvSpPr/>
          <p:nvPr/>
        </p:nvSpPr>
        <p:spPr>
          <a:xfrm>
            <a:off x="693017" y="1072586"/>
            <a:ext cx="10838047" cy="3885565"/>
          </a:xfrm>
          <a:prstGeom prst="rect">
            <a:avLst/>
          </a:prstGeom>
          <a:noFill/>
          <a:ln w="25400">
            <a:solidFill>
              <a:srgbClr val="5187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08254" y="3447533"/>
            <a:ext cx="2351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Chenghao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Xu 001442383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02580" y="6649085"/>
            <a:ext cx="1386840" cy="213360"/>
          </a:xfrm>
          <a:prstGeom prst="rect">
            <a:avLst/>
          </a:pr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D4DEB1E-F799-6B46-8E42-403ABE64CC3A}"/>
              </a:ext>
            </a:extLst>
          </p:cNvPr>
          <p:cNvSpPr/>
          <p:nvPr/>
        </p:nvSpPr>
        <p:spPr>
          <a:xfrm>
            <a:off x="5003048" y="3874008"/>
            <a:ext cx="2145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Yingjie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Yun 001388960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E685B0A-2168-D745-8C88-19C20A551E13}"/>
              </a:ext>
            </a:extLst>
          </p:cNvPr>
          <p:cNvSpPr txBox="1"/>
          <p:nvPr/>
        </p:nvSpPr>
        <p:spPr>
          <a:xfrm>
            <a:off x="5402580" y="2797709"/>
            <a:ext cx="1328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Team</a:t>
            </a:r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5477393"/>
      </p:ext>
    </p:extLst>
  </p:cSld>
  <p:clrMapOvr>
    <a:masterClrMapping/>
  </p:clrMapOvr>
  <p:transition spd="slow" advClick="0" advTm="0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402580" y="6649085"/>
            <a:ext cx="1386840" cy="213360"/>
          </a:xfrm>
          <a:prstGeom prst="rect">
            <a:avLst/>
          </a:pr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1383030"/>
            <a:ext cx="1303020" cy="4334510"/>
          </a:xfrm>
          <a:prstGeom prst="rect">
            <a:avLst/>
          </a:pr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53284" y="1716274"/>
            <a:ext cx="7558242" cy="1156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SzPts val="1800"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Extract the  data from Book-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Corssing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dataset website </a:t>
            </a:r>
          </a:p>
          <a:p>
            <a:pPr marL="114300" lvl="0">
              <a:lnSpc>
                <a:spcPct val="150000"/>
              </a:lnSpc>
              <a:buSzPts val="1800"/>
            </a:pPr>
            <a:r>
              <a:rPr lang="zh-CN" altLang="en-US" sz="1600" dirty="0"/>
              <a:t>  </a:t>
            </a:r>
            <a:r>
              <a:rPr lang="en-US" altLang="zh-CN" sz="1600" dirty="0"/>
              <a:t>(</a:t>
            </a:r>
            <a:r>
              <a:rPr lang="en-US" altLang="zh-CN" sz="1600" dirty="0">
                <a:hlinkClick r:id="rId3"/>
              </a:rPr>
              <a:t>http://www2.informatik.uni-freiburg.de/~cziegler/BX/</a:t>
            </a:r>
            <a:r>
              <a:rPr lang="en-US" altLang="zh-CN" sz="1600" dirty="0"/>
              <a:t>)</a:t>
            </a:r>
          </a:p>
          <a:p>
            <a:pPr>
              <a:lnSpc>
                <a:spcPct val="150000"/>
              </a:lnSpc>
            </a:pP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0F3D0A-7857-4748-B553-55CAEF3ECB16}"/>
              </a:ext>
            </a:extLst>
          </p:cNvPr>
          <p:cNvSpPr txBox="1"/>
          <p:nvPr/>
        </p:nvSpPr>
        <p:spPr>
          <a:xfrm>
            <a:off x="4216179" y="243213"/>
            <a:ext cx="384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400" dirty="0"/>
              <a:t>Methodology</a:t>
            </a:r>
            <a:endParaRPr lang="zh-CN" altLang="en-US" sz="2400" b="1" dirty="0">
              <a:solidFill>
                <a:prstClr val="black"/>
              </a:solidFill>
              <a:latin typeface="Poppins SemiBold" panose="02000000000000000000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8688AD1-E3D7-486C-B5BB-7E450CB50EE5}"/>
              </a:ext>
            </a:extLst>
          </p:cNvPr>
          <p:cNvCxnSpPr/>
          <p:nvPr/>
        </p:nvCxnSpPr>
        <p:spPr>
          <a:xfrm flipV="1">
            <a:off x="5037365" y="704878"/>
            <a:ext cx="2203631" cy="11817"/>
          </a:xfrm>
          <a:prstGeom prst="line">
            <a:avLst/>
          </a:prstGeom>
          <a:ln w="38100">
            <a:solidFill>
              <a:srgbClr val="6289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0909709" y="1383030"/>
            <a:ext cx="1303020" cy="4334510"/>
          </a:xfrm>
          <a:prstGeom prst="rect">
            <a:avLst/>
          </a:pr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回形针">
            <a:extLst>
              <a:ext uri="{FF2B5EF4-FFF2-40B4-BE49-F238E27FC236}">
                <a16:creationId xmlns:a16="http://schemas.microsoft.com/office/drawing/2014/main" id="{10162653-7E3F-1545-8672-BD1162C1E325}"/>
              </a:ext>
            </a:extLst>
          </p:cNvPr>
          <p:cNvSpPr/>
          <p:nvPr/>
        </p:nvSpPr>
        <p:spPr bwMode="auto">
          <a:xfrm>
            <a:off x="2534570" y="1799044"/>
            <a:ext cx="473710" cy="473710"/>
          </a:xfrm>
          <a:custGeom>
            <a:avLst/>
            <a:gdLst>
              <a:gd name="T0" fmla="*/ 1271666 w 575"/>
              <a:gd name="T1" fmla="*/ 690777 h 576"/>
              <a:gd name="T2" fmla="*/ 1271666 w 575"/>
              <a:gd name="T3" fmla="*/ 690777 h 576"/>
              <a:gd name="T4" fmla="*/ 619470 w 575"/>
              <a:gd name="T5" fmla="*/ 1519085 h 576"/>
              <a:gd name="T6" fmla="*/ 205711 w 575"/>
              <a:gd name="T7" fmla="*/ 1519085 h 576"/>
              <a:gd name="T8" fmla="*/ 205711 w 575"/>
              <a:gd name="T9" fmla="*/ 1012723 h 576"/>
              <a:gd name="T10" fmla="*/ 790116 w 575"/>
              <a:gd name="T11" fmla="*/ 231301 h 576"/>
              <a:gd name="T12" fmla="*/ 1065955 w 575"/>
              <a:gd name="T13" fmla="*/ 231301 h 576"/>
              <a:gd name="T14" fmla="*/ 1065955 w 575"/>
              <a:gd name="T15" fmla="*/ 600132 h 576"/>
              <a:gd name="T16" fmla="*/ 481550 w 575"/>
              <a:gd name="T17" fmla="*/ 1381555 h 576"/>
              <a:gd name="T18" fmla="*/ 343630 w 575"/>
              <a:gd name="T19" fmla="*/ 1381555 h 576"/>
              <a:gd name="T20" fmla="*/ 343630 w 575"/>
              <a:gd name="T21" fmla="*/ 1197139 h 576"/>
              <a:gd name="T22" fmla="*/ 857907 w 575"/>
              <a:gd name="T23" fmla="*/ 506362 h 576"/>
              <a:gd name="T24" fmla="*/ 790116 w 575"/>
              <a:gd name="T25" fmla="*/ 415717 h 576"/>
              <a:gd name="T26" fmla="*/ 273502 w 575"/>
              <a:gd name="T27" fmla="*/ 1106494 h 576"/>
              <a:gd name="T28" fmla="*/ 273502 w 575"/>
              <a:gd name="T29" fmla="*/ 1428440 h 576"/>
              <a:gd name="T30" fmla="*/ 549341 w 575"/>
              <a:gd name="T31" fmla="*/ 1428440 h 576"/>
              <a:gd name="T32" fmla="*/ 1133746 w 575"/>
              <a:gd name="T33" fmla="*/ 690777 h 576"/>
              <a:gd name="T34" fmla="*/ 1133746 w 575"/>
              <a:gd name="T35" fmla="*/ 140656 h 576"/>
              <a:gd name="T36" fmla="*/ 757389 w 575"/>
              <a:gd name="T37" fmla="*/ 140656 h 576"/>
              <a:gd name="T38" fmla="*/ 135582 w 575"/>
              <a:gd name="T39" fmla="*/ 965838 h 576"/>
              <a:gd name="T40" fmla="*/ 135582 w 575"/>
              <a:gd name="T41" fmla="*/ 1612856 h 576"/>
              <a:gd name="T42" fmla="*/ 652196 w 575"/>
              <a:gd name="T43" fmla="*/ 1656615 h 576"/>
              <a:gd name="T44" fmla="*/ 1341794 w 575"/>
              <a:gd name="T45" fmla="*/ 737663 h 576"/>
              <a:gd name="T46" fmla="*/ 1271666 w 575"/>
              <a:gd name="T47" fmla="*/ 690777 h 57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75" h="576">
                <a:moveTo>
                  <a:pt x="544" y="221"/>
                </a:moveTo>
                <a:lnTo>
                  <a:pt x="544" y="221"/>
                </a:lnTo>
                <a:cubicBezTo>
                  <a:pt x="265" y="486"/>
                  <a:pt x="265" y="486"/>
                  <a:pt x="265" y="486"/>
                </a:cubicBezTo>
                <a:cubicBezTo>
                  <a:pt x="220" y="530"/>
                  <a:pt x="147" y="530"/>
                  <a:pt x="88" y="486"/>
                </a:cubicBezTo>
                <a:cubicBezTo>
                  <a:pt x="44" y="442"/>
                  <a:pt x="44" y="368"/>
                  <a:pt x="88" y="324"/>
                </a:cubicBezTo>
                <a:cubicBezTo>
                  <a:pt x="338" y="74"/>
                  <a:pt x="338" y="74"/>
                  <a:pt x="338" y="74"/>
                </a:cubicBezTo>
                <a:cubicBezTo>
                  <a:pt x="383" y="45"/>
                  <a:pt x="426" y="45"/>
                  <a:pt x="456" y="74"/>
                </a:cubicBezTo>
                <a:cubicBezTo>
                  <a:pt x="485" y="103"/>
                  <a:pt x="485" y="162"/>
                  <a:pt x="456" y="192"/>
                </a:cubicBezTo>
                <a:cubicBezTo>
                  <a:pt x="206" y="442"/>
                  <a:pt x="206" y="442"/>
                  <a:pt x="206" y="442"/>
                </a:cubicBezTo>
                <a:cubicBezTo>
                  <a:pt x="191" y="457"/>
                  <a:pt x="162" y="457"/>
                  <a:pt x="147" y="442"/>
                </a:cubicBezTo>
                <a:cubicBezTo>
                  <a:pt x="132" y="427"/>
                  <a:pt x="132" y="398"/>
                  <a:pt x="147" y="383"/>
                </a:cubicBezTo>
                <a:cubicBezTo>
                  <a:pt x="367" y="162"/>
                  <a:pt x="367" y="162"/>
                  <a:pt x="367" y="162"/>
                </a:cubicBezTo>
                <a:cubicBezTo>
                  <a:pt x="338" y="133"/>
                  <a:pt x="338" y="133"/>
                  <a:pt x="338" y="133"/>
                </a:cubicBezTo>
                <a:cubicBezTo>
                  <a:pt x="117" y="354"/>
                  <a:pt x="117" y="354"/>
                  <a:pt x="117" y="354"/>
                </a:cubicBezTo>
                <a:cubicBezTo>
                  <a:pt x="88" y="383"/>
                  <a:pt x="88" y="427"/>
                  <a:pt x="117" y="457"/>
                </a:cubicBezTo>
                <a:cubicBezTo>
                  <a:pt x="147" y="501"/>
                  <a:pt x="206" y="501"/>
                  <a:pt x="235" y="457"/>
                </a:cubicBezTo>
                <a:cubicBezTo>
                  <a:pt x="485" y="221"/>
                  <a:pt x="485" y="221"/>
                  <a:pt x="485" y="221"/>
                </a:cubicBezTo>
                <a:cubicBezTo>
                  <a:pt x="530" y="162"/>
                  <a:pt x="530" y="88"/>
                  <a:pt x="485" y="45"/>
                </a:cubicBezTo>
                <a:cubicBezTo>
                  <a:pt x="441" y="0"/>
                  <a:pt x="367" y="0"/>
                  <a:pt x="324" y="45"/>
                </a:cubicBezTo>
                <a:cubicBezTo>
                  <a:pt x="58" y="309"/>
                  <a:pt x="58" y="309"/>
                  <a:pt x="58" y="309"/>
                </a:cubicBezTo>
                <a:cubicBezTo>
                  <a:pt x="0" y="368"/>
                  <a:pt x="14" y="457"/>
                  <a:pt x="58" y="516"/>
                </a:cubicBezTo>
                <a:cubicBezTo>
                  <a:pt x="117" y="575"/>
                  <a:pt x="206" y="575"/>
                  <a:pt x="279" y="530"/>
                </a:cubicBezTo>
                <a:cubicBezTo>
                  <a:pt x="574" y="236"/>
                  <a:pt x="574" y="236"/>
                  <a:pt x="574" y="236"/>
                </a:cubicBezTo>
                <a:lnTo>
                  <a:pt x="544" y="221"/>
                </a:lnTo>
              </a:path>
            </a:pathLst>
          </a:custGeom>
          <a:solidFill>
            <a:srgbClr val="5187D1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54012CD-1C23-894D-92C5-9ECCD781FC64}"/>
              </a:ext>
            </a:extLst>
          </p:cNvPr>
          <p:cNvSpPr/>
          <p:nvPr/>
        </p:nvSpPr>
        <p:spPr>
          <a:xfrm>
            <a:off x="3053284" y="3289850"/>
            <a:ext cx="6630572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SzPts val="1800"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Clean and break down the text of JSON format into words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A9FBFA-EAA3-7746-86CF-084CA3B9E0DF}"/>
              </a:ext>
            </a:extLst>
          </p:cNvPr>
          <p:cNvSpPr/>
          <p:nvPr/>
        </p:nvSpPr>
        <p:spPr>
          <a:xfrm>
            <a:off x="3053284" y="4081185"/>
            <a:ext cx="6096000" cy="4181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>
              <a:lnSpc>
                <a:spcPct val="150000"/>
              </a:lnSpc>
              <a:buSzPts val="1800"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 data- driven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model and Train the model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050CD9-11C5-9648-9482-2756F1F2E1FC}"/>
              </a:ext>
            </a:extLst>
          </p:cNvPr>
          <p:cNvSpPr/>
          <p:nvPr/>
        </p:nvSpPr>
        <p:spPr>
          <a:xfrm>
            <a:off x="3053284" y="4892412"/>
            <a:ext cx="4554773" cy="4181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>
              <a:lnSpc>
                <a:spcPct val="150000"/>
              </a:lnSpc>
              <a:buSzPts val="1800"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Evaluate the result of Recommendation List</a:t>
            </a:r>
          </a:p>
        </p:txBody>
      </p:sp>
      <p:sp>
        <p:nvSpPr>
          <p:cNvPr id="30" name="回形针">
            <a:extLst>
              <a:ext uri="{FF2B5EF4-FFF2-40B4-BE49-F238E27FC236}">
                <a16:creationId xmlns:a16="http://schemas.microsoft.com/office/drawing/2014/main" id="{1D62AB30-1735-3544-9339-1C6109772ADF}"/>
              </a:ext>
            </a:extLst>
          </p:cNvPr>
          <p:cNvSpPr/>
          <p:nvPr/>
        </p:nvSpPr>
        <p:spPr bwMode="auto">
          <a:xfrm>
            <a:off x="2534570" y="2544717"/>
            <a:ext cx="473710" cy="473710"/>
          </a:xfrm>
          <a:custGeom>
            <a:avLst/>
            <a:gdLst>
              <a:gd name="T0" fmla="*/ 1271666 w 575"/>
              <a:gd name="T1" fmla="*/ 690777 h 576"/>
              <a:gd name="T2" fmla="*/ 1271666 w 575"/>
              <a:gd name="T3" fmla="*/ 690777 h 576"/>
              <a:gd name="T4" fmla="*/ 619470 w 575"/>
              <a:gd name="T5" fmla="*/ 1519085 h 576"/>
              <a:gd name="T6" fmla="*/ 205711 w 575"/>
              <a:gd name="T7" fmla="*/ 1519085 h 576"/>
              <a:gd name="T8" fmla="*/ 205711 w 575"/>
              <a:gd name="T9" fmla="*/ 1012723 h 576"/>
              <a:gd name="T10" fmla="*/ 790116 w 575"/>
              <a:gd name="T11" fmla="*/ 231301 h 576"/>
              <a:gd name="T12" fmla="*/ 1065955 w 575"/>
              <a:gd name="T13" fmla="*/ 231301 h 576"/>
              <a:gd name="T14" fmla="*/ 1065955 w 575"/>
              <a:gd name="T15" fmla="*/ 600132 h 576"/>
              <a:gd name="T16" fmla="*/ 481550 w 575"/>
              <a:gd name="T17" fmla="*/ 1381555 h 576"/>
              <a:gd name="T18" fmla="*/ 343630 w 575"/>
              <a:gd name="T19" fmla="*/ 1381555 h 576"/>
              <a:gd name="T20" fmla="*/ 343630 w 575"/>
              <a:gd name="T21" fmla="*/ 1197139 h 576"/>
              <a:gd name="T22" fmla="*/ 857907 w 575"/>
              <a:gd name="T23" fmla="*/ 506362 h 576"/>
              <a:gd name="T24" fmla="*/ 790116 w 575"/>
              <a:gd name="T25" fmla="*/ 415717 h 576"/>
              <a:gd name="T26" fmla="*/ 273502 w 575"/>
              <a:gd name="T27" fmla="*/ 1106494 h 576"/>
              <a:gd name="T28" fmla="*/ 273502 w 575"/>
              <a:gd name="T29" fmla="*/ 1428440 h 576"/>
              <a:gd name="T30" fmla="*/ 549341 w 575"/>
              <a:gd name="T31" fmla="*/ 1428440 h 576"/>
              <a:gd name="T32" fmla="*/ 1133746 w 575"/>
              <a:gd name="T33" fmla="*/ 690777 h 576"/>
              <a:gd name="T34" fmla="*/ 1133746 w 575"/>
              <a:gd name="T35" fmla="*/ 140656 h 576"/>
              <a:gd name="T36" fmla="*/ 757389 w 575"/>
              <a:gd name="T37" fmla="*/ 140656 h 576"/>
              <a:gd name="T38" fmla="*/ 135582 w 575"/>
              <a:gd name="T39" fmla="*/ 965838 h 576"/>
              <a:gd name="T40" fmla="*/ 135582 w 575"/>
              <a:gd name="T41" fmla="*/ 1612856 h 576"/>
              <a:gd name="T42" fmla="*/ 652196 w 575"/>
              <a:gd name="T43" fmla="*/ 1656615 h 576"/>
              <a:gd name="T44" fmla="*/ 1341794 w 575"/>
              <a:gd name="T45" fmla="*/ 737663 h 576"/>
              <a:gd name="T46" fmla="*/ 1271666 w 575"/>
              <a:gd name="T47" fmla="*/ 690777 h 57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75" h="576">
                <a:moveTo>
                  <a:pt x="544" y="221"/>
                </a:moveTo>
                <a:lnTo>
                  <a:pt x="544" y="221"/>
                </a:lnTo>
                <a:cubicBezTo>
                  <a:pt x="265" y="486"/>
                  <a:pt x="265" y="486"/>
                  <a:pt x="265" y="486"/>
                </a:cubicBezTo>
                <a:cubicBezTo>
                  <a:pt x="220" y="530"/>
                  <a:pt x="147" y="530"/>
                  <a:pt x="88" y="486"/>
                </a:cubicBezTo>
                <a:cubicBezTo>
                  <a:pt x="44" y="442"/>
                  <a:pt x="44" y="368"/>
                  <a:pt x="88" y="324"/>
                </a:cubicBezTo>
                <a:cubicBezTo>
                  <a:pt x="338" y="74"/>
                  <a:pt x="338" y="74"/>
                  <a:pt x="338" y="74"/>
                </a:cubicBezTo>
                <a:cubicBezTo>
                  <a:pt x="383" y="45"/>
                  <a:pt x="426" y="45"/>
                  <a:pt x="456" y="74"/>
                </a:cubicBezTo>
                <a:cubicBezTo>
                  <a:pt x="485" y="103"/>
                  <a:pt x="485" y="162"/>
                  <a:pt x="456" y="192"/>
                </a:cubicBezTo>
                <a:cubicBezTo>
                  <a:pt x="206" y="442"/>
                  <a:pt x="206" y="442"/>
                  <a:pt x="206" y="442"/>
                </a:cubicBezTo>
                <a:cubicBezTo>
                  <a:pt x="191" y="457"/>
                  <a:pt x="162" y="457"/>
                  <a:pt x="147" y="442"/>
                </a:cubicBezTo>
                <a:cubicBezTo>
                  <a:pt x="132" y="427"/>
                  <a:pt x="132" y="398"/>
                  <a:pt x="147" y="383"/>
                </a:cubicBezTo>
                <a:cubicBezTo>
                  <a:pt x="367" y="162"/>
                  <a:pt x="367" y="162"/>
                  <a:pt x="367" y="162"/>
                </a:cubicBezTo>
                <a:cubicBezTo>
                  <a:pt x="338" y="133"/>
                  <a:pt x="338" y="133"/>
                  <a:pt x="338" y="133"/>
                </a:cubicBezTo>
                <a:cubicBezTo>
                  <a:pt x="117" y="354"/>
                  <a:pt x="117" y="354"/>
                  <a:pt x="117" y="354"/>
                </a:cubicBezTo>
                <a:cubicBezTo>
                  <a:pt x="88" y="383"/>
                  <a:pt x="88" y="427"/>
                  <a:pt x="117" y="457"/>
                </a:cubicBezTo>
                <a:cubicBezTo>
                  <a:pt x="147" y="501"/>
                  <a:pt x="206" y="501"/>
                  <a:pt x="235" y="457"/>
                </a:cubicBezTo>
                <a:cubicBezTo>
                  <a:pt x="485" y="221"/>
                  <a:pt x="485" y="221"/>
                  <a:pt x="485" y="221"/>
                </a:cubicBezTo>
                <a:cubicBezTo>
                  <a:pt x="530" y="162"/>
                  <a:pt x="530" y="88"/>
                  <a:pt x="485" y="45"/>
                </a:cubicBezTo>
                <a:cubicBezTo>
                  <a:pt x="441" y="0"/>
                  <a:pt x="367" y="0"/>
                  <a:pt x="324" y="45"/>
                </a:cubicBezTo>
                <a:cubicBezTo>
                  <a:pt x="58" y="309"/>
                  <a:pt x="58" y="309"/>
                  <a:pt x="58" y="309"/>
                </a:cubicBezTo>
                <a:cubicBezTo>
                  <a:pt x="0" y="368"/>
                  <a:pt x="14" y="457"/>
                  <a:pt x="58" y="516"/>
                </a:cubicBezTo>
                <a:cubicBezTo>
                  <a:pt x="117" y="575"/>
                  <a:pt x="206" y="575"/>
                  <a:pt x="279" y="530"/>
                </a:cubicBezTo>
                <a:cubicBezTo>
                  <a:pt x="574" y="236"/>
                  <a:pt x="574" y="236"/>
                  <a:pt x="574" y="236"/>
                </a:cubicBezTo>
                <a:lnTo>
                  <a:pt x="544" y="221"/>
                </a:lnTo>
              </a:path>
            </a:pathLst>
          </a:custGeom>
          <a:solidFill>
            <a:srgbClr val="5187D1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1" name="回形针">
            <a:extLst>
              <a:ext uri="{FF2B5EF4-FFF2-40B4-BE49-F238E27FC236}">
                <a16:creationId xmlns:a16="http://schemas.microsoft.com/office/drawing/2014/main" id="{2495269B-92B1-B945-A23E-254C3D7C64F6}"/>
              </a:ext>
            </a:extLst>
          </p:cNvPr>
          <p:cNvSpPr/>
          <p:nvPr/>
        </p:nvSpPr>
        <p:spPr bwMode="auto">
          <a:xfrm>
            <a:off x="2534570" y="4030200"/>
            <a:ext cx="473710" cy="473710"/>
          </a:xfrm>
          <a:custGeom>
            <a:avLst/>
            <a:gdLst>
              <a:gd name="T0" fmla="*/ 1271666 w 575"/>
              <a:gd name="T1" fmla="*/ 690777 h 576"/>
              <a:gd name="T2" fmla="*/ 1271666 w 575"/>
              <a:gd name="T3" fmla="*/ 690777 h 576"/>
              <a:gd name="T4" fmla="*/ 619470 w 575"/>
              <a:gd name="T5" fmla="*/ 1519085 h 576"/>
              <a:gd name="T6" fmla="*/ 205711 w 575"/>
              <a:gd name="T7" fmla="*/ 1519085 h 576"/>
              <a:gd name="T8" fmla="*/ 205711 w 575"/>
              <a:gd name="T9" fmla="*/ 1012723 h 576"/>
              <a:gd name="T10" fmla="*/ 790116 w 575"/>
              <a:gd name="T11" fmla="*/ 231301 h 576"/>
              <a:gd name="T12" fmla="*/ 1065955 w 575"/>
              <a:gd name="T13" fmla="*/ 231301 h 576"/>
              <a:gd name="T14" fmla="*/ 1065955 w 575"/>
              <a:gd name="T15" fmla="*/ 600132 h 576"/>
              <a:gd name="T16" fmla="*/ 481550 w 575"/>
              <a:gd name="T17" fmla="*/ 1381555 h 576"/>
              <a:gd name="T18" fmla="*/ 343630 w 575"/>
              <a:gd name="T19" fmla="*/ 1381555 h 576"/>
              <a:gd name="T20" fmla="*/ 343630 w 575"/>
              <a:gd name="T21" fmla="*/ 1197139 h 576"/>
              <a:gd name="T22" fmla="*/ 857907 w 575"/>
              <a:gd name="T23" fmla="*/ 506362 h 576"/>
              <a:gd name="T24" fmla="*/ 790116 w 575"/>
              <a:gd name="T25" fmla="*/ 415717 h 576"/>
              <a:gd name="T26" fmla="*/ 273502 w 575"/>
              <a:gd name="T27" fmla="*/ 1106494 h 576"/>
              <a:gd name="T28" fmla="*/ 273502 w 575"/>
              <a:gd name="T29" fmla="*/ 1428440 h 576"/>
              <a:gd name="T30" fmla="*/ 549341 w 575"/>
              <a:gd name="T31" fmla="*/ 1428440 h 576"/>
              <a:gd name="T32" fmla="*/ 1133746 w 575"/>
              <a:gd name="T33" fmla="*/ 690777 h 576"/>
              <a:gd name="T34" fmla="*/ 1133746 w 575"/>
              <a:gd name="T35" fmla="*/ 140656 h 576"/>
              <a:gd name="T36" fmla="*/ 757389 w 575"/>
              <a:gd name="T37" fmla="*/ 140656 h 576"/>
              <a:gd name="T38" fmla="*/ 135582 w 575"/>
              <a:gd name="T39" fmla="*/ 965838 h 576"/>
              <a:gd name="T40" fmla="*/ 135582 w 575"/>
              <a:gd name="T41" fmla="*/ 1612856 h 576"/>
              <a:gd name="T42" fmla="*/ 652196 w 575"/>
              <a:gd name="T43" fmla="*/ 1656615 h 576"/>
              <a:gd name="T44" fmla="*/ 1341794 w 575"/>
              <a:gd name="T45" fmla="*/ 737663 h 576"/>
              <a:gd name="T46" fmla="*/ 1271666 w 575"/>
              <a:gd name="T47" fmla="*/ 690777 h 57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75" h="576">
                <a:moveTo>
                  <a:pt x="544" y="221"/>
                </a:moveTo>
                <a:lnTo>
                  <a:pt x="544" y="221"/>
                </a:lnTo>
                <a:cubicBezTo>
                  <a:pt x="265" y="486"/>
                  <a:pt x="265" y="486"/>
                  <a:pt x="265" y="486"/>
                </a:cubicBezTo>
                <a:cubicBezTo>
                  <a:pt x="220" y="530"/>
                  <a:pt x="147" y="530"/>
                  <a:pt x="88" y="486"/>
                </a:cubicBezTo>
                <a:cubicBezTo>
                  <a:pt x="44" y="442"/>
                  <a:pt x="44" y="368"/>
                  <a:pt x="88" y="324"/>
                </a:cubicBezTo>
                <a:cubicBezTo>
                  <a:pt x="338" y="74"/>
                  <a:pt x="338" y="74"/>
                  <a:pt x="338" y="74"/>
                </a:cubicBezTo>
                <a:cubicBezTo>
                  <a:pt x="383" y="45"/>
                  <a:pt x="426" y="45"/>
                  <a:pt x="456" y="74"/>
                </a:cubicBezTo>
                <a:cubicBezTo>
                  <a:pt x="485" y="103"/>
                  <a:pt x="485" y="162"/>
                  <a:pt x="456" y="192"/>
                </a:cubicBezTo>
                <a:cubicBezTo>
                  <a:pt x="206" y="442"/>
                  <a:pt x="206" y="442"/>
                  <a:pt x="206" y="442"/>
                </a:cubicBezTo>
                <a:cubicBezTo>
                  <a:pt x="191" y="457"/>
                  <a:pt x="162" y="457"/>
                  <a:pt x="147" y="442"/>
                </a:cubicBezTo>
                <a:cubicBezTo>
                  <a:pt x="132" y="427"/>
                  <a:pt x="132" y="398"/>
                  <a:pt x="147" y="383"/>
                </a:cubicBezTo>
                <a:cubicBezTo>
                  <a:pt x="367" y="162"/>
                  <a:pt x="367" y="162"/>
                  <a:pt x="367" y="162"/>
                </a:cubicBezTo>
                <a:cubicBezTo>
                  <a:pt x="338" y="133"/>
                  <a:pt x="338" y="133"/>
                  <a:pt x="338" y="133"/>
                </a:cubicBezTo>
                <a:cubicBezTo>
                  <a:pt x="117" y="354"/>
                  <a:pt x="117" y="354"/>
                  <a:pt x="117" y="354"/>
                </a:cubicBezTo>
                <a:cubicBezTo>
                  <a:pt x="88" y="383"/>
                  <a:pt x="88" y="427"/>
                  <a:pt x="117" y="457"/>
                </a:cubicBezTo>
                <a:cubicBezTo>
                  <a:pt x="147" y="501"/>
                  <a:pt x="206" y="501"/>
                  <a:pt x="235" y="457"/>
                </a:cubicBezTo>
                <a:cubicBezTo>
                  <a:pt x="485" y="221"/>
                  <a:pt x="485" y="221"/>
                  <a:pt x="485" y="221"/>
                </a:cubicBezTo>
                <a:cubicBezTo>
                  <a:pt x="530" y="162"/>
                  <a:pt x="530" y="88"/>
                  <a:pt x="485" y="45"/>
                </a:cubicBezTo>
                <a:cubicBezTo>
                  <a:pt x="441" y="0"/>
                  <a:pt x="367" y="0"/>
                  <a:pt x="324" y="45"/>
                </a:cubicBezTo>
                <a:cubicBezTo>
                  <a:pt x="58" y="309"/>
                  <a:pt x="58" y="309"/>
                  <a:pt x="58" y="309"/>
                </a:cubicBezTo>
                <a:cubicBezTo>
                  <a:pt x="0" y="368"/>
                  <a:pt x="14" y="457"/>
                  <a:pt x="58" y="516"/>
                </a:cubicBezTo>
                <a:cubicBezTo>
                  <a:pt x="117" y="575"/>
                  <a:pt x="206" y="575"/>
                  <a:pt x="279" y="530"/>
                </a:cubicBezTo>
                <a:cubicBezTo>
                  <a:pt x="574" y="236"/>
                  <a:pt x="574" y="236"/>
                  <a:pt x="574" y="236"/>
                </a:cubicBezTo>
                <a:lnTo>
                  <a:pt x="544" y="221"/>
                </a:lnTo>
              </a:path>
            </a:pathLst>
          </a:custGeom>
          <a:solidFill>
            <a:srgbClr val="5187D1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2" name="回形针">
            <a:extLst>
              <a:ext uri="{FF2B5EF4-FFF2-40B4-BE49-F238E27FC236}">
                <a16:creationId xmlns:a16="http://schemas.microsoft.com/office/drawing/2014/main" id="{D955FD9E-1D17-AE4F-A653-8423DAD1F648}"/>
              </a:ext>
            </a:extLst>
          </p:cNvPr>
          <p:cNvSpPr/>
          <p:nvPr/>
        </p:nvSpPr>
        <p:spPr bwMode="auto">
          <a:xfrm>
            <a:off x="2534570" y="4770010"/>
            <a:ext cx="473710" cy="473710"/>
          </a:xfrm>
          <a:custGeom>
            <a:avLst/>
            <a:gdLst>
              <a:gd name="T0" fmla="*/ 1271666 w 575"/>
              <a:gd name="T1" fmla="*/ 690777 h 576"/>
              <a:gd name="T2" fmla="*/ 1271666 w 575"/>
              <a:gd name="T3" fmla="*/ 690777 h 576"/>
              <a:gd name="T4" fmla="*/ 619470 w 575"/>
              <a:gd name="T5" fmla="*/ 1519085 h 576"/>
              <a:gd name="T6" fmla="*/ 205711 w 575"/>
              <a:gd name="T7" fmla="*/ 1519085 h 576"/>
              <a:gd name="T8" fmla="*/ 205711 w 575"/>
              <a:gd name="T9" fmla="*/ 1012723 h 576"/>
              <a:gd name="T10" fmla="*/ 790116 w 575"/>
              <a:gd name="T11" fmla="*/ 231301 h 576"/>
              <a:gd name="T12" fmla="*/ 1065955 w 575"/>
              <a:gd name="T13" fmla="*/ 231301 h 576"/>
              <a:gd name="T14" fmla="*/ 1065955 w 575"/>
              <a:gd name="T15" fmla="*/ 600132 h 576"/>
              <a:gd name="T16" fmla="*/ 481550 w 575"/>
              <a:gd name="T17" fmla="*/ 1381555 h 576"/>
              <a:gd name="T18" fmla="*/ 343630 w 575"/>
              <a:gd name="T19" fmla="*/ 1381555 h 576"/>
              <a:gd name="T20" fmla="*/ 343630 w 575"/>
              <a:gd name="T21" fmla="*/ 1197139 h 576"/>
              <a:gd name="T22" fmla="*/ 857907 w 575"/>
              <a:gd name="T23" fmla="*/ 506362 h 576"/>
              <a:gd name="T24" fmla="*/ 790116 w 575"/>
              <a:gd name="T25" fmla="*/ 415717 h 576"/>
              <a:gd name="T26" fmla="*/ 273502 w 575"/>
              <a:gd name="T27" fmla="*/ 1106494 h 576"/>
              <a:gd name="T28" fmla="*/ 273502 w 575"/>
              <a:gd name="T29" fmla="*/ 1428440 h 576"/>
              <a:gd name="T30" fmla="*/ 549341 w 575"/>
              <a:gd name="T31" fmla="*/ 1428440 h 576"/>
              <a:gd name="T32" fmla="*/ 1133746 w 575"/>
              <a:gd name="T33" fmla="*/ 690777 h 576"/>
              <a:gd name="T34" fmla="*/ 1133746 w 575"/>
              <a:gd name="T35" fmla="*/ 140656 h 576"/>
              <a:gd name="T36" fmla="*/ 757389 w 575"/>
              <a:gd name="T37" fmla="*/ 140656 h 576"/>
              <a:gd name="T38" fmla="*/ 135582 w 575"/>
              <a:gd name="T39" fmla="*/ 965838 h 576"/>
              <a:gd name="T40" fmla="*/ 135582 w 575"/>
              <a:gd name="T41" fmla="*/ 1612856 h 576"/>
              <a:gd name="T42" fmla="*/ 652196 w 575"/>
              <a:gd name="T43" fmla="*/ 1656615 h 576"/>
              <a:gd name="T44" fmla="*/ 1341794 w 575"/>
              <a:gd name="T45" fmla="*/ 737663 h 576"/>
              <a:gd name="T46" fmla="*/ 1271666 w 575"/>
              <a:gd name="T47" fmla="*/ 690777 h 57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75" h="576">
                <a:moveTo>
                  <a:pt x="544" y="221"/>
                </a:moveTo>
                <a:lnTo>
                  <a:pt x="544" y="221"/>
                </a:lnTo>
                <a:cubicBezTo>
                  <a:pt x="265" y="486"/>
                  <a:pt x="265" y="486"/>
                  <a:pt x="265" y="486"/>
                </a:cubicBezTo>
                <a:cubicBezTo>
                  <a:pt x="220" y="530"/>
                  <a:pt x="147" y="530"/>
                  <a:pt x="88" y="486"/>
                </a:cubicBezTo>
                <a:cubicBezTo>
                  <a:pt x="44" y="442"/>
                  <a:pt x="44" y="368"/>
                  <a:pt x="88" y="324"/>
                </a:cubicBezTo>
                <a:cubicBezTo>
                  <a:pt x="338" y="74"/>
                  <a:pt x="338" y="74"/>
                  <a:pt x="338" y="74"/>
                </a:cubicBezTo>
                <a:cubicBezTo>
                  <a:pt x="383" y="45"/>
                  <a:pt x="426" y="45"/>
                  <a:pt x="456" y="74"/>
                </a:cubicBezTo>
                <a:cubicBezTo>
                  <a:pt x="485" y="103"/>
                  <a:pt x="485" y="162"/>
                  <a:pt x="456" y="192"/>
                </a:cubicBezTo>
                <a:cubicBezTo>
                  <a:pt x="206" y="442"/>
                  <a:pt x="206" y="442"/>
                  <a:pt x="206" y="442"/>
                </a:cubicBezTo>
                <a:cubicBezTo>
                  <a:pt x="191" y="457"/>
                  <a:pt x="162" y="457"/>
                  <a:pt x="147" y="442"/>
                </a:cubicBezTo>
                <a:cubicBezTo>
                  <a:pt x="132" y="427"/>
                  <a:pt x="132" y="398"/>
                  <a:pt x="147" y="383"/>
                </a:cubicBezTo>
                <a:cubicBezTo>
                  <a:pt x="367" y="162"/>
                  <a:pt x="367" y="162"/>
                  <a:pt x="367" y="162"/>
                </a:cubicBezTo>
                <a:cubicBezTo>
                  <a:pt x="338" y="133"/>
                  <a:pt x="338" y="133"/>
                  <a:pt x="338" y="133"/>
                </a:cubicBezTo>
                <a:cubicBezTo>
                  <a:pt x="117" y="354"/>
                  <a:pt x="117" y="354"/>
                  <a:pt x="117" y="354"/>
                </a:cubicBezTo>
                <a:cubicBezTo>
                  <a:pt x="88" y="383"/>
                  <a:pt x="88" y="427"/>
                  <a:pt x="117" y="457"/>
                </a:cubicBezTo>
                <a:cubicBezTo>
                  <a:pt x="147" y="501"/>
                  <a:pt x="206" y="501"/>
                  <a:pt x="235" y="457"/>
                </a:cubicBezTo>
                <a:cubicBezTo>
                  <a:pt x="485" y="221"/>
                  <a:pt x="485" y="221"/>
                  <a:pt x="485" y="221"/>
                </a:cubicBezTo>
                <a:cubicBezTo>
                  <a:pt x="530" y="162"/>
                  <a:pt x="530" y="88"/>
                  <a:pt x="485" y="45"/>
                </a:cubicBezTo>
                <a:cubicBezTo>
                  <a:pt x="441" y="0"/>
                  <a:pt x="367" y="0"/>
                  <a:pt x="324" y="45"/>
                </a:cubicBezTo>
                <a:cubicBezTo>
                  <a:pt x="58" y="309"/>
                  <a:pt x="58" y="309"/>
                  <a:pt x="58" y="309"/>
                </a:cubicBezTo>
                <a:cubicBezTo>
                  <a:pt x="0" y="368"/>
                  <a:pt x="14" y="457"/>
                  <a:pt x="58" y="516"/>
                </a:cubicBezTo>
                <a:cubicBezTo>
                  <a:pt x="117" y="575"/>
                  <a:pt x="206" y="575"/>
                  <a:pt x="279" y="530"/>
                </a:cubicBezTo>
                <a:cubicBezTo>
                  <a:pt x="574" y="236"/>
                  <a:pt x="574" y="236"/>
                  <a:pt x="574" y="236"/>
                </a:cubicBezTo>
                <a:lnTo>
                  <a:pt x="544" y="221"/>
                </a:lnTo>
              </a:path>
            </a:pathLst>
          </a:custGeom>
          <a:solidFill>
            <a:srgbClr val="5187D1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CE14302-140B-F749-9164-385BA96FD7C5}"/>
              </a:ext>
            </a:extLst>
          </p:cNvPr>
          <p:cNvSpPr/>
          <p:nvPr/>
        </p:nvSpPr>
        <p:spPr>
          <a:xfrm>
            <a:off x="3177613" y="2588603"/>
            <a:ext cx="66305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Reformat and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generate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structured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回形针">
            <a:extLst>
              <a:ext uri="{FF2B5EF4-FFF2-40B4-BE49-F238E27FC236}">
                <a16:creationId xmlns:a16="http://schemas.microsoft.com/office/drawing/2014/main" id="{A5FA385C-2B7A-2E4E-AE32-DDB05FCACE7B}"/>
              </a:ext>
            </a:extLst>
          </p:cNvPr>
          <p:cNvSpPr/>
          <p:nvPr/>
        </p:nvSpPr>
        <p:spPr bwMode="auto">
          <a:xfrm>
            <a:off x="2534570" y="3290390"/>
            <a:ext cx="473710" cy="473710"/>
          </a:xfrm>
          <a:custGeom>
            <a:avLst/>
            <a:gdLst>
              <a:gd name="T0" fmla="*/ 1271666 w 575"/>
              <a:gd name="T1" fmla="*/ 690777 h 576"/>
              <a:gd name="T2" fmla="*/ 1271666 w 575"/>
              <a:gd name="T3" fmla="*/ 690777 h 576"/>
              <a:gd name="T4" fmla="*/ 619470 w 575"/>
              <a:gd name="T5" fmla="*/ 1519085 h 576"/>
              <a:gd name="T6" fmla="*/ 205711 w 575"/>
              <a:gd name="T7" fmla="*/ 1519085 h 576"/>
              <a:gd name="T8" fmla="*/ 205711 w 575"/>
              <a:gd name="T9" fmla="*/ 1012723 h 576"/>
              <a:gd name="T10" fmla="*/ 790116 w 575"/>
              <a:gd name="T11" fmla="*/ 231301 h 576"/>
              <a:gd name="T12" fmla="*/ 1065955 w 575"/>
              <a:gd name="T13" fmla="*/ 231301 h 576"/>
              <a:gd name="T14" fmla="*/ 1065955 w 575"/>
              <a:gd name="T15" fmla="*/ 600132 h 576"/>
              <a:gd name="T16" fmla="*/ 481550 w 575"/>
              <a:gd name="T17" fmla="*/ 1381555 h 576"/>
              <a:gd name="T18" fmla="*/ 343630 w 575"/>
              <a:gd name="T19" fmla="*/ 1381555 h 576"/>
              <a:gd name="T20" fmla="*/ 343630 w 575"/>
              <a:gd name="T21" fmla="*/ 1197139 h 576"/>
              <a:gd name="T22" fmla="*/ 857907 w 575"/>
              <a:gd name="T23" fmla="*/ 506362 h 576"/>
              <a:gd name="T24" fmla="*/ 790116 w 575"/>
              <a:gd name="T25" fmla="*/ 415717 h 576"/>
              <a:gd name="T26" fmla="*/ 273502 w 575"/>
              <a:gd name="T27" fmla="*/ 1106494 h 576"/>
              <a:gd name="T28" fmla="*/ 273502 w 575"/>
              <a:gd name="T29" fmla="*/ 1428440 h 576"/>
              <a:gd name="T30" fmla="*/ 549341 w 575"/>
              <a:gd name="T31" fmla="*/ 1428440 h 576"/>
              <a:gd name="T32" fmla="*/ 1133746 w 575"/>
              <a:gd name="T33" fmla="*/ 690777 h 576"/>
              <a:gd name="T34" fmla="*/ 1133746 w 575"/>
              <a:gd name="T35" fmla="*/ 140656 h 576"/>
              <a:gd name="T36" fmla="*/ 757389 w 575"/>
              <a:gd name="T37" fmla="*/ 140656 h 576"/>
              <a:gd name="T38" fmla="*/ 135582 w 575"/>
              <a:gd name="T39" fmla="*/ 965838 h 576"/>
              <a:gd name="T40" fmla="*/ 135582 w 575"/>
              <a:gd name="T41" fmla="*/ 1612856 h 576"/>
              <a:gd name="T42" fmla="*/ 652196 w 575"/>
              <a:gd name="T43" fmla="*/ 1656615 h 576"/>
              <a:gd name="T44" fmla="*/ 1341794 w 575"/>
              <a:gd name="T45" fmla="*/ 737663 h 576"/>
              <a:gd name="T46" fmla="*/ 1271666 w 575"/>
              <a:gd name="T47" fmla="*/ 690777 h 57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75" h="576">
                <a:moveTo>
                  <a:pt x="544" y="221"/>
                </a:moveTo>
                <a:lnTo>
                  <a:pt x="544" y="221"/>
                </a:lnTo>
                <a:cubicBezTo>
                  <a:pt x="265" y="486"/>
                  <a:pt x="265" y="486"/>
                  <a:pt x="265" y="486"/>
                </a:cubicBezTo>
                <a:cubicBezTo>
                  <a:pt x="220" y="530"/>
                  <a:pt x="147" y="530"/>
                  <a:pt x="88" y="486"/>
                </a:cubicBezTo>
                <a:cubicBezTo>
                  <a:pt x="44" y="442"/>
                  <a:pt x="44" y="368"/>
                  <a:pt x="88" y="324"/>
                </a:cubicBezTo>
                <a:cubicBezTo>
                  <a:pt x="338" y="74"/>
                  <a:pt x="338" y="74"/>
                  <a:pt x="338" y="74"/>
                </a:cubicBezTo>
                <a:cubicBezTo>
                  <a:pt x="383" y="45"/>
                  <a:pt x="426" y="45"/>
                  <a:pt x="456" y="74"/>
                </a:cubicBezTo>
                <a:cubicBezTo>
                  <a:pt x="485" y="103"/>
                  <a:pt x="485" y="162"/>
                  <a:pt x="456" y="192"/>
                </a:cubicBezTo>
                <a:cubicBezTo>
                  <a:pt x="206" y="442"/>
                  <a:pt x="206" y="442"/>
                  <a:pt x="206" y="442"/>
                </a:cubicBezTo>
                <a:cubicBezTo>
                  <a:pt x="191" y="457"/>
                  <a:pt x="162" y="457"/>
                  <a:pt x="147" y="442"/>
                </a:cubicBezTo>
                <a:cubicBezTo>
                  <a:pt x="132" y="427"/>
                  <a:pt x="132" y="398"/>
                  <a:pt x="147" y="383"/>
                </a:cubicBezTo>
                <a:cubicBezTo>
                  <a:pt x="367" y="162"/>
                  <a:pt x="367" y="162"/>
                  <a:pt x="367" y="162"/>
                </a:cubicBezTo>
                <a:cubicBezTo>
                  <a:pt x="338" y="133"/>
                  <a:pt x="338" y="133"/>
                  <a:pt x="338" y="133"/>
                </a:cubicBezTo>
                <a:cubicBezTo>
                  <a:pt x="117" y="354"/>
                  <a:pt x="117" y="354"/>
                  <a:pt x="117" y="354"/>
                </a:cubicBezTo>
                <a:cubicBezTo>
                  <a:pt x="88" y="383"/>
                  <a:pt x="88" y="427"/>
                  <a:pt x="117" y="457"/>
                </a:cubicBezTo>
                <a:cubicBezTo>
                  <a:pt x="147" y="501"/>
                  <a:pt x="206" y="501"/>
                  <a:pt x="235" y="457"/>
                </a:cubicBezTo>
                <a:cubicBezTo>
                  <a:pt x="485" y="221"/>
                  <a:pt x="485" y="221"/>
                  <a:pt x="485" y="221"/>
                </a:cubicBezTo>
                <a:cubicBezTo>
                  <a:pt x="530" y="162"/>
                  <a:pt x="530" y="88"/>
                  <a:pt x="485" y="45"/>
                </a:cubicBezTo>
                <a:cubicBezTo>
                  <a:pt x="441" y="0"/>
                  <a:pt x="367" y="0"/>
                  <a:pt x="324" y="45"/>
                </a:cubicBezTo>
                <a:cubicBezTo>
                  <a:pt x="58" y="309"/>
                  <a:pt x="58" y="309"/>
                  <a:pt x="58" y="309"/>
                </a:cubicBezTo>
                <a:cubicBezTo>
                  <a:pt x="0" y="368"/>
                  <a:pt x="14" y="457"/>
                  <a:pt x="58" y="516"/>
                </a:cubicBezTo>
                <a:cubicBezTo>
                  <a:pt x="117" y="575"/>
                  <a:pt x="206" y="575"/>
                  <a:pt x="279" y="530"/>
                </a:cubicBezTo>
                <a:cubicBezTo>
                  <a:pt x="574" y="236"/>
                  <a:pt x="574" y="236"/>
                  <a:pt x="574" y="236"/>
                </a:cubicBezTo>
                <a:lnTo>
                  <a:pt x="544" y="221"/>
                </a:lnTo>
              </a:path>
            </a:pathLst>
          </a:custGeom>
          <a:solidFill>
            <a:srgbClr val="5187D1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E679905-E680-4644-8331-5660309D2A90}"/>
              </a:ext>
            </a:extLst>
          </p:cNvPr>
          <p:cNvSpPr txBox="1"/>
          <p:nvPr/>
        </p:nvSpPr>
        <p:spPr>
          <a:xfrm>
            <a:off x="5945157" y="6357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9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84285910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/>
      <p:bldP spid="27" grpId="1"/>
      <p:bldP spid="28" grpId="0" animBg="1"/>
      <p:bldP spid="20" grpId="0" animBg="1"/>
      <p:bldP spid="30" grpId="0" animBg="1"/>
      <p:bldP spid="31" grpId="0" animBg="1"/>
      <p:bldP spid="32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F961950-D8FD-9244-81C4-D39B1260CE63}"/>
              </a:ext>
            </a:extLst>
          </p:cNvPr>
          <p:cNvSpPr/>
          <p:nvPr/>
        </p:nvSpPr>
        <p:spPr>
          <a:xfrm>
            <a:off x="234949" y="3416695"/>
            <a:ext cx="781050" cy="2297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Raw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F626AF-73DF-1549-9F71-5EFCB5A01858}"/>
              </a:ext>
            </a:extLst>
          </p:cNvPr>
          <p:cNvSpPr/>
          <p:nvPr/>
        </p:nvSpPr>
        <p:spPr>
          <a:xfrm>
            <a:off x="1282700" y="2873375"/>
            <a:ext cx="1308100" cy="273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/>
              <a:t>Book_information</a:t>
            </a:r>
            <a:endParaRPr kumimoji="1"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248EDC-B1E9-4A41-A1CB-41AA8C275BF3}"/>
              </a:ext>
            </a:extLst>
          </p:cNvPr>
          <p:cNvSpPr/>
          <p:nvPr/>
        </p:nvSpPr>
        <p:spPr>
          <a:xfrm>
            <a:off x="1282700" y="3397250"/>
            <a:ext cx="1308100" cy="266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Ratings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328B11-7E4E-614C-8B51-869E309A3CDF}"/>
              </a:ext>
            </a:extLst>
          </p:cNvPr>
          <p:cNvSpPr/>
          <p:nvPr/>
        </p:nvSpPr>
        <p:spPr>
          <a:xfrm>
            <a:off x="1282700" y="3914775"/>
            <a:ext cx="13081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/>
              <a:t>User_information</a:t>
            </a:r>
            <a:endParaRPr kumimoji="1" lang="zh-CN" altLang="en-US" sz="1200" dirty="0"/>
          </a:p>
        </p:txBody>
      </p:sp>
      <p:cxnSp>
        <p:nvCxnSpPr>
          <p:cNvPr id="10" name="肘形连接符 9">
            <a:extLst>
              <a:ext uri="{FF2B5EF4-FFF2-40B4-BE49-F238E27FC236}">
                <a16:creationId xmlns:a16="http://schemas.microsoft.com/office/drawing/2014/main" id="{03A68ABF-AE78-9F4F-A6A4-C93D730C78BA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1015999" y="3531590"/>
            <a:ext cx="266701" cy="529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18569BE0-D354-0A44-BA10-58E758D93529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1015999" y="3009900"/>
            <a:ext cx="266701" cy="5216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9AE7F055-AE73-654F-BFFB-B4CE8B98DF3D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1015999" y="3530600"/>
            <a:ext cx="266701" cy="9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0917F9B9-1A68-9B42-BE12-81C6162DD81C}"/>
              </a:ext>
            </a:extLst>
          </p:cNvPr>
          <p:cNvSpPr/>
          <p:nvPr/>
        </p:nvSpPr>
        <p:spPr>
          <a:xfrm>
            <a:off x="4476750" y="2578895"/>
            <a:ext cx="1524000" cy="266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Book: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Map[</a:t>
            </a:r>
            <a:r>
              <a:rPr kumimoji="1" lang="en-US" altLang="zh-CN" sz="1200" dirty="0" err="1"/>
              <a:t>Int,String</a:t>
            </a:r>
            <a:r>
              <a:rPr kumimoji="1" lang="en-US" altLang="zh-CN" sz="1200" dirty="0"/>
              <a:t>]</a:t>
            </a:r>
            <a:endParaRPr kumimoji="1" lang="zh-CN" altLang="en-US" sz="1200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DF3BB9E3-49A7-6048-9D5A-85173C33596F}"/>
              </a:ext>
            </a:extLst>
          </p:cNvPr>
          <p:cNvCxnSpPr>
            <a:cxnSpLocks/>
          </p:cNvCxnSpPr>
          <p:nvPr/>
        </p:nvCxnSpPr>
        <p:spPr>
          <a:xfrm>
            <a:off x="9664700" y="2578895"/>
            <a:ext cx="330200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菱形 36">
            <a:extLst>
              <a:ext uri="{FF2B5EF4-FFF2-40B4-BE49-F238E27FC236}">
                <a16:creationId xmlns:a16="http://schemas.microsoft.com/office/drawing/2014/main" id="{E1F49560-EAE9-A24F-9421-2A93F8865B63}"/>
              </a:ext>
            </a:extLst>
          </p:cNvPr>
          <p:cNvSpPr/>
          <p:nvPr/>
        </p:nvSpPr>
        <p:spPr>
          <a:xfrm>
            <a:off x="2794000" y="3351211"/>
            <a:ext cx="1473200" cy="35877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Data</a:t>
            </a:r>
          </a:p>
          <a:p>
            <a:pPr algn="ctr"/>
            <a:r>
              <a:rPr kumimoji="1" lang="en-US" altLang="zh-CN" sz="1100" dirty="0"/>
              <a:t>Reformat</a:t>
            </a:r>
            <a:endParaRPr kumimoji="1" lang="zh-CN" altLang="en-US" sz="1100" dirty="0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3BC2890D-D279-0B4D-8AAE-F5C730CD6C5B}"/>
              </a:ext>
            </a:extLst>
          </p:cNvPr>
          <p:cNvCxnSpPr>
            <a:cxnSpLocks/>
            <a:stCxn id="7" idx="3"/>
            <a:endCxn id="37" idx="1"/>
          </p:cNvCxnSpPr>
          <p:nvPr/>
        </p:nvCxnSpPr>
        <p:spPr>
          <a:xfrm flipV="1">
            <a:off x="2590800" y="3530599"/>
            <a:ext cx="203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肘形连接符 40">
            <a:extLst>
              <a:ext uri="{FF2B5EF4-FFF2-40B4-BE49-F238E27FC236}">
                <a16:creationId xmlns:a16="http://schemas.microsoft.com/office/drawing/2014/main" id="{00D4C05A-A01A-9F4E-9879-B10D6D343A91}"/>
              </a:ext>
            </a:extLst>
          </p:cNvPr>
          <p:cNvCxnSpPr>
            <a:cxnSpLocks/>
            <a:stCxn id="6" idx="3"/>
            <a:endCxn id="37" idx="1"/>
          </p:cNvCxnSpPr>
          <p:nvPr/>
        </p:nvCxnSpPr>
        <p:spPr>
          <a:xfrm>
            <a:off x="2590800" y="3009900"/>
            <a:ext cx="203200" cy="5206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68B5F117-3099-754D-832F-70D11715AEDF}"/>
              </a:ext>
            </a:extLst>
          </p:cNvPr>
          <p:cNvCxnSpPr>
            <a:cxnSpLocks/>
            <a:stCxn id="8" idx="3"/>
            <a:endCxn id="37" idx="1"/>
          </p:cNvCxnSpPr>
          <p:nvPr/>
        </p:nvCxnSpPr>
        <p:spPr>
          <a:xfrm flipV="1">
            <a:off x="2590800" y="3530599"/>
            <a:ext cx="203200" cy="530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>
            <a:extLst>
              <a:ext uri="{FF2B5EF4-FFF2-40B4-BE49-F238E27FC236}">
                <a16:creationId xmlns:a16="http://schemas.microsoft.com/office/drawing/2014/main" id="{6CABE4C2-1F5B-7A4D-AC8F-7F426380D0D8}"/>
              </a:ext>
            </a:extLst>
          </p:cNvPr>
          <p:cNvCxnSpPr>
            <a:cxnSpLocks/>
            <a:endCxn id="21" idx="1"/>
          </p:cNvCxnSpPr>
          <p:nvPr/>
        </p:nvCxnSpPr>
        <p:spPr>
          <a:xfrm rot="5400000" flipH="1" flipV="1">
            <a:off x="3989785" y="3053160"/>
            <a:ext cx="827880" cy="1460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76B0EF58-CA85-324C-9B58-BA93AC425157}"/>
              </a:ext>
            </a:extLst>
          </p:cNvPr>
          <p:cNvSpPr/>
          <p:nvPr/>
        </p:nvSpPr>
        <p:spPr>
          <a:xfrm>
            <a:off x="4476750" y="3013075"/>
            <a:ext cx="1066800" cy="242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User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ID</a:t>
            </a:r>
            <a:endParaRPr kumimoji="1" lang="zh-CN" altLang="en-US" sz="12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24D9298-B220-0846-9CFD-636A0D0CF038}"/>
              </a:ext>
            </a:extLst>
          </p:cNvPr>
          <p:cNvSpPr/>
          <p:nvPr/>
        </p:nvSpPr>
        <p:spPr>
          <a:xfrm>
            <a:off x="4476750" y="3582590"/>
            <a:ext cx="1066800" cy="223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Book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ID</a:t>
            </a:r>
            <a:endParaRPr kumimoji="1" lang="zh-CN" altLang="en-US" sz="12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6EFB99A-6AB9-F54C-8D76-F87B06404BB8}"/>
              </a:ext>
            </a:extLst>
          </p:cNvPr>
          <p:cNvSpPr/>
          <p:nvPr/>
        </p:nvSpPr>
        <p:spPr>
          <a:xfrm>
            <a:off x="4476750" y="4219574"/>
            <a:ext cx="1066800" cy="2797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Ratings</a:t>
            </a:r>
            <a:endParaRPr kumimoji="1" lang="zh-CN" altLang="en-US" sz="1200" dirty="0"/>
          </a:p>
        </p:txBody>
      </p:sp>
      <p:cxnSp>
        <p:nvCxnSpPr>
          <p:cNvPr id="63" name="肘形连接符 62">
            <a:extLst>
              <a:ext uri="{FF2B5EF4-FFF2-40B4-BE49-F238E27FC236}">
                <a16:creationId xmlns:a16="http://schemas.microsoft.com/office/drawing/2014/main" id="{A00B9CFD-59C9-F744-85B3-3CA833EB6CD2}"/>
              </a:ext>
            </a:extLst>
          </p:cNvPr>
          <p:cNvCxnSpPr>
            <a:cxnSpLocks/>
            <a:stCxn id="37" idx="3"/>
            <a:endCxn id="60" idx="1"/>
          </p:cNvCxnSpPr>
          <p:nvPr/>
        </p:nvCxnSpPr>
        <p:spPr>
          <a:xfrm flipV="1">
            <a:off x="4267200" y="3134123"/>
            <a:ext cx="209550" cy="3964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肘形连接符 67">
            <a:extLst>
              <a:ext uri="{FF2B5EF4-FFF2-40B4-BE49-F238E27FC236}">
                <a16:creationId xmlns:a16="http://schemas.microsoft.com/office/drawing/2014/main" id="{E04B6B4D-A1CE-3A42-A013-E97780C895D8}"/>
              </a:ext>
            </a:extLst>
          </p:cNvPr>
          <p:cNvCxnSpPr>
            <a:cxnSpLocks/>
            <a:endCxn id="61" idx="1"/>
          </p:cNvCxnSpPr>
          <p:nvPr/>
        </p:nvCxnSpPr>
        <p:spPr>
          <a:xfrm rot="16200000" flipH="1">
            <a:off x="4272063" y="3489622"/>
            <a:ext cx="263324" cy="146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肘形连接符 73">
            <a:extLst>
              <a:ext uri="{FF2B5EF4-FFF2-40B4-BE49-F238E27FC236}">
                <a16:creationId xmlns:a16="http://schemas.microsoft.com/office/drawing/2014/main" id="{DD456CFF-7F93-D347-A87F-C21587245CEB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>
            <a:off x="4267200" y="3530599"/>
            <a:ext cx="209550" cy="8288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肘形连接符 77">
            <a:extLst>
              <a:ext uri="{FF2B5EF4-FFF2-40B4-BE49-F238E27FC236}">
                <a16:creationId xmlns:a16="http://schemas.microsoft.com/office/drawing/2014/main" id="{947C7112-753B-DE4E-9013-1FFE0DFA77BD}"/>
              </a:ext>
            </a:extLst>
          </p:cNvPr>
          <p:cNvCxnSpPr>
            <a:cxnSpLocks/>
            <a:stCxn id="60" idx="3"/>
            <a:endCxn id="81" idx="1"/>
          </p:cNvCxnSpPr>
          <p:nvPr/>
        </p:nvCxnSpPr>
        <p:spPr>
          <a:xfrm>
            <a:off x="5543550" y="3134123"/>
            <a:ext cx="400050" cy="5526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C696C011-A055-994E-9E2C-A8DF324DC981}"/>
              </a:ext>
            </a:extLst>
          </p:cNvPr>
          <p:cNvSpPr/>
          <p:nvPr/>
        </p:nvSpPr>
        <p:spPr>
          <a:xfrm>
            <a:off x="5943600" y="3549650"/>
            <a:ext cx="1066800" cy="274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RDD[String]</a:t>
            </a:r>
            <a:endParaRPr kumimoji="1" lang="zh-CN" altLang="en-US" sz="1200" dirty="0"/>
          </a:p>
        </p:txBody>
      </p:sp>
      <p:cxnSp>
        <p:nvCxnSpPr>
          <p:cNvPr id="82" name="肘形连接符 81">
            <a:extLst>
              <a:ext uri="{FF2B5EF4-FFF2-40B4-BE49-F238E27FC236}">
                <a16:creationId xmlns:a16="http://schemas.microsoft.com/office/drawing/2014/main" id="{ED52CDDE-0F24-1449-BD0C-E26CFFEC99AC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 flipV="1">
            <a:off x="5543550" y="3686770"/>
            <a:ext cx="400050" cy="6727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ACE0325B-9CF3-AF4E-86D6-EE16D320413F}"/>
              </a:ext>
            </a:extLst>
          </p:cNvPr>
          <p:cNvCxnSpPr>
            <a:cxnSpLocks/>
            <a:stCxn id="61" idx="3"/>
            <a:endCxn id="81" idx="1"/>
          </p:cNvCxnSpPr>
          <p:nvPr/>
        </p:nvCxnSpPr>
        <p:spPr>
          <a:xfrm flipV="1">
            <a:off x="5543550" y="3686770"/>
            <a:ext cx="400050" cy="7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肘形连接符 90">
            <a:extLst>
              <a:ext uri="{FF2B5EF4-FFF2-40B4-BE49-F238E27FC236}">
                <a16:creationId xmlns:a16="http://schemas.microsoft.com/office/drawing/2014/main" id="{32986EEB-ECB6-BF46-ACEF-2BEE3AADA9ED}"/>
              </a:ext>
            </a:extLst>
          </p:cNvPr>
          <p:cNvCxnSpPr>
            <a:cxnSpLocks/>
            <a:stCxn id="81" idx="3"/>
            <a:endCxn id="93" idx="1"/>
          </p:cNvCxnSpPr>
          <p:nvPr/>
        </p:nvCxnSpPr>
        <p:spPr>
          <a:xfrm flipV="1">
            <a:off x="7010400" y="3134123"/>
            <a:ext cx="266701" cy="5526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096CAB94-E5BB-F144-9F62-F01075676D71}"/>
              </a:ext>
            </a:extLst>
          </p:cNvPr>
          <p:cNvSpPr/>
          <p:nvPr/>
        </p:nvSpPr>
        <p:spPr>
          <a:xfrm>
            <a:off x="7277101" y="3013075"/>
            <a:ext cx="1079499" cy="242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/>
              <a:t>ValidationRDD</a:t>
            </a:r>
            <a:endParaRPr kumimoji="1" lang="zh-CN" altLang="en-US" sz="1200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C4B12848-E2BC-6542-8374-76AB027BABE7}"/>
              </a:ext>
            </a:extLst>
          </p:cNvPr>
          <p:cNvSpPr/>
          <p:nvPr/>
        </p:nvSpPr>
        <p:spPr>
          <a:xfrm>
            <a:off x="7277101" y="3394075"/>
            <a:ext cx="1079499" cy="242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/>
              <a:t>TestRDD</a:t>
            </a:r>
            <a:endParaRPr kumimoji="1" lang="zh-CN" altLang="en-US" sz="1200" dirty="0"/>
          </a:p>
        </p:txBody>
      </p:sp>
      <p:cxnSp>
        <p:nvCxnSpPr>
          <p:cNvPr id="120" name="肘形连接符 119">
            <a:extLst>
              <a:ext uri="{FF2B5EF4-FFF2-40B4-BE49-F238E27FC236}">
                <a16:creationId xmlns:a16="http://schemas.microsoft.com/office/drawing/2014/main" id="{3EAC33C2-E76E-8F45-A7BB-77B14FE30B59}"/>
              </a:ext>
            </a:extLst>
          </p:cNvPr>
          <p:cNvCxnSpPr>
            <a:cxnSpLocks/>
            <a:stCxn id="81" idx="3"/>
            <a:endCxn id="119" idx="1"/>
          </p:cNvCxnSpPr>
          <p:nvPr/>
        </p:nvCxnSpPr>
        <p:spPr>
          <a:xfrm flipV="1">
            <a:off x="7010400" y="3515123"/>
            <a:ext cx="266701" cy="1716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C1B85FD6-5644-F34D-9050-007AE0A85069}"/>
              </a:ext>
            </a:extLst>
          </p:cNvPr>
          <p:cNvSpPr/>
          <p:nvPr/>
        </p:nvSpPr>
        <p:spPr>
          <a:xfrm>
            <a:off x="7283451" y="3981848"/>
            <a:ext cx="1079499" cy="242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/>
              <a:t>TrainRDD</a:t>
            </a:r>
            <a:endParaRPr kumimoji="1" lang="zh-CN" altLang="en-US" sz="1200" dirty="0"/>
          </a:p>
        </p:txBody>
      </p:sp>
      <p:cxnSp>
        <p:nvCxnSpPr>
          <p:cNvPr id="124" name="肘形连接符 123">
            <a:extLst>
              <a:ext uri="{FF2B5EF4-FFF2-40B4-BE49-F238E27FC236}">
                <a16:creationId xmlns:a16="http://schemas.microsoft.com/office/drawing/2014/main" id="{945D84DC-3184-A145-9391-A992835DAF24}"/>
              </a:ext>
            </a:extLst>
          </p:cNvPr>
          <p:cNvCxnSpPr>
            <a:cxnSpLocks/>
            <a:stCxn id="81" idx="3"/>
            <a:endCxn id="123" idx="1"/>
          </p:cNvCxnSpPr>
          <p:nvPr/>
        </p:nvCxnSpPr>
        <p:spPr>
          <a:xfrm>
            <a:off x="7010400" y="3686770"/>
            <a:ext cx="273051" cy="4161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肘形连接符 126">
            <a:extLst>
              <a:ext uri="{FF2B5EF4-FFF2-40B4-BE49-F238E27FC236}">
                <a16:creationId xmlns:a16="http://schemas.microsoft.com/office/drawing/2014/main" id="{B128C43D-0459-4F4B-A599-F995E29E7155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8356600" y="3134123"/>
            <a:ext cx="368300" cy="1982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菱形 130">
            <a:extLst>
              <a:ext uri="{FF2B5EF4-FFF2-40B4-BE49-F238E27FC236}">
                <a16:creationId xmlns:a16="http://schemas.microsoft.com/office/drawing/2014/main" id="{FB89D925-16B3-8346-8EA9-0D678932635A}"/>
              </a:ext>
            </a:extLst>
          </p:cNvPr>
          <p:cNvSpPr/>
          <p:nvPr/>
        </p:nvSpPr>
        <p:spPr>
          <a:xfrm>
            <a:off x="8724900" y="3156348"/>
            <a:ext cx="1079499" cy="35877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ALS</a:t>
            </a:r>
            <a:endParaRPr kumimoji="1" lang="zh-CN" altLang="en-US" sz="1100" dirty="0"/>
          </a:p>
        </p:txBody>
      </p:sp>
      <p:cxnSp>
        <p:nvCxnSpPr>
          <p:cNvPr id="132" name="肘形连接符 131">
            <a:extLst>
              <a:ext uri="{FF2B5EF4-FFF2-40B4-BE49-F238E27FC236}">
                <a16:creationId xmlns:a16="http://schemas.microsoft.com/office/drawing/2014/main" id="{98E859A0-97AB-784E-BDF2-7FD508019857}"/>
              </a:ext>
            </a:extLst>
          </p:cNvPr>
          <p:cNvCxnSpPr>
            <a:cxnSpLocks/>
            <a:stCxn id="119" idx="3"/>
          </p:cNvCxnSpPr>
          <p:nvPr/>
        </p:nvCxnSpPr>
        <p:spPr>
          <a:xfrm flipV="1">
            <a:off x="8356600" y="3332361"/>
            <a:ext cx="368300" cy="1827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菱形 134">
            <a:extLst>
              <a:ext uri="{FF2B5EF4-FFF2-40B4-BE49-F238E27FC236}">
                <a16:creationId xmlns:a16="http://schemas.microsoft.com/office/drawing/2014/main" id="{13662B25-8340-A24D-BB42-A9DA0B19EF47}"/>
              </a:ext>
            </a:extLst>
          </p:cNvPr>
          <p:cNvSpPr/>
          <p:nvPr/>
        </p:nvSpPr>
        <p:spPr>
          <a:xfrm>
            <a:off x="10064750" y="3152973"/>
            <a:ext cx="1079499" cy="35877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RMSE</a:t>
            </a:r>
            <a:endParaRPr kumimoji="1" lang="zh-CN" altLang="en-US" sz="1100" dirty="0"/>
          </a:p>
        </p:txBody>
      </p:sp>
      <p:cxnSp>
        <p:nvCxnSpPr>
          <p:cNvPr id="136" name="肘形连接符 135">
            <a:extLst>
              <a:ext uri="{FF2B5EF4-FFF2-40B4-BE49-F238E27FC236}">
                <a16:creationId xmlns:a16="http://schemas.microsoft.com/office/drawing/2014/main" id="{997D3753-6130-0946-8708-77509F24EB92}"/>
              </a:ext>
            </a:extLst>
          </p:cNvPr>
          <p:cNvCxnSpPr>
            <a:cxnSpLocks/>
            <a:stCxn id="123" idx="3"/>
            <a:endCxn id="131" idx="2"/>
          </p:cNvCxnSpPr>
          <p:nvPr/>
        </p:nvCxnSpPr>
        <p:spPr>
          <a:xfrm flipV="1">
            <a:off x="8362950" y="3515123"/>
            <a:ext cx="901700" cy="587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7720415E-A945-4944-ACCB-7F21BB4F781A}"/>
              </a:ext>
            </a:extLst>
          </p:cNvPr>
          <p:cNvCxnSpPr>
            <a:cxnSpLocks/>
            <a:stCxn id="131" idx="3"/>
            <a:endCxn id="135" idx="1"/>
          </p:cNvCxnSpPr>
          <p:nvPr/>
        </p:nvCxnSpPr>
        <p:spPr>
          <a:xfrm flipV="1">
            <a:off x="9804399" y="3332361"/>
            <a:ext cx="260351" cy="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EE863D77-91E2-3343-B10D-5CD9038F368E}"/>
              </a:ext>
            </a:extLst>
          </p:cNvPr>
          <p:cNvSpPr/>
          <p:nvPr/>
        </p:nvSpPr>
        <p:spPr>
          <a:xfrm>
            <a:off x="10131424" y="3981450"/>
            <a:ext cx="946150" cy="250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Parameters</a:t>
            </a:r>
            <a:endParaRPr kumimoji="1" lang="zh-CN" altLang="en-US" sz="1200" dirty="0"/>
          </a:p>
        </p:txBody>
      </p: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3E3A2832-66BB-9C4A-8981-0C29AFC0F554}"/>
              </a:ext>
            </a:extLst>
          </p:cNvPr>
          <p:cNvCxnSpPr>
            <a:cxnSpLocks/>
            <a:stCxn id="135" idx="2"/>
            <a:endCxn id="145" idx="0"/>
          </p:cNvCxnSpPr>
          <p:nvPr/>
        </p:nvCxnSpPr>
        <p:spPr>
          <a:xfrm flipH="1">
            <a:off x="10604499" y="3511748"/>
            <a:ext cx="1" cy="469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肘形连接符 152">
            <a:extLst>
              <a:ext uri="{FF2B5EF4-FFF2-40B4-BE49-F238E27FC236}">
                <a16:creationId xmlns:a16="http://schemas.microsoft.com/office/drawing/2014/main" id="{24ECDC35-F5C4-AA44-AB80-758B6D345F48}"/>
              </a:ext>
            </a:extLst>
          </p:cNvPr>
          <p:cNvCxnSpPr>
            <a:cxnSpLocks/>
            <a:stCxn id="145" idx="1"/>
            <a:endCxn id="131" idx="2"/>
          </p:cNvCxnSpPr>
          <p:nvPr/>
        </p:nvCxnSpPr>
        <p:spPr>
          <a:xfrm rot="10800000">
            <a:off x="9264650" y="3515123"/>
            <a:ext cx="866774" cy="5917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线箭头连接符 156">
            <a:extLst>
              <a:ext uri="{FF2B5EF4-FFF2-40B4-BE49-F238E27FC236}">
                <a16:creationId xmlns:a16="http://schemas.microsoft.com/office/drawing/2014/main" id="{5E4AF4FE-31C2-2349-A94C-460D22CA9696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9277349" y="2712245"/>
            <a:ext cx="0" cy="42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矩形 158">
            <a:extLst>
              <a:ext uri="{FF2B5EF4-FFF2-40B4-BE49-F238E27FC236}">
                <a16:creationId xmlns:a16="http://schemas.microsoft.com/office/drawing/2014/main" id="{A95D04C2-87D0-2943-BE11-6B35761A3D9C}"/>
              </a:ext>
            </a:extLst>
          </p:cNvPr>
          <p:cNvSpPr/>
          <p:nvPr/>
        </p:nvSpPr>
        <p:spPr>
          <a:xfrm>
            <a:off x="8901905" y="2451100"/>
            <a:ext cx="750888" cy="26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Model</a:t>
            </a:r>
            <a:endParaRPr kumimoji="1" lang="zh-CN" altLang="en-US" sz="1200" dirty="0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1CCE89FB-EFC5-0B48-BDA6-4B2D6348C399}"/>
              </a:ext>
            </a:extLst>
          </p:cNvPr>
          <p:cNvSpPr/>
          <p:nvPr/>
        </p:nvSpPr>
        <p:spPr>
          <a:xfrm>
            <a:off x="8737600" y="1847763"/>
            <a:ext cx="1066800" cy="253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User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Input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ID</a:t>
            </a:r>
            <a:endParaRPr kumimoji="1" lang="zh-CN" altLang="en-US" sz="1200" dirty="0"/>
          </a:p>
        </p:txBody>
      </p:sp>
      <p:cxnSp>
        <p:nvCxnSpPr>
          <p:cNvPr id="163" name="肘形连接符 162">
            <a:extLst>
              <a:ext uri="{FF2B5EF4-FFF2-40B4-BE49-F238E27FC236}">
                <a16:creationId xmlns:a16="http://schemas.microsoft.com/office/drawing/2014/main" id="{402424AD-090B-0649-A125-C01051FCB219}"/>
              </a:ext>
            </a:extLst>
          </p:cNvPr>
          <p:cNvCxnSpPr>
            <a:cxnSpLocks/>
            <a:stCxn id="21" idx="3"/>
            <a:endCxn id="159" idx="1"/>
          </p:cNvCxnSpPr>
          <p:nvPr/>
        </p:nvCxnSpPr>
        <p:spPr>
          <a:xfrm flipV="1">
            <a:off x="6000750" y="2581673"/>
            <a:ext cx="2901155" cy="1305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矩形 171">
            <a:extLst>
              <a:ext uri="{FF2B5EF4-FFF2-40B4-BE49-F238E27FC236}">
                <a16:creationId xmlns:a16="http://schemas.microsoft.com/office/drawing/2014/main" id="{A4A7DF5A-4CC6-6A4E-92DD-58CD55F655D7}"/>
              </a:ext>
            </a:extLst>
          </p:cNvPr>
          <p:cNvSpPr/>
          <p:nvPr/>
        </p:nvSpPr>
        <p:spPr>
          <a:xfrm>
            <a:off x="10013948" y="2445545"/>
            <a:ext cx="1631952" cy="266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Book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Recommendation</a:t>
            </a:r>
            <a:endParaRPr kumimoji="1" lang="zh-CN" altLang="en-US" sz="1200" dirty="0"/>
          </a:p>
        </p:txBody>
      </p:sp>
      <p:cxnSp>
        <p:nvCxnSpPr>
          <p:cNvPr id="183" name="直线箭头连接符 182">
            <a:extLst>
              <a:ext uri="{FF2B5EF4-FFF2-40B4-BE49-F238E27FC236}">
                <a16:creationId xmlns:a16="http://schemas.microsoft.com/office/drawing/2014/main" id="{902A150A-A9DB-9E47-A0E0-6284E6D54612}"/>
              </a:ext>
            </a:extLst>
          </p:cNvPr>
          <p:cNvCxnSpPr>
            <a:cxnSpLocks/>
            <a:stCxn id="162" idx="2"/>
            <a:endCxn id="159" idx="0"/>
          </p:cNvCxnSpPr>
          <p:nvPr/>
        </p:nvCxnSpPr>
        <p:spPr>
          <a:xfrm>
            <a:off x="9271000" y="2101363"/>
            <a:ext cx="6349" cy="349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矩形 191">
            <a:extLst>
              <a:ext uri="{FF2B5EF4-FFF2-40B4-BE49-F238E27FC236}">
                <a16:creationId xmlns:a16="http://schemas.microsoft.com/office/drawing/2014/main" id="{2D8CF45A-F4FC-C94B-82DD-941115ADD65E}"/>
              </a:ext>
            </a:extLst>
          </p:cNvPr>
          <p:cNvSpPr/>
          <p:nvPr/>
        </p:nvSpPr>
        <p:spPr>
          <a:xfrm>
            <a:off x="4264827" y="323334"/>
            <a:ext cx="2564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b="1" dirty="0"/>
              <a:t>Methodology-Work Flow</a:t>
            </a:r>
            <a:endParaRPr lang="zh-CN" altLang="en-US" b="1" dirty="0"/>
          </a:p>
        </p:txBody>
      </p:sp>
      <p:cxnSp>
        <p:nvCxnSpPr>
          <p:cNvPr id="193" name="直接连接符 15">
            <a:extLst>
              <a:ext uri="{FF2B5EF4-FFF2-40B4-BE49-F238E27FC236}">
                <a16:creationId xmlns:a16="http://schemas.microsoft.com/office/drawing/2014/main" id="{B022F921-42B1-8042-A396-378A4C3BA4B2}"/>
              </a:ext>
            </a:extLst>
          </p:cNvPr>
          <p:cNvCxnSpPr/>
          <p:nvPr/>
        </p:nvCxnSpPr>
        <p:spPr>
          <a:xfrm flipV="1">
            <a:off x="4441734" y="716597"/>
            <a:ext cx="2203631" cy="11817"/>
          </a:xfrm>
          <a:prstGeom prst="line">
            <a:avLst/>
          </a:prstGeom>
          <a:ln w="38100">
            <a:solidFill>
              <a:srgbClr val="6289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269602E5-B319-43F4-B58A-6AA7D298CA9D}"/>
              </a:ext>
            </a:extLst>
          </p:cNvPr>
          <p:cNvSpPr/>
          <p:nvPr/>
        </p:nvSpPr>
        <p:spPr>
          <a:xfrm>
            <a:off x="5402580" y="6649085"/>
            <a:ext cx="1386840" cy="213360"/>
          </a:xfrm>
          <a:prstGeom prst="rect">
            <a:avLst/>
          </a:pr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22C4671-7683-4D34-B3ED-72924C5736CE}"/>
              </a:ext>
            </a:extLst>
          </p:cNvPr>
          <p:cNvSpPr txBox="1"/>
          <p:nvPr/>
        </p:nvSpPr>
        <p:spPr>
          <a:xfrm>
            <a:off x="5945157" y="63575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19927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402580" y="6649085"/>
            <a:ext cx="1386840" cy="213360"/>
          </a:xfrm>
          <a:prstGeom prst="rect">
            <a:avLst/>
          </a:pr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50" name="回形针"/>
          <p:cNvSpPr/>
          <p:nvPr/>
        </p:nvSpPr>
        <p:spPr bwMode="auto">
          <a:xfrm>
            <a:off x="587912" y="1359980"/>
            <a:ext cx="473710" cy="473710"/>
          </a:xfrm>
          <a:custGeom>
            <a:avLst/>
            <a:gdLst>
              <a:gd name="T0" fmla="*/ 1271666 w 575"/>
              <a:gd name="T1" fmla="*/ 690777 h 576"/>
              <a:gd name="T2" fmla="*/ 1271666 w 575"/>
              <a:gd name="T3" fmla="*/ 690777 h 576"/>
              <a:gd name="T4" fmla="*/ 619470 w 575"/>
              <a:gd name="T5" fmla="*/ 1519085 h 576"/>
              <a:gd name="T6" fmla="*/ 205711 w 575"/>
              <a:gd name="T7" fmla="*/ 1519085 h 576"/>
              <a:gd name="T8" fmla="*/ 205711 w 575"/>
              <a:gd name="T9" fmla="*/ 1012723 h 576"/>
              <a:gd name="T10" fmla="*/ 790116 w 575"/>
              <a:gd name="T11" fmla="*/ 231301 h 576"/>
              <a:gd name="T12" fmla="*/ 1065955 w 575"/>
              <a:gd name="T13" fmla="*/ 231301 h 576"/>
              <a:gd name="T14" fmla="*/ 1065955 w 575"/>
              <a:gd name="T15" fmla="*/ 600132 h 576"/>
              <a:gd name="T16" fmla="*/ 481550 w 575"/>
              <a:gd name="T17" fmla="*/ 1381555 h 576"/>
              <a:gd name="T18" fmla="*/ 343630 w 575"/>
              <a:gd name="T19" fmla="*/ 1381555 h 576"/>
              <a:gd name="T20" fmla="*/ 343630 w 575"/>
              <a:gd name="T21" fmla="*/ 1197139 h 576"/>
              <a:gd name="T22" fmla="*/ 857907 w 575"/>
              <a:gd name="T23" fmla="*/ 506362 h 576"/>
              <a:gd name="T24" fmla="*/ 790116 w 575"/>
              <a:gd name="T25" fmla="*/ 415717 h 576"/>
              <a:gd name="T26" fmla="*/ 273502 w 575"/>
              <a:gd name="T27" fmla="*/ 1106494 h 576"/>
              <a:gd name="T28" fmla="*/ 273502 w 575"/>
              <a:gd name="T29" fmla="*/ 1428440 h 576"/>
              <a:gd name="T30" fmla="*/ 549341 w 575"/>
              <a:gd name="T31" fmla="*/ 1428440 h 576"/>
              <a:gd name="T32" fmla="*/ 1133746 w 575"/>
              <a:gd name="T33" fmla="*/ 690777 h 576"/>
              <a:gd name="T34" fmla="*/ 1133746 w 575"/>
              <a:gd name="T35" fmla="*/ 140656 h 576"/>
              <a:gd name="T36" fmla="*/ 757389 w 575"/>
              <a:gd name="T37" fmla="*/ 140656 h 576"/>
              <a:gd name="T38" fmla="*/ 135582 w 575"/>
              <a:gd name="T39" fmla="*/ 965838 h 576"/>
              <a:gd name="T40" fmla="*/ 135582 w 575"/>
              <a:gd name="T41" fmla="*/ 1612856 h 576"/>
              <a:gd name="T42" fmla="*/ 652196 w 575"/>
              <a:gd name="T43" fmla="*/ 1656615 h 576"/>
              <a:gd name="T44" fmla="*/ 1341794 w 575"/>
              <a:gd name="T45" fmla="*/ 737663 h 576"/>
              <a:gd name="T46" fmla="*/ 1271666 w 575"/>
              <a:gd name="T47" fmla="*/ 690777 h 57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75" h="576">
                <a:moveTo>
                  <a:pt x="544" y="221"/>
                </a:moveTo>
                <a:lnTo>
                  <a:pt x="544" y="221"/>
                </a:lnTo>
                <a:cubicBezTo>
                  <a:pt x="265" y="486"/>
                  <a:pt x="265" y="486"/>
                  <a:pt x="265" y="486"/>
                </a:cubicBezTo>
                <a:cubicBezTo>
                  <a:pt x="220" y="530"/>
                  <a:pt x="147" y="530"/>
                  <a:pt x="88" y="486"/>
                </a:cubicBezTo>
                <a:cubicBezTo>
                  <a:pt x="44" y="442"/>
                  <a:pt x="44" y="368"/>
                  <a:pt x="88" y="324"/>
                </a:cubicBezTo>
                <a:cubicBezTo>
                  <a:pt x="338" y="74"/>
                  <a:pt x="338" y="74"/>
                  <a:pt x="338" y="74"/>
                </a:cubicBezTo>
                <a:cubicBezTo>
                  <a:pt x="383" y="45"/>
                  <a:pt x="426" y="45"/>
                  <a:pt x="456" y="74"/>
                </a:cubicBezTo>
                <a:cubicBezTo>
                  <a:pt x="485" y="103"/>
                  <a:pt x="485" y="162"/>
                  <a:pt x="456" y="192"/>
                </a:cubicBezTo>
                <a:cubicBezTo>
                  <a:pt x="206" y="442"/>
                  <a:pt x="206" y="442"/>
                  <a:pt x="206" y="442"/>
                </a:cubicBezTo>
                <a:cubicBezTo>
                  <a:pt x="191" y="457"/>
                  <a:pt x="162" y="457"/>
                  <a:pt x="147" y="442"/>
                </a:cubicBezTo>
                <a:cubicBezTo>
                  <a:pt x="132" y="427"/>
                  <a:pt x="132" y="398"/>
                  <a:pt x="147" y="383"/>
                </a:cubicBezTo>
                <a:cubicBezTo>
                  <a:pt x="367" y="162"/>
                  <a:pt x="367" y="162"/>
                  <a:pt x="367" y="162"/>
                </a:cubicBezTo>
                <a:cubicBezTo>
                  <a:pt x="338" y="133"/>
                  <a:pt x="338" y="133"/>
                  <a:pt x="338" y="133"/>
                </a:cubicBezTo>
                <a:cubicBezTo>
                  <a:pt x="117" y="354"/>
                  <a:pt x="117" y="354"/>
                  <a:pt x="117" y="354"/>
                </a:cubicBezTo>
                <a:cubicBezTo>
                  <a:pt x="88" y="383"/>
                  <a:pt x="88" y="427"/>
                  <a:pt x="117" y="457"/>
                </a:cubicBezTo>
                <a:cubicBezTo>
                  <a:pt x="147" y="501"/>
                  <a:pt x="206" y="501"/>
                  <a:pt x="235" y="457"/>
                </a:cubicBezTo>
                <a:cubicBezTo>
                  <a:pt x="485" y="221"/>
                  <a:pt x="485" y="221"/>
                  <a:pt x="485" y="221"/>
                </a:cubicBezTo>
                <a:cubicBezTo>
                  <a:pt x="530" y="162"/>
                  <a:pt x="530" y="88"/>
                  <a:pt x="485" y="45"/>
                </a:cubicBezTo>
                <a:cubicBezTo>
                  <a:pt x="441" y="0"/>
                  <a:pt x="367" y="0"/>
                  <a:pt x="324" y="45"/>
                </a:cubicBezTo>
                <a:cubicBezTo>
                  <a:pt x="58" y="309"/>
                  <a:pt x="58" y="309"/>
                  <a:pt x="58" y="309"/>
                </a:cubicBezTo>
                <a:cubicBezTo>
                  <a:pt x="0" y="368"/>
                  <a:pt x="14" y="457"/>
                  <a:pt x="58" y="516"/>
                </a:cubicBezTo>
                <a:cubicBezTo>
                  <a:pt x="117" y="575"/>
                  <a:pt x="206" y="575"/>
                  <a:pt x="279" y="530"/>
                </a:cubicBezTo>
                <a:cubicBezTo>
                  <a:pt x="574" y="236"/>
                  <a:pt x="574" y="236"/>
                  <a:pt x="574" y="236"/>
                </a:cubicBezTo>
                <a:lnTo>
                  <a:pt x="544" y="221"/>
                </a:lnTo>
              </a:path>
            </a:pathLst>
          </a:custGeom>
          <a:solidFill>
            <a:srgbClr val="5187D1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73382" y="1352635"/>
            <a:ext cx="2399551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Program</a:t>
            </a:r>
            <a:r>
              <a:rPr lang="zh-CN" altLang="en-US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in</a:t>
            </a:r>
            <a:r>
              <a:rPr lang="zh-CN" altLang="en-US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Scala</a:t>
            </a:r>
            <a:endParaRPr lang="zh-CN" altLang="en-US" sz="2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80F3D0A-7857-4748-B553-55CAEF3ECB16}"/>
              </a:ext>
            </a:extLst>
          </p:cNvPr>
          <p:cNvSpPr txBox="1"/>
          <p:nvPr/>
        </p:nvSpPr>
        <p:spPr>
          <a:xfrm>
            <a:off x="3784948" y="249861"/>
            <a:ext cx="4589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Program</a:t>
            </a:r>
            <a:r>
              <a:rPr lang="zh-CN" altLang="en-US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in</a:t>
            </a:r>
            <a:r>
              <a:rPr lang="zh-CN" altLang="en-US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Scala</a:t>
            </a:r>
            <a:r>
              <a:rPr lang="zh-CN" altLang="en-US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&amp;</a:t>
            </a:r>
            <a:r>
              <a:rPr lang="zh-CN" altLang="en-US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b="1" dirty="0"/>
              <a:t>Repository</a:t>
            </a:r>
          </a:p>
          <a:p>
            <a:pPr lvl="0" algn="ctr"/>
            <a:endParaRPr lang="zh-CN" altLang="en-US" sz="2400" b="1" dirty="0">
              <a:solidFill>
                <a:prstClr val="black"/>
              </a:solidFill>
              <a:latin typeface="Poppins SemiBold" panose="02000000000000000000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8688AD1-E3D7-486C-B5BB-7E450CB50EE5}"/>
              </a:ext>
            </a:extLst>
          </p:cNvPr>
          <p:cNvCxnSpPr/>
          <p:nvPr/>
        </p:nvCxnSpPr>
        <p:spPr>
          <a:xfrm flipV="1">
            <a:off x="5037365" y="704878"/>
            <a:ext cx="2203631" cy="11817"/>
          </a:xfrm>
          <a:prstGeom prst="line">
            <a:avLst/>
          </a:prstGeom>
          <a:ln w="38100">
            <a:solidFill>
              <a:srgbClr val="6289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回形针"/>
          <p:cNvSpPr/>
          <p:nvPr/>
        </p:nvSpPr>
        <p:spPr bwMode="auto">
          <a:xfrm>
            <a:off x="6024857" y="1359980"/>
            <a:ext cx="473710" cy="473710"/>
          </a:xfrm>
          <a:custGeom>
            <a:avLst/>
            <a:gdLst>
              <a:gd name="T0" fmla="*/ 1271666 w 575"/>
              <a:gd name="T1" fmla="*/ 690777 h 576"/>
              <a:gd name="T2" fmla="*/ 1271666 w 575"/>
              <a:gd name="T3" fmla="*/ 690777 h 576"/>
              <a:gd name="T4" fmla="*/ 619470 w 575"/>
              <a:gd name="T5" fmla="*/ 1519085 h 576"/>
              <a:gd name="T6" fmla="*/ 205711 w 575"/>
              <a:gd name="T7" fmla="*/ 1519085 h 576"/>
              <a:gd name="T8" fmla="*/ 205711 w 575"/>
              <a:gd name="T9" fmla="*/ 1012723 h 576"/>
              <a:gd name="T10" fmla="*/ 790116 w 575"/>
              <a:gd name="T11" fmla="*/ 231301 h 576"/>
              <a:gd name="T12" fmla="*/ 1065955 w 575"/>
              <a:gd name="T13" fmla="*/ 231301 h 576"/>
              <a:gd name="T14" fmla="*/ 1065955 w 575"/>
              <a:gd name="T15" fmla="*/ 600132 h 576"/>
              <a:gd name="T16" fmla="*/ 481550 w 575"/>
              <a:gd name="T17" fmla="*/ 1381555 h 576"/>
              <a:gd name="T18" fmla="*/ 343630 w 575"/>
              <a:gd name="T19" fmla="*/ 1381555 h 576"/>
              <a:gd name="T20" fmla="*/ 343630 w 575"/>
              <a:gd name="T21" fmla="*/ 1197139 h 576"/>
              <a:gd name="T22" fmla="*/ 857907 w 575"/>
              <a:gd name="T23" fmla="*/ 506362 h 576"/>
              <a:gd name="T24" fmla="*/ 790116 w 575"/>
              <a:gd name="T25" fmla="*/ 415717 h 576"/>
              <a:gd name="T26" fmla="*/ 273502 w 575"/>
              <a:gd name="T27" fmla="*/ 1106494 h 576"/>
              <a:gd name="T28" fmla="*/ 273502 w 575"/>
              <a:gd name="T29" fmla="*/ 1428440 h 576"/>
              <a:gd name="T30" fmla="*/ 549341 w 575"/>
              <a:gd name="T31" fmla="*/ 1428440 h 576"/>
              <a:gd name="T32" fmla="*/ 1133746 w 575"/>
              <a:gd name="T33" fmla="*/ 690777 h 576"/>
              <a:gd name="T34" fmla="*/ 1133746 w 575"/>
              <a:gd name="T35" fmla="*/ 140656 h 576"/>
              <a:gd name="T36" fmla="*/ 757389 w 575"/>
              <a:gd name="T37" fmla="*/ 140656 h 576"/>
              <a:gd name="T38" fmla="*/ 135582 w 575"/>
              <a:gd name="T39" fmla="*/ 965838 h 576"/>
              <a:gd name="T40" fmla="*/ 135582 w 575"/>
              <a:gd name="T41" fmla="*/ 1612856 h 576"/>
              <a:gd name="T42" fmla="*/ 652196 w 575"/>
              <a:gd name="T43" fmla="*/ 1656615 h 576"/>
              <a:gd name="T44" fmla="*/ 1341794 w 575"/>
              <a:gd name="T45" fmla="*/ 737663 h 576"/>
              <a:gd name="T46" fmla="*/ 1271666 w 575"/>
              <a:gd name="T47" fmla="*/ 690777 h 57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75" h="576">
                <a:moveTo>
                  <a:pt x="544" y="221"/>
                </a:moveTo>
                <a:lnTo>
                  <a:pt x="544" y="221"/>
                </a:lnTo>
                <a:cubicBezTo>
                  <a:pt x="265" y="486"/>
                  <a:pt x="265" y="486"/>
                  <a:pt x="265" y="486"/>
                </a:cubicBezTo>
                <a:cubicBezTo>
                  <a:pt x="220" y="530"/>
                  <a:pt x="147" y="530"/>
                  <a:pt x="88" y="486"/>
                </a:cubicBezTo>
                <a:cubicBezTo>
                  <a:pt x="44" y="442"/>
                  <a:pt x="44" y="368"/>
                  <a:pt x="88" y="324"/>
                </a:cubicBezTo>
                <a:cubicBezTo>
                  <a:pt x="338" y="74"/>
                  <a:pt x="338" y="74"/>
                  <a:pt x="338" y="74"/>
                </a:cubicBezTo>
                <a:cubicBezTo>
                  <a:pt x="383" y="45"/>
                  <a:pt x="426" y="45"/>
                  <a:pt x="456" y="74"/>
                </a:cubicBezTo>
                <a:cubicBezTo>
                  <a:pt x="485" y="103"/>
                  <a:pt x="485" y="162"/>
                  <a:pt x="456" y="192"/>
                </a:cubicBezTo>
                <a:cubicBezTo>
                  <a:pt x="206" y="442"/>
                  <a:pt x="206" y="442"/>
                  <a:pt x="206" y="442"/>
                </a:cubicBezTo>
                <a:cubicBezTo>
                  <a:pt x="191" y="457"/>
                  <a:pt x="162" y="457"/>
                  <a:pt x="147" y="442"/>
                </a:cubicBezTo>
                <a:cubicBezTo>
                  <a:pt x="132" y="427"/>
                  <a:pt x="132" y="398"/>
                  <a:pt x="147" y="383"/>
                </a:cubicBezTo>
                <a:cubicBezTo>
                  <a:pt x="367" y="162"/>
                  <a:pt x="367" y="162"/>
                  <a:pt x="367" y="162"/>
                </a:cubicBezTo>
                <a:cubicBezTo>
                  <a:pt x="338" y="133"/>
                  <a:pt x="338" y="133"/>
                  <a:pt x="338" y="133"/>
                </a:cubicBezTo>
                <a:cubicBezTo>
                  <a:pt x="117" y="354"/>
                  <a:pt x="117" y="354"/>
                  <a:pt x="117" y="354"/>
                </a:cubicBezTo>
                <a:cubicBezTo>
                  <a:pt x="88" y="383"/>
                  <a:pt x="88" y="427"/>
                  <a:pt x="117" y="457"/>
                </a:cubicBezTo>
                <a:cubicBezTo>
                  <a:pt x="147" y="501"/>
                  <a:pt x="206" y="501"/>
                  <a:pt x="235" y="457"/>
                </a:cubicBezTo>
                <a:cubicBezTo>
                  <a:pt x="485" y="221"/>
                  <a:pt x="485" y="221"/>
                  <a:pt x="485" y="221"/>
                </a:cubicBezTo>
                <a:cubicBezTo>
                  <a:pt x="530" y="162"/>
                  <a:pt x="530" y="88"/>
                  <a:pt x="485" y="45"/>
                </a:cubicBezTo>
                <a:cubicBezTo>
                  <a:pt x="441" y="0"/>
                  <a:pt x="367" y="0"/>
                  <a:pt x="324" y="45"/>
                </a:cubicBezTo>
                <a:cubicBezTo>
                  <a:pt x="58" y="309"/>
                  <a:pt x="58" y="309"/>
                  <a:pt x="58" y="309"/>
                </a:cubicBezTo>
                <a:cubicBezTo>
                  <a:pt x="0" y="368"/>
                  <a:pt x="14" y="457"/>
                  <a:pt x="58" y="516"/>
                </a:cubicBezTo>
                <a:cubicBezTo>
                  <a:pt x="117" y="575"/>
                  <a:pt x="206" y="575"/>
                  <a:pt x="279" y="530"/>
                </a:cubicBezTo>
                <a:cubicBezTo>
                  <a:pt x="574" y="236"/>
                  <a:pt x="574" y="236"/>
                  <a:pt x="574" y="236"/>
                </a:cubicBezTo>
                <a:lnTo>
                  <a:pt x="544" y="221"/>
                </a:lnTo>
              </a:path>
            </a:pathLst>
          </a:custGeom>
          <a:solidFill>
            <a:srgbClr val="5187D1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664416" y="1309429"/>
            <a:ext cx="3045460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/>
              <a:t>Repository</a:t>
            </a: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945157" y="63575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11</a:t>
            </a:r>
            <a:endParaRPr lang="zh-CN" altLang="en-US" b="1" dirty="0"/>
          </a:p>
        </p:txBody>
      </p:sp>
      <p:sp>
        <p:nvSpPr>
          <p:cNvPr id="29" name="Google Shape;80;p17">
            <a:extLst>
              <a:ext uri="{FF2B5EF4-FFF2-40B4-BE49-F238E27FC236}">
                <a16:creationId xmlns:a16="http://schemas.microsoft.com/office/drawing/2014/main" id="{C9C260E4-42A2-B44A-B006-6AF14184287A}"/>
              </a:ext>
            </a:extLst>
          </p:cNvPr>
          <p:cNvSpPr txBox="1">
            <a:spLocks/>
          </p:cNvSpPr>
          <p:nvPr/>
        </p:nvSpPr>
        <p:spPr>
          <a:xfrm>
            <a:off x="912516" y="2226907"/>
            <a:ext cx="5751900" cy="16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ALS algorithm Implementation</a:t>
            </a: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endParaRPr 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Extract data</a:t>
            </a: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endParaRPr 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Unit test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endParaRPr 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4300" indent="0">
              <a:spcBef>
                <a:spcPts val="0"/>
              </a:spcBef>
              <a:buSzPts val="1800"/>
              <a:buNone/>
            </a:pPr>
            <a:endParaRPr 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4300" indent="0">
              <a:spcBef>
                <a:spcPts val="0"/>
              </a:spcBef>
              <a:buSzPts val="1800"/>
              <a:buNone/>
            </a:pPr>
            <a:endParaRPr 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73876B-4173-F047-A36A-7CAE0D46F53D}"/>
              </a:ext>
            </a:extLst>
          </p:cNvPr>
          <p:cNvSpPr txBox="1"/>
          <p:nvPr/>
        </p:nvSpPr>
        <p:spPr>
          <a:xfrm>
            <a:off x="6246843" y="2203721"/>
            <a:ext cx="555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https://github.com/sean-yun/CSYE7200_SCALA_PROJECT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841423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  <p:bldP spid="17" grpId="0"/>
      <p:bldP spid="34" grpId="0" animBg="1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92DA08-9E6F-6C4F-9794-26DA317A2805}"/>
              </a:ext>
            </a:extLst>
          </p:cNvPr>
          <p:cNvSpPr/>
          <p:nvPr/>
        </p:nvSpPr>
        <p:spPr>
          <a:xfrm>
            <a:off x="4547827" y="266749"/>
            <a:ext cx="1991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b="1" dirty="0"/>
              <a:t>ALS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Algorithm</a:t>
            </a:r>
            <a:endParaRPr lang="zh-CN" altLang="en-US" sz="2400" b="1" dirty="0"/>
          </a:p>
        </p:txBody>
      </p:sp>
      <p:cxnSp>
        <p:nvCxnSpPr>
          <p:cNvPr id="3" name="直接连接符 15">
            <a:extLst>
              <a:ext uri="{FF2B5EF4-FFF2-40B4-BE49-F238E27FC236}">
                <a16:creationId xmlns:a16="http://schemas.microsoft.com/office/drawing/2014/main" id="{166EDA8D-215F-5D4C-B123-BD7D8CC34822}"/>
              </a:ext>
            </a:extLst>
          </p:cNvPr>
          <p:cNvCxnSpPr/>
          <p:nvPr/>
        </p:nvCxnSpPr>
        <p:spPr>
          <a:xfrm flipV="1">
            <a:off x="4441734" y="716597"/>
            <a:ext cx="2203631" cy="11817"/>
          </a:xfrm>
          <a:prstGeom prst="line">
            <a:avLst/>
          </a:prstGeom>
          <a:ln w="38100">
            <a:solidFill>
              <a:srgbClr val="6289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回形针">
            <a:extLst>
              <a:ext uri="{FF2B5EF4-FFF2-40B4-BE49-F238E27FC236}">
                <a16:creationId xmlns:a16="http://schemas.microsoft.com/office/drawing/2014/main" id="{38E47F67-91FD-3940-ACD2-57B36F888721}"/>
              </a:ext>
            </a:extLst>
          </p:cNvPr>
          <p:cNvSpPr/>
          <p:nvPr/>
        </p:nvSpPr>
        <p:spPr bwMode="auto">
          <a:xfrm>
            <a:off x="2712018" y="1236803"/>
            <a:ext cx="473710" cy="473710"/>
          </a:xfrm>
          <a:custGeom>
            <a:avLst/>
            <a:gdLst>
              <a:gd name="T0" fmla="*/ 1271666 w 575"/>
              <a:gd name="T1" fmla="*/ 690777 h 576"/>
              <a:gd name="T2" fmla="*/ 1271666 w 575"/>
              <a:gd name="T3" fmla="*/ 690777 h 576"/>
              <a:gd name="T4" fmla="*/ 619470 w 575"/>
              <a:gd name="T5" fmla="*/ 1519085 h 576"/>
              <a:gd name="T6" fmla="*/ 205711 w 575"/>
              <a:gd name="T7" fmla="*/ 1519085 h 576"/>
              <a:gd name="T8" fmla="*/ 205711 w 575"/>
              <a:gd name="T9" fmla="*/ 1012723 h 576"/>
              <a:gd name="T10" fmla="*/ 790116 w 575"/>
              <a:gd name="T11" fmla="*/ 231301 h 576"/>
              <a:gd name="T12" fmla="*/ 1065955 w 575"/>
              <a:gd name="T13" fmla="*/ 231301 h 576"/>
              <a:gd name="T14" fmla="*/ 1065955 w 575"/>
              <a:gd name="T15" fmla="*/ 600132 h 576"/>
              <a:gd name="T16" fmla="*/ 481550 w 575"/>
              <a:gd name="T17" fmla="*/ 1381555 h 576"/>
              <a:gd name="T18" fmla="*/ 343630 w 575"/>
              <a:gd name="T19" fmla="*/ 1381555 h 576"/>
              <a:gd name="T20" fmla="*/ 343630 w 575"/>
              <a:gd name="T21" fmla="*/ 1197139 h 576"/>
              <a:gd name="T22" fmla="*/ 857907 w 575"/>
              <a:gd name="T23" fmla="*/ 506362 h 576"/>
              <a:gd name="T24" fmla="*/ 790116 w 575"/>
              <a:gd name="T25" fmla="*/ 415717 h 576"/>
              <a:gd name="T26" fmla="*/ 273502 w 575"/>
              <a:gd name="T27" fmla="*/ 1106494 h 576"/>
              <a:gd name="T28" fmla="*/ 273502 w 575"/>
              <a:gd name="T29" fmla="*/ 1428440 h 576"/>
              <a:gd name="T30" fmla="*/ 549341 w 575"/>
              <a:gd name="T31" fmla="*/ 1428440 h 576"/>
              <a:gd name="T32" fmla="*/ 1133746 w 575"/>
              <a:gd name="T33" fmla="*/ 690777 h 576"/>
              <a:gd name="T34" fmla="*/ 1133746 w 575"/>
              <a:gd name="T35" fmla="*/ 140656 h 576"/>
              <a:gd name="T36" fmla="*/ 757389 w 575"/>
              <a:gd name="T37" fmla="*/ 140656 h 576"/>
              <a:gd name="T38" fmla="*/ 135582 w 575"/>
              <a:gd name="T39" fmla="*/ 965838 h 576"/>
              <a:gd name="T40" fmla="*/ 135582 w 575"/>
              <a:gd name="T41" fmla="*/ 1612856 h 576"/>
              <a:gd name="T42" fmla="*/ 652196 w 575"/>
              <a:gd name="T43" fmla="*/ 1656615 h 576"/>
              <a:gd name="T44" fmla="*/ 1341794 w 575"/>
              <a:gd name="T45" fmla="*/ 737663 h 576"/>
              <a:gd name="T46" fmla="*/ 1271666 w 575"/>
              <a:gd name="T47" fmla="*/ 690777 h 57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75" h="576">
                <a:moveTo>
                  <a:pt x="544" y="221"/>
                </a:moveTo>
                <a:lnTo>
                  <a:pt x="544" y="221"/>
                </a:lnTo>
                <a:cubicBezTo>
                  <a:pt x="265" y="486"/>
                  <a:pt x="265" y="486"/>
                  <a:pt x="265" y="486"/>
                </a:cubicBezTo>
                <a:cubicBezTo>
                  <a:pt x="220" y="530"/>
                  <a:pt x="147" y="530"/>
                  <a:pt x="88" y="486"/>
                </a:cubicBezTo>
                <a:cubicBezTo>
                  <a:pt x="44" y="442"/>
                  <a:pt x="44" y="368"/>
                  <a:pt x="88" y="324"/>
                </a:cubicBezTo>
                <a:cubicBezTo>
                  <a:pt x="338" y="74"/>
                  <a:pt x="338" y="74"/>
                  <a:pt x="338" y="74"/>
                </a:cubicBezTo>
                <a:cubicBezTo>
                  <a:pt x="383" y="45"/>
                  <a:pt x="426" y="45"/>
                  <a:pt x="456" y="74"/>
                </a:cubicBezTo>
                <a:cubicBezTo>
                  <a:pt x="485" y="103"/>
                  <a:pt x="485" y="162"/>
                  <a:pt x="456" y="192"/>
                </a:cubicBezTo>
                <a:cubicBezTo>
                  <a:pt x="206" y="442"/>
                  <a:pt x="206" y="442"/>
                  <a:pt x="206" y="442"/>
                </a:cubicBezTo>
                <a:cubicBezTo>
                  <a:pt x="191" y="457"/>
                  <a:pt x="162" y="457"/>
                  <a:pt x="147" y="442"/>
                </a:cubicBezTo>
                <a:cubicBezTo>
                  <a:pt x="132" y="427"/>
                  <a:pt x="132" y="398"/>
                  <a:pt x="147" y="383"/>
                </a:cubicBezTo>
                <a:cubicBezTo>
                  <a:pt x="367" y="162"/>
                  <a:pt x="367" y="162"/>
                  <a:pt x="367" y="162"/>
                </a:cubicBezTo>
                <a:cubicBezTo>
                  <a:pt x="338" y="133"/>
                  <a:pt x="338" y="133"/>
                  <a:pt x="338" y="133"/>
                </a:cubicBezTo>
                <a:cubicBezTo>
                  <a:pt x="117" y="354"/>
                  <a:pt x="117" y="354"/>
                  <a:pt x="117" y="354"/>
                </a:cubicBezTo>
                <a:cubicBezTo>
                  <a:pt x="88" y="383"/>
                  <a:pt x="88" y="427"/>
                  <a:pt x="117" y="457"/>
                </a:cubicBezTo>
                <a:cubicBezTo>
                  <a:pt x="147" y="501"/>
                  <a:pt x="206" y="501"/>
                  <a:pt x="235" y="457"/>
                </a:cubicBezTo>
                <a:cubicBezTo>
                  <a:pt x="485" y="221"/>
                  <a:pt x="485" y="221"/>
                  <a:pt x="485" y="221"/>
                </a:cubicBezTo>
                <a:cubicBezTo>
                  <a:pt x="530" y="162"/>
                  <a:pt x="530" y="88"/>
                  <a:pt x="485" y="45"/>
                </a:cubicBezTo>
                <a:cubicBezTo>
                  <a:pt x="441" y="0"/>
                  <a:pt x="367" y="0"/>
                  <a:pt x="324" y="45"/>
                </a:cubicBezTo>
                <a:cubicBezTo>
                  <a:pt x="58" y="309"/>
                  <a:pt x="58" y="309"/>
                  <a:pt x="58" y="309"/>
                </a:cubicBezTo>
                <a:cubicBezTo>
                  <a:pt x="0" y="368"/>
                  <a:pt x="14" y="457"/>
                  <a:pt x="58" y="516"/>
                </a:cubicBezTo>
                <a:cubicBezTo>
                  <a:pt x="117" y="575"/>
                  <a:pt x="206" y="575"/>
                  <a:pt x="279" y="530"/>
                </a:cubicBezTo>
                <a:cubicBezTo>
                  <a:pt x="574" y="236"/>
                  <a:pt x="574" y="236"/>
                  <a:pt x="574" y="236"/>
                </a:cubicBezTo>
                <a:lnTo>
                  <a:pt x="544" y="221"/>
                </a:lnTo>
              </a:path>
            </a:pathLst>
          </a:custGeom>
          <a:solidFill>
            <a:srgbClr val="5187D1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6B978D-2346-4E4A-83AC-FB0F8F352C10}"/>
              </a:ext>
            </a:extLst>
          </p:cNvPr>
          <p:cNvSpPr txBox="1"/>
          <p:nvPr/>
        </p:nvSpPr>
        <p:spPr>
          <a:xfrm>
            <a:off x="3297488" y="1229458"/>
            <a:ext cx="5024218" cy="50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Alternating</a:t>
            </a:r>
            <a:r>
              <a:rPr lang="zh-CN" altLang="en-US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Least</a:t>
            </a:r>
            <a:r>
              <a:rPr lang="zh-CN" altLang="en-US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Squares</a:t>
            </a:r>
            <a:r>
              <a:rPr lang="zh-CN" altLang="en-US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Algorithm</a:t>
            </a:r>
            <a:endParaRPr lang="zh-CN" altLang="en-US" sz="24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C2048B-285A-014C-8054-4A4EA1B3BE6D}"/>
              </a:ext>
            </a:extLst>
          </p:cNvPr>
          <p:cNvSpPr/>
          <p:nvPr/>
        </p:nvSpPr>
        <p:spPr>
          <a:xfrm>
            <a:off x="2761597" y="203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ea typeface="Microsoft YaHei" panose="020B0503020204020204" pitchFamily="34" charset="-122"/>
              </a:rPr>
              <a:t>ALS.train(ratings:RDD[Rating],rank:Int,iterations:Int,lambda:Double):MatrixFactorizationModel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CA1671-C29D-D644-BD3A-B08BCA41EF3D}"/>
              </a:ext>
            </a:extLst>
          </p:cNvPr>
          <p:cNvSpPr/>
          <p:nvPr/>
        </p:nvSpPr>
        <p:spPr>
          <a:xfrm>
            <a:off x="2761597" y="3229643"/>
            <a:ext cx="2467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700"/>
              </a:spcBef>
              <a:spcAft>
                <a:spcPts val="700"/>
              </a:spcAft>
            </a:pPr>
            <a:r>
              <a:rPr lang="zh-CN" altLang="zh-CN" sz="1400" dirty="0">
                <a:solidFill>
                  <a:srgbClr val="000000"/>
                </a:solidFill>
                <a:ea typeface="verdana" panose="020B0604030504040204" pitchFamily="34" charset="0"/>
              </a:rPr>
              <a:t>Rating(userID,productID,rating)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B096F0-9A14-C14A-83E5-00839DAD86E0}"/>
              </a:ext>
            </a:extLst>
          </p:cNvPr>
          <p:cNvSpPr/>
          <p:nvPr/>
        </p:nvSpPr>
        <p:spPr>
          <a:xfrm>
            <a:off x="2761597" y="2770698"/>
            <a:ext cx="1311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700"/>
              </a:spcBef>
              <a:spcAft>
                <a:spcPts val="700"/>
              </a:spcAft>
            </a:pPr>
            <a:r>
              <a:rPr lang="en-US" altLang="zh-CN" dirty="0">
                <a:solidFill>
                  <a:srgbClr val="000000"/>
                </a:solidFill>
                <a:ea typeface="Microsoft YaHei" panose="020B0503020204020204" pitchFamily="34" charset="-122"/>
              </a:rPr>
              <a:t>Parameters: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55A241E-C89F-7741-8E79-0D140EA6EF61}"/>
              </a:ext>
            </a:extLst>
          </p:cNvPr>
          <p:cNvSpPr/>
          <p:nvPr/>
        </p:nvSpPr>
        <p:spPr>
          <a:xfrm>
            <a:off x="2761597" y="3627033"/>
            <a:ext cx="67412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  <a:spcAft>
                <a:spcPts val="700"/>
              </a:spcAft>
            </a:pPr>
            <a:r>
              <a:rPr lang="en-US" altLang="zh-CN" sz="1400" b="1" u="sng" dirty="0">
                <a:solidFill>
                  <a:srgbClr val="000000"/>
                </a:solidFill>
                <a:ea typeface="verdana" panose="020B0604030504040204" pitchFamily="34" charset="0"/>
              </a:rPr>
              <a:t>R</a:t>
            </a:r>
            <a:r>
              <a:rPr lang="zh-CN" altLang="zh-CN" sz="1400" b="1" u="sng" dirty="0">
                <a:solidFill>
                  <a:srgbClr val="000000"/>
                </a:solidFill>
                <a:ea typeface="verdana" panose="020B0604030504040204" pitchFamily="34" charset="0"/>
              </a:rPr>
              <a:t>ank</a:t>
            </a:r>
            <a:r>
              <a:rPr lang="en-US" altLang="zh-CN" sz="1400" dirty="0">
                <a:solidFill>
                  <a:srgbClr val="000000"/>
                </a:solidFill>
                <a:ea typeface="verdana" panose="020B0604030504040204" pitchFamily="34" charset="0"/>
              </a:rPr>
              <a:t>:</a:t>
            </a:r>
            <a:r>
              <a:rPr lang="en-US" altLang="zh-CN" sz="1400" dirty="0"/>
              <a:t> The number of the rank represents how to</a:t>
            </a:r>
            <a:r>
              <a:rPr lang="zh-CN" altLang="en-US" sz="1400" dirty="0"/>
              <a:t> </a:t>
            </a:r>
            <a:r>
              <a:rPr lang="en-US" altLang="zh-CN" sz="1400" dirty="0">
                <a:solidFill>
                  <a:srgbClr val="000000"/>
                </a:solidFill>
                <a:ea typeface="verdana" panose="020B0604030504040204" pitchFamily="34" charset="0"/>
              </a:rPr>
              <a:t>Decompose</a:t>
            </a:r>
            <a:r>
              <a:rPr lang="zh-CN" altLang="en-US" sz="1400" dirty="0">
                <a:solidFill>
                  <a:srgbClr val="000000"/>
                </a:solidFill>
                <a:ea typeface="verdana" panose="020B060403050404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verdana" panose="020B0604030504040204" pitchFamily="34" charset="0"/>
              </a:rPr>
              <a:t>matrix</a:t>
            </a:r>
            <a:endParaRPr lang="zh-CN" altLang="zh-CN" sz="1400" dirty="0">
              <a:solidFill>
                <a:srgbClr val="000000"/>
              </a:solidFill>
              <a:ea typeface="verdana" panose="020B060403050404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AAC0B3-7505-EE4E-AEF0-E30BD480EEC3}"/>
              </a:ext>
            </a:extLst>
          </p:cNvPr>
          <p:cNvSpPr/>
          <p:nvPr/>
        </p:nvSpPr>
        <p:spPr>
          <a:xfrm>
            <a:off x="2761597" y="4024423"/>
            <a:ext cx="5660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u="sng" dirty="0">
                <a:ea typeface="Microsoft YaHei" panose="020B0503020204020204" pitchFamily="34" charset="-122"/>
              </a:rPr>
              <a:t>I</a:t>
            </a:r>
            <a:r>
              <a:rPr lang="zh-CN" altLang="zh-CN" sz="1400" b="1" u="sng" dirty="0">
                <a:ea typeface="Microsoft YaHei" panose="020B0503020204020204" pitchFamily="34" charset="-122"/>
              </a:rPr>
              <a:t>terations</a:t>
            </a:r>
            <a:r>
              <a:rPr lang="en-US" altLang="zh-CN" sz="1400" dirty="0"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ea typeface="Microsoft YaHei" panose="020B0503020204020204" pitchFamily="34" charset="-122"/>
              </a:rPr>
              <a:t> </a:t>
            </a:r>
            <a:r>
              <a:rPr lang="en-US" altLang="zh-CN" sz="1400" dirty="0"/>
              <a:t>The  iterations represent how many times of iteration is needed.</a:t>
            </a:r>
          </a:p>
          <a:p>
            <a:endParaRPr lang="zh-CN" altLang="zh-CN" sz="1400" dirty="0">
              <a:ea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48229B3-B211-D448-9E40-3C52A082659D}"/>
              </a:ext>
            </a:extLst>
          </p:cNvPr>
          <p:cNvSpPr/>
          <p:nvPr/>
        </p:nvSpPr>
        <p:spPr>
          <a:xfrm>
            <a:off x="2761597" y="4422178"/>
            <a:ext cx="46991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u="sng" dirty="0">
                <a:ea typeface="Microsoft YaHei" panose="020B0503020204020204" pitchFamily="34" charset="-122"/>
              </a:rPr>
              <a:t>L</a:t>
            </a:r>
            <a:r>
              <a:rPr lang="zh-CN" altLang="zh-CN" sz="1400" b="1" u="sng" dirty="0">
                <a:ea typeface="Microsoft YaHei" panose="020B0503020204020204" pitchFamily="34" charset="-122"/>
              </a:rPr>
              <a:t>ambda</a:t>
            </a:r>
            <a:r>
              <a:rPr lang="en-US" altLang="zh-CN" sz="1400" dirty="0">
                <a:ea typeface="Microsoft YaHei" panose="020B0503020204020204" pitchFamily="34" charset="-122"/>
              </a:rPr>
              <a:t>:</a:t>
            </a:r>
            <a:r>
              <a:rPr lang="en-US" altLang="zh-CN" sz="1400" dirty="0"/>
              <a:t> The lambda represents the regularization parameter.</a:t>
            </a:r>
          </a:p>
          <a:p>
            <a:endParaRPr lang="zh-CN" altLang="zh-CN" dirty="0">
              <a:ea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449E1D-8064-C04F-A567-9FF878583FE0}"/>
              </a:ext>
            </a:extLst>
          </p:cNvPr>
          <p:cNvSpPr/>
          <p:nvPr/>
        </p:nvSpPr>
        <p:spPr>
          <a:xfrm>
            <a:off x="3750198" y="5120578"/>
            <a:ext cx="320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00"/>
              </a:spcBef>
              <a:spcAft>
                <a:spcPts val="700"/>
              </a:spcAft>
            </a:pPr>
            <a:r>
              <a:rPr lang="en-US" altLang="zh-CN" sz="1400" dirty="0">
                <a:solidFill>
                  <a:srgbClr val="000000"/>
                </a:solidFill>
                <a:ea typeface="Microsoft YaHei" panose="020B0503020204020204" pitchFamily="34" charset="-122"/>
              </a:rPr>
              <a:t>The smaller the value of</a:t>
            </a:r>
            <a:r>
              <a:rPr lang="zh-CN" altLang="en-US" sz="1400" dirty="0">
                <a:solidFill>
                  <a:srgbClr val="000000"/>
                </a:solidFill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a typeface="Microsoft YaHei" panose="020B0503020204020204" pitchFamily="34" charset="-122"/>
              </a:rPr>
              <a:t>RMSE is, means the better the model fits</a:t>
            </a:r>
            <a:r>
              <a:rPr lang="zh-CN" altLang="en-US" sz="1400" dirty="0">
                <a:solidFill>
                  <a:srgbClr val="000000"/>
                </a:solidFill>
                <a:ea typeface="Microsoft YaHei" panose="020B0503020204020204" pitchFamily="34" charset="-122"/>
              </a:rPr>
              <a:t>、</a:t>
            </a:r>
            <a:endParaRPr lang="en-US" altLang="zh-CN" sz="1400" dirty="0">
              <a:solidFill>
                <a:srgbClr val="00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0045B58-698A-494D-8F46-0B42B48CC3BE}"/>
              </a:ext>
            </a:extLst>
          </p:cNvPr>
          <p:cNvSpPr/>
          <p:nvPr/>
        </p:nvSpPr>
        <p:spPr>
          <a:xfrm>
            <a:off x="5402580" y="6649085"/>
            <a:ext cx="1386840" cy="213360"/>
          </a:xfrm>
          <a:prstGeom prst="rect">
            <a:avLst/>
          </a:pr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AEE2BA-91E3-446C-8D20-92F5904B579B}"/>
              </a:ext>
            </a:extLst>
          </p:cNvPr>
          <p:cNvSpPr txBox="1"/>
          <p:nvPr/>
        </p:nvSpPr>
        <p:spPr>
          <a:xfrm>
            <a:off x="5945157" y="63575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3898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402580" y="6649085"/>
            <a:ext cx="1386840" cy="213360"/>
          </a:xfrm>
          <a:prstGeom prst="rect">
            <a:avLst/>
          </a:pr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80F3D0A-7857-4748-B553-55CAEF3ECB16}"/>
              </a:ext>
            </a:extLst>
          </p:cNvPr>
          <p:cNvSpPr txBox="1"/>
          <p:nvPr/>
        </p:nvSpPr>
        <p:spPr>
          <a:xfrm>
            <a:off x="4770755" y="239259"/>
            <a:ext cx="2649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Acceptance Criteria</a:t>
            </a:r>
            <a:endParaRPr lang="zh-CN" altLang="en-US" sz="2400" b="1" dirty="0">
              <a:solidFill>
                <a:prstClr val="black"/>
              </a:solidFill>
              <a:latin typeface="Poppins SemiBold" panose="02000000000000000000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8688AD1-E3D7-486C-B5BB-7E450CB50EE5}"/>
              </a:ext>
            </a:extLst>
          </p:cNvPr>
          <p:cNvCxnSpPr/>
          <p:nvPr/>
        </p:nvCxnSpPr>
        <p:spPr>
          <a:xfrm flipV="1">
            <a:off x="5037365" y="704878"/>
            <a:ext cx="2203631" cy="11817"/>
          </a:xfrm>
          <a:prstGeom prst="line">
            <a:avLst/>
          </a:prstGeom>
          <a:ln w="38100">
            <a:solidFill>
              <a:srgbClr val="6289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945157" y="63575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13</a:t>
            </a:r>
            <a:endParaRPr lang="zh-CN" altLang="en-US" b="1" dirty="0"/>
          </a:p>
        </p:txBody>
      </p:sp>
      <p:sp>
        <p:nvSpPr>
          <p:cNvPr id="26" name="Google Shape;95;p19">
            <a:extLst>
              <a:ext uri="{FF2B5EF4-FFF2-40B4-BE49-F238E27FC236}">
                <a16:creationId xmlns:a16="http://schemas.microsoft.com/office/drawing/2014/main" id="{CCCF37CE-D5E4-5B4B-A99E-17FF19F0E52D}"/>
              </a:ext>
            </a:extLst>
          </p:cNvPr>
          <p:cNvSpPr txBox="1">
            <a:spLocks/>
          </p:cNvSpPr>
          <p:nvPr/>
        </p:nvSpPr>
        <p:spPr>
          <a:xfrm>
            <a:off x="1577671" y="1720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spcBef>
                <a:spcPts val="1600"/>
              </a:spcBef>
              <a:buSzPts val="1800"/>
              <a:buNone/>
            </a:pPr>
            <a:endParaRPr lang="en-US" sz="2400" dirty="0"/>
          </a:p>
          <a:p>
            <a:pPr marL="114300" indent="0">
              <a:spcBef>
                <a:spcPts val="0"/>
              </a:spcBef>
              <a:buSzPts val="1800"/>
              <a:buNone/>
            </a:pPr>
            <a:endParaRPr lang="en-US" sz="2400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43724AC-0570-44F2-8804-A516C8AC0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322085"/>
              </p:ext>
            </p:extLst>
          </p:nvPr>
        </p:nvGraphicFramePr>
        <p:xfrm>
          <a:off x="1685829" y="1542209"/>
          <a:ext cx="8928500" cy="3001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125">
                  <a:extLst>
                    <a:ext uri="{9D8B030D-6E8A-4147-A177-3AD203B41FA5}">
                      <a16:colId xmlns:a16="http://schemas.microsoft.com/office/drawing/2014/main" val="721823193"/>
                    </a:ext>
                  </a:extLst>
                </a:gridCol>
                <a:gridCol w="2232125">
                  <a:extLst>
                    <a:ext uri="{9D8B030D-6E8A-4147-A177-3AD203B41FA5}">
                      <a16:colId xmlns:a16="http://schemas.microsoft.com/office/drawing/2014/main" val="3664309914"/>
                    </a:ext>
                  </a:extLst>
                </a:gridCol>
                <a:gridCol w="2232125">
                  <a:extLst>
                    <a:ext uri="{9D8B030D-6E8A-4147-A177-3AD203B41FA5}">
                      <a16:colId xmlns:a16="http://schemas.microsoft.com/office/drawing/2014/main" val="1378272158"/>
                    </a:ext>
                  </a:extLst>
                </a:gridCol>
                <a:gridCol w="2232125">
                  <a:extLst>
                    <a:ext uri="{9D8B030D-6E8A-4147-A177-3AD203B41FA5}">
                      <a16:colId xmlns:a16="http://schemas.microsoft.com/office/drawing/2014/main" val="2585108699"/>
                    </a:ext>
                  </a:extLst>
                </a:gridCol>
              </a:tblGrid>
              <a:tr h="11091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Time for Data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Time for </a:t>
                      </a:r>
                      <a:r>
                        <a:rPr lang="en-US" sz="2400" dirty="0" err="1"/>
                        <a:t>Train&amp;Test</a:t>
                      </a:r>
                      <a:r>
                        <a:rPr lang="en-US" sz="2400" dirty="0"/>
                        <a:t> each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230523"/>
                  </a:ext>
                </a:extLst>
              </a:tr>
              <a:tr h="8816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Acceptance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&lt;1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908785"/>
                  </a:ext>
                </a:extLst>
              </a:tr>
              <a:tr h="86820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Actual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0.95560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5659ms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7266ms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47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086510"/>
      </p:ext>
    </p:extLst>
  </p:cSld>
  <p:clrMapOvr>
    <a:masterClrMapping/>
  </p:clrMapOvr>
  <p:transition spd="slow" advClick="0" advTm="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402580" y="6649085"/>
            <a:ext cx="1386840" cy="213360"/>
          </a:xfrm>
          <a:prstGeom prst="rect">
            <a:avLst/>
          </a:pr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80F3D0A-7857-4748-B553-55CAEF3ECB16}"/>
              </a:ext>
            </a:extLst>
          </p:cNvPr>
          <p:cNvSpPr txBox="1"/>
          <p:nvPr/>
        </p:nvSpPr>
        <p:spPr>
          <a:xfrm>
            <a:off x="4770755" y="239259"/>
            <a:ext cx="2649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Milestone</a:t>
            </a:r>
            <a:endParaRPr lang="zh-CN" altLang="en-US" sz="2400" b="1" dirty="0">
              <a:solidFill>
                <a:prstClr val="black"/>
              </a:solidFill>
              <a:latin typeface="Poppins SemiBold" panose="02000000000000000000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8688AD1-E3D7-486C-B5BB-7E450CB50EE5}"/>
              </a:ext>
            </a:extLst>
          </p:cNvPr>
          <p:cNvCxnSpPr/>
          <p:nvPr/>
        </p:nvCxnSpPr>
        <p:spPr>
          <a:xfrm flipV="1">
            <a:off x="5037365" y="704878"/>
            <a:ext cx="2203631" cy="11817"/>
          </a:xfrm>
          <a:prstGeom prst="line">
            <a:avLst/>
          </a:prstGeom>
          <a:ln w="38100">
            <a:solidFill>
              <a:srgbClr val="6289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945157" y="63575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14</a:t>
            </a:r>
            <a:endParaRPr lang="zh-CN" altLang="en-US" b="1" dirty="0"/>
          </a:p>
        </p:txBody>
      </p:sp>
      <p:sp>
        <p:nvSpPr>
          <p:cNvPr id="6" name="箭头: 燕尾形 5">
            <a:extLst>
              <a:ext uri="{FF2B5EF4-FFF2-40B4-BE49-F238E27FC236}">
                <a16:creationId xmlns:a16="http://schemas.microsoft.com/office/drawing/2014/main" id="{1373C30B-244F-4771-8804-3B726AA8D1DD}"/>
              </a:ext>
            </a:extLst>
          </p:cNvPr>
          <p:cNvSpPr/>
          <p:nvPr/>
        </p:nvSpPr>
        <p:spPr>
          <a:xfrm>
            <a:off x="1066800" y="2610984"/>
            <a:ext cx="10058399" cy="1636031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Oval 47">
            <a:extLst>
              <a:ext uri="{FF2B5EF4-FFF2-40B4-BE49-F238E27FC236}">
                <a16:creationId xmlns:a16="http://schemas.microsoft.com/office/drawing/2014/main" id="{8F1FE256-86B9-4567-9603-2632DA9D776C}"/>
              </a:ext>
            </a:extLst>
          </p:cNvPr>
          <p:cNvSpPr/>
          <p:nvPr/>
        </p:nvSpPr>
        <p:spPr>
          <a:xfrm rot="21316916">
            <a:off x="1972648" y="3147289"/>
            <a:ext cx="542850" cy="56342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sz="1400" dirty="0"/>
          </a:p>
        </p:txBody>
      </p:sp>
      <p:sp>
        <p:nvSpPr>
          <p:cNvPr id="8" name="Oval 47">
            <a:extLst>
              <a:ext uri="{FF2B5EF4-FFF2-40B4-BE49-F238E27FC236}">
                <a16:creationId xmlns:a16="http://schemas.microsoft.com/office/drawing/2014/main" id="{8EAF2DBE-8FB8-41ED-A426-71ADFDE3D2E8}"/>
              </a:ext>
            </a:extLst>
          </p:cNvPr>
          <p:cNvSpPr/>
          <p:nvPr/>
        </p:nvSpPr>
        <p:spPr>
          <a:xfrm rot="21316916">
            <a:off x="4221831" y="3147287"/>
            <a:ext cx="542850" cy="56342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sz="1400" dirty="0"/>
          </a:p>
        </p:txBody>
      </p:sp>
      <p:sp>
        <p:nvSpPr>
          <p:cNvPr id="9" name="Oval 47">
            <a:extLst>
              <a:ext uri="{FF2B5EF4-FFF2-40B4-BE49-F238E27FC236}">
                <a16:creationId xmlns:a16="http://schemas.microsoft.com/office/drawing/2014/main" id="{517F090A-2BBB-4A4F-BF2E-C84391BFB565}"/>
              </a:ext>
            </a:extLst>
          </p:cNvPr>
          <p:cNvSpPr/>
          <p:nvPr/>
        </p:nvSpPr>
        <p:spPr>
          <a:xfrm rot="21316916">
            <a:off x="6274165" y="3147288"/>
            <a:ext cx="542850" cy="56342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sz="1400" dirty="0"/>
          </a:p>
        </p:txBody>
      </p:sp>
      <p:sp>
        <p:nvSpPr>
          <p:cNvPr id="10" name="Oval 47">
            <a:extLst>
              <a:ext uri="{FF2B5EF4-FFF2-40B4-BE49-F238E27FC236}">
                <a16:creationId xmlns:a16="http://schemas.microsoft.com/office/drawing/2014/main" id="{41C0E61D-E77B-4346-9501-B21A81FB411A}"/>
              </a:ext>
            </a:extLst>
          </p:cNvPr>
          <p:cNvSpPr/>
          <p:nvPr/>
        </p:nvSpPr>
        <p:spPr>
          <a:xfrm rot="21316916">
            <a:off x="8667555" y="3147288"/>
            <a:ext cx="542850" cy="56342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sz="1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8A424B-4CC7-4039-A067-87A9146DFB41}"/>
              </a:ext>
            </a:extLst>
          </p:cNvPr>
          <p:cNvSpPr txBox="1"/>
          <p:nvPr/>
        </p:nvSpPr>
        <p:spPr>
          <a:xfrm>
            <a:off x="1562949" y="1589421"/>
            <a:ext cx="26366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Week1</a:t>
            </a:r>
            <a:r>
              <a:rPr lang="en-US" sz="2000" dirty="0">
                <a:latin typeface="+mj-lt"/>
              </a:rPr>
              <a:t>: by Nov 15</a:t>
            </a:r>
          </a:p>
          <a:p>
            <a:r>
              <a:rPr lang="en-US" sz="2000" dirty="0">
                <a:latin typeface="+mj-lt"/>
              </a:rPr>
              <a:t>Understand Dataset&amp; Setup all needed tools and environment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2D7912-4102-4772-A820-789B326EFA5A}"/>
              </a:ext>
            </a:extLst>
          </p:cNvPr>
          <p:cNvSpPr txBox="1"/>
          <p:nvPr/>
        </p:nvSpPr>
        <p:spPr>
          <a:xfrm>
            <a:off x="3998626" y="4211422"/>
            <a:ext cx="224821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Week2</a:t>
            </a:r>
            <a:r>
              <a:rPr lang="en-US" sz="2000" dirty="0">
                <a:latin typeface="+mj-lt"/>
              </a:rPr>
              <a:t>: by Nov 22</a:t>
            </a:r>
          </a:p>
          <a:p>
            <a:r>
              <a:rPr lang="en-US" sz="2000" dirty="0">
                <a:latin typeface="+mj-lt"/>
              </a:rPr>
              <a:t>Data Cleaning &amp; Process in Scala</a:t>
            </a:r>
          </a:p>
          <a:p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A268DD-F870-4679-8870-6FF1F14D880A}"/>
              </a:ext>
            </a:extLst>
          </p:cNvPr>
          <p:cNvSpPr txBox="1"/>
          <p:nvPr/>
        </p:nvSpPr>
        <p:spPr>
          <a:xfrm>
            <a:off x="5843448" y="1713399"/>
            <a:ext cx="26498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Week3</a:t>
            </a:r>
            <a:r>
              <a:rPr lang="en-US" sz="2000" dirty="0">
                <a:latin typeface="+mj-lt"/>
              </a:rPr>
              <a:t>: by Nov 29th</a:t>
            </a:r>
          </a:p>
          <a:p>
            <a:r>
              <a:rPr lang="en-US" sz="2000" dirty="0">
                <a:latin typeface="+mj-lt"/>
              </a:rPr>
              <a:t>Implement filter algorithm &amp; Match user cases</a:t>
            </a:r>
          </a:p>
          <a:p>
            <a:endParaRPr 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909483-3981-4B98-AE26-A034AE737212}"/>
              </a:ext>
            </a:extLst>
          </p:cNvPr>
          <p:cNvSpPr txBox="1"/>
          <p:nvPr/>
        </p:nvSpPr>
        <p:spPr>
          <a:xfrm>
            <a:off x="8493303" y="4192463"/>
            <a:ext cx="2479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Week4</a:t>
            </a:r>
            <a:r>
              <a:rPr lang="en-US" sz="2000" dirty="0">
                <a:latin typeface="+mj-lt"/>
              </a:rPr>
              <a:t>: </a:t>
            </a:r>
            <a:r>
              <a:rPr lang="en-US" altLang="zh-CN" sz="2000" dirty="0">
                <a:latin typeface="+mj-lt"/>
              </a:rPr>
              <a:t>by Dec 6th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Final implementation &amp; Unit test cases</a:t>
            </a:r>
          </a:p>
        </p:txBody>
      </p:sp>
    </p:spTree>
    <p:extLst>
      <p:ext uri="{BB962C8B-B14F-4D97-AF65-F5344CB8AC3E}">
        <p14:creationId xmlns:p14="http://schemas.microsoft.com/office/powerpoint/2010/main" val="509695691"/>
      </p:ext>
    </p:extLst>
  </p:cSld>
  <p:clrMapOvr>
    <a:masterClrMapping/>
  </p:clrMapOvr>
  <p:transition spd="slow" advClick="0" advTm="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02CEEB9-CD2F-431D-A335-7DC209DBF337}"/>
              </a:ext>
            </a:extLst>
          </p:cNvPr>
          <p:cNvSpPr txBox="1"/>
          <p:nvPr/>
        </p:nvSpPr>
        <p:spPr>
          <a:xfrm>
            <a:off x="4164227" y="2678885"/>
            <a:ext cx="35587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Thank you!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175FEE3-3B88-4EFA-BE3B-E41E0C7FF69A}"/>
              </a:ext>
            </a:extLst>
          </p:cNvPr>
          <p:cNvSpPr/>
          <p:nvPr/>
        </p:nvSpPr>
        <p:spPr>
          <a:xfrm>
            <a:off x="-10160" y="1383030"/>
            <a:ext cx="1303020" cy="4334510"/>
          </a:xfrm>
          <a:prstGeom prst="rect">
            <a:avLst/>
          </a:pr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2991C6-84FC-4512-A577-3E678A2888E2}"/>
              </a:ext>
            </a:extLst>
          </p:cNvPr>
          <p:cNvSpPr/>
          <p:nvPr/>
        </p:nvSpPr>
        <p:spPr>
          <a:xfrm>
            <a:off x="10888980" y="1383030"/>
            <a:ext cx="1303020" cy="4334510"/>
          </a:xfrm>
          <a:prstGeom prst="rect">
            <a:avLst/>
          </a:pr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2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402580" y="6649085"/>
            <a:ext cx="1386840" cy="213360"/>
          </a:xfrm>
          <a:prstGeom prst="rect">
            <a:avLst/>
          </a:pr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91473" y="1940517"/>
            <a:ext cx="9296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lvl="0">
              <a:buSzPts val="2400"/>
            </a:pPr>
            <a:r>
              <a:rPr lang="en-US" altLang="zh-CN" dirty="0"/>
              <a:t>Get familiar with the whole frame and workflow about how to build a recommend system &amp; combined with data processing and  algorithm implementation.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0F3D0A-7857-4748-B553-55CAEF3ECB16}"/>
              </a:ext>
            </a:extLst>
          </p:cNvPr>
          <p:cNvSpPr txBox="1"/>
          <p:nvPr/>
        </p:nvSpPr>
        <p:spPr>
          <a:xfrm>
            <a:off x="4770755" y="239259"/>
            <a:ext cx="2649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Goals of Project</a:t>
            </a:r>
            <a:endParaRPr lang="zh-CN" altLang="en-US" sz="2400" b="1" dirty="0">
              <a:solidFill>
                <a:prstClr val="black"/>
              </a:solidFill>
              <a:latin typeface="Poppins SemiBold" panose="02000000000000000000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8688AD1-E3D7-486C-B5BB-7E450CB50EE5}"/>
              </a:ext>
            </a:extLst>
          </p:cNvPr>
          <p:cNvCxnSpPr/>
          <p:nvPr/>
        </p:nvCxnSpPr>
        <p:spPr>
          <a:xfrm flipV="1">
            <a:off x="5037365" y="704878"/>
            <a:ext cx="2203631" cy="11817"/>
          </a:xfrm>
          <a:prstGeom prst="line">
            <a:avLst/>
          </a:prstGeom>
          <a:ln w="38100">
            <a:solidFill>
              <a:srgbClr val="6289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回形针"/>
          <p:cNvSpPr/>
          <p:nvPr/>
        </p:nvSpPr>
        <p:spPr bwMode="auto">
          <a:xfrm>
            <a:off x="1517763" y="2026827"/>
            <a:ext cx="473710" cy="473710"/>
          </a:xfrm>
          <a:custGeom>
            <a:avLst/>
            <a:gdLst>
              <a:gd name="T0" fmla="*/ 1271666 w 575"/>
              <a:gd name="T1" fmla="*/ 690777 h 576"/>
              <a:gd name="T2" fmla="*/ 1271666 w 575"/>
              <a:gd name="T3" fmla="*/ 690777 h 576"/>
              <a:gd name="T4" fmla="*/ 619470 w 575"/>
              <a:gd name="T5" fmla="*/ 1519085 h 576"/>
              <a:gd name="T6" fmla="*/ 205711 w 575"/>
              <a:gd name="T7" fmla="*/ 1519085 h 576"/>
              <a:gd name="T8" fmla="*/ 205711 w 575"/>
              <a:gd name="T9" fmla="*/ 1012723 h 576"/>
              <a:gd name="T10" fmla="*/ 790116 w 575"/>
              <a:gd name="T11" fmla="*/ 231301 h 576"/>
              <a:gd name="T12" fmla="*/ 1065955 w 575"/>
              <a:gd name="T13" fmla="*/ 231301 h 576"/>
              <a:gd name="T14" fmla="*/ 1065955 w 575"/>
              <a:gd name="T15" fmla="*/ 600132 h 576"/>
              <a:gd name="T16" fmla="*/ 481550 w 575"/>
              <a:gd name="T17" fmla="*/ 1381555 h 576"/>
              <a:gd name="T18" fmla="*/ 343630 w 575"/>
              <a:gd name="T19" fmla="*/ 1381555 h 576"/>
              <a:gd name="T20" fmla="*/ 343630 w 575"/>
              <a:gd name="T21" fmla="*/ 1197139 h 576"/>
              <a:gd name="T22" fmla="*/ 857907 w 575"/>
              <a:gd name="T23" fmla="*/ 506362 h 576"/>
              <a:gd name="T24" fmla="*/ 790116 w 575"/>
              <a:gd name="T25" fmla="*/ 415717 h 576"/>
              <a:gd name="T26" fmla="*/ 273502 w 575"/>
              <a:gd name="T27" fmla="*/ 1106494 h 576"/>
              <a:gd name="T28" fmla="*/ 273502 w 575"/>
              <a:gd name="T29" fmla="*/ 1428440 h 576"/>
              <a:gd name="T30" fmla="*/ 549341 w 575"/>
              <a:gd name="T31" fmla="*/ 1428440 h 576"/>
              <a:gd name="T32" fmla="*/ 1133746 w 575"/>
              <a:gd name="T33" fmla="*/ 690777 h 576"/>
              <a:gd name="T34" fmla="*/ 1133746 w 575"/>
              <a:gd name="T35" fmla="*/ 140656 h 576"/>
              <a:gd name="T36" fmla="*/ 757389 w 575"/>
              <a:gd name="T37" fmla="*/ 140656 h 576"/>
              <a:gd name="T38" fmla="*/ 135582 w 575"/>
              <a:gd name="T39" fmla="*/ 965838 h 576"/>
              <a:gd name="T40" fmla="*/ 135582 w 575"/>
              <a:gd name="T41" fmla="*/ 1612856 h 576"/>
              <a:gd name="T42" fmla="*/ 652196 w 575"/>
              <a:gd name="T43" fmla="*/ 1656615 h 576"/>
              <a:gd name="T44" fmla="*/ 1341794 w 575"/>
              <a:gd name="T45" fmla="*/ 737663 h 576"/>
              <a:gd name="T46" fmla="*/ 1271666 w 575"/>
              <a:gd name="T47" fmla="*/ 690777 h 57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75" h="576">
                <a:moveTo>
                  <a:pt x="544" y="221"/>
                </a:moveTo>
                <a:lnTo>
                  <a:pt x="544" y="221"/>
                </a:lnTo>
                <a:cubicBezTo>
                  <a:pt x="265" y="486"/>
                  <a:pt x="265" y="486"/>
                  <a:pt x="265" y="486"/>
                </a:cubicBezTo>
                <a:cubicBezTo>
                  <a:pt x="220" y="530"/>
                  <a:pt x="147" y="530"/>
                  <a:pt x="88" y="486"/>
                </a:cubicBezTo>
                <a:cubicBezTo>
                  <a:pt x="44" y="442"/>
                  <a:pt x="44" y="368"/>
                  <a:pt x="88" y="324"/>
                </a:cubicBezTo>
                <a:cubicBezTo>
                  <a:pt x="338" y="74"/>
                  <a:pt x="338" y="74"/>
                  <a:pt x="338" y="74"/>
                </a:cubicBezTo>
                <a:cubicBezTo>
                  <a:pt x="383" y="45"/>
                  <a:pt x="426" y="45"/>
                  <a:pt x="456" y="74"/>
                </a:cubicBezTo>
                <a:cubicBezTo>
                  <a:pt x="485" y="103"/>
                  <a:pt x="485" y="162"/>
                  <a:pt x="456" y="192"/>
                </a:cubicBezTo>
                <a:cubicBezTo>
                  <a:pt x="206" y="442"/>
                  <a:pt x="206" y="442"/>
                  <a:pt x="206" y="442"/>
                </a:cubicBezTo>
                <a:cubicBezTo>
                  <a:pt x="191" y="457"/>
                  <a:pt x="162" y="457"/>
                  <a:pt x="147" y="442"/>
                </a:cubicBezTo>
                <a:cubicBezTo>
                  <a:pt x="132" y="427"/>
                  <a:pt x="132" y="398"/>
                  <a:pt x="147" y="383"/>
                </a:cubicBezTo>
                <a:cubicBezTo>
                  <a:pt x="367" y="162"/>
                  <a:pt x="367" y="162"/>
                  <a:pt x="367" y="162"/>
                </a:cubicBezTo>
                <a:cubicBezTo>
                  <a:pt x="338" y="133"/>
                  <a:pt x="338" y="133"/>
                  <a:pt x="338" y="133"/>
                </a:cubicBezTo>
                <a:cubicBezTo>
                  <a:pt x="117" y="354"/>
                  <a:pt x="117" y="354"/>
                  <a:pt x="117" y="354"/>
                </a:cubicBezTo>
                <a:cubicBezTo>
                  <a:pt x="88" y="383"/>
                  <a:pt x="88" y="427"/>
                  <a:pt x="117" y="457"/>
                </a:cubicBezTo>
                <a:cubicBezTo>
                  <a:pt x="147" y="501"/>
                  <a:pt x="206" y="501"/>
                  <a:pt x="235" y="457"/>
                </a:cubicBezTo>
                <a:cubicBezTo>
                  <a:pt x="485" y="221"/>
                  <a:pt x="485" y="221"/>
                  <a:pt x="485" y="221"/>
                </a:cubicBezTo>
                <a:cubicBezTo>
                  <a:pt x="530" y="162"/>
                  <a:pt x="530" y="88"/>
                  <a:pt x="485" y="45"/>
                </a:cubicBezTo>
                <a:cubicBezTo>
                  <a:pt x="441" y="0"/>
                  <a:pt x="367" y="0"/>
                  <a:pt x="324" y="45"/>
                </a:cubicBezTo>
                <a:cubicBezTo>
                  <a:pt x="58" y="309"/>
                  <a:pt x="58" y="309"/>
                  <a:pt x="58" y="309"/>
                </a:cubicBezTo>
                <a:cubicBezTo>
                  <a:pt x="0" y="368"/>
                  <a:pt x="14" y="457"/>
                  <a:pt x="58" y="516"/>
                </a:cubicBezTo>
                <a:cubicBezTo>
                  <a:pt x="117" y="575"/>
                  <a:pt x="206" y="575"/>
                  <a:pt x="279" y="530"/>
                </a:cubicBezTo>
                <a:cubicBezTo>
                  <a:pt x="574" y="236"/>
                  <a:pt x="574" y="236"/>
                  <a:pt x="574" y="236"/>
                </a:cubicBezTo>
                <a:lnTo>
                  <a:pt x="544" y="221"/>
                </a:lnTo>
              </a:path>
            </a:pathLst>
          </a:custGeom>
          <a:solidFill>
            <a:srgbClr val="5187D1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945157" y="6357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96B798-A06B-1241-8EED-BF8F212563DB}"/>
              </a:ext>
            </a:extLst>
          </p:cNvPr>
          <p:cNvSpPr/>
          <p:nvPr/>
        </p:nvSpPr>
        <p:spPr>
          <a:xfrm>
            <a:off x="1991473" y="3280509"/>
            <a:ext cx="8128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>
              <a:buSzPts val="2400"/>
            </a:pP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experience</a:t>
            </a:r>
            <a:r>
              <a:rPr lang="zh-CN" altLang="en-US" dirty="0"/>
              <a:t> </a:t>
            </a:r>
            <a:r>
              <a:rPr lang="en-US" altLang="zh-CN" dirty="0"/>
              <a:t>about Scala, Spark, RDD…</a:t>
            </a:r>
          </a:p>
        </p:txBody>
      </p:sp>
      <p:sp>
        <p:nvSpPr>
          <p:cNvPr id="18" name="回形针">
            <a:extLst>
              <a:ext uri="{FF2B5EF4-FFF2-40B4-BE49-F238E27FC236}">
                <a16:creationId xmlns:a16="http://schemas.microsoft.com/office/drawing/2014/main" id="{55B73507-9A37-EB41-B471-3EFFE9F2A777}"/>
              </a:ext>
            </a:extLst>
          </p:cNvPr>
          <p:cNvSpPr/>
          <p:nvPr/>
        </p:nvSpPr>
        <p:spPr bwMode="auto">
          <a:xfrm>
            <a:off x="1517763" y="3228320"/>
            <a:ext cx="473710" cy="473710"/>
          </a:xfrm>
          <a:custGeom>
            <a:avLst/>
            <a:gdLst>
              <a:gd name="T0" fmla="*/ 1271666 w 575"/>
              <a:gd name="T1" fmla="*/ 690777 h 576"/>
              <a:gd name="T2" fmla="*/ 1271666 w 575"/>
              <a:gd name="T3" fmla="*/ 690777 h 576"/>
              <a:gd name="T4" fmla="*/ 619470 w 575"/>
              <a:gd name="T5" fmla="*/ 1519085 h 576"/>
              <a:gd name="T6" fmla="*/ 205711 w 575"/>
              <a:gd name="T7" fmla="*/ 1519085 h 576"/>
              <a:gd name="T8" fmla="*/ 205711 w 575"/>
              <a:gd name="T9" fmla="*/ 1012723 h 576"/>
              <a:gd name="T10" fmla="*/ 790116 w 575"/>
              <a:gd name="T11" fmla="*/ 231301 h 576"/>
              <a:gd name="T12" fmla="*/ 1065955 w 575"/>
              <a:gd name="T13" fmla="*/ 231301 h 576"/>
              <a:gd name="T14" fmla="*/ 1065955 w 575"/>
              <a:gd name="T15" fmla="*/ 600132 h 576"/>
              <a:gd name="T16" fmla="*/ 481550 w 575"/>
              <a:gd name="T17" fmla="*/ 1381555 h 576"/>
              <a:gd name="T18" fmla="*/ 343630 w 575"/>
              <a:gd name="T19" fmla="*/ 1381555 h 576"/>
              <a:gd name="T20" fmla="*/ 343630 w 575"/>
              <a:gd name="T21" fmla="*/ 1197139 h 576"/>
              <a:gd name="T22" fmla="*/ 857907 w 575"/>
              <a:gd name="T23" fmla="*/ 506362 h 576"/>
              <a:gd name="T24" fmla="*/ 790116 w 575"/>
              <a:gd name="T25" fmla="*/ 415717 h 576"/>
              <a:gd name="T26" fmla="*/ 273502 w 575"/>
              <a:gd name="T27" fmla="*/ 1106494 h 576"/>
              <a:gd name="T28" fmla="*/ 273502 w 575"/>
              <a:gd name="T29" fmla="*/ 1428440 h 576"/>
              <a:gd name="T30" fmla="*/ 549341 w 575"/>
              <a:gd name="T31" fmla="*/ 1428440 h 576"/>
              <a:gd name="T32" fmla="*/ 1133746 w 575"/>
              <a:gd name="T33" fmla="*/ 690777 h 576"/>
              <a:gd name="T34" fmla="*/ 1133746 w 575"/>
              <a:gd name="T35" fmla="*/ 140656 h 576"/>
              <a:gd name="T36" fmla="*/ 757389 w 575"/>
              <a:gd name="T37" fmla="*/ 140656 h 576"/>
              <a:gd name="T38" fmla="*/ 135582 w 575"/>
              <a:gd name="T39" fmla="*/ 965838 h 576"/>
              <a:gd name="T40" fmla="*/ 135582 w 575"/>
              <a:gd name="T41" fmla="*/ 1612856 h 576"/>
              <a:gd name="T42" fmla="*/ 652196 w 575"/>
              <a:gd name="T43" fmla="*/ 1656615 h 576"/>
              <a:gd name="T44" fmla="*/ 1341794 w 575"/>
              <a:gd name="T45" fmla="*/ 737663 h 576"/>
              <a:gd name="T46" fmla="*/ 1271666 w 575"/>
              <a:gd name="T47" fmla="*/ 690777 h 57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75" h="576">
                <a:moveTo>
                  <a:pt x="544" y="221"/>
                </a:moveTo>
                <a:lnTo>
                  <a:pt x="544" y="221"/>
                </a:lnTo>
                <a:cubicBezTo>
                  <a:pt x="265" y="486"/>
                  <a:pt x="265" y="486"/>
                  <a:pt x="265" y="486"/>
                </a:cubicBezTo>
                <a:cubicBezTo>
                  <a:pt x="220" y="530"/>
                  <a:pt x="147" y="530"/>
                  <a:pt x="88" y="486"/>
                </a:cubicBezTo>
                <a:cubicBezTo>
                  <a:pt x="44" y="442"/>
                  <a:pt x="44" y="368"/>
                  <a:pt x="88" y="324"/>
                </a:cubicBezTo>
                <a:cubicBezTo>
                  <a:pt x="338" y="74"/>
                  <a:pt x="338" y="74"/>
                  <a:pt x="338" y="74"/>
                </a:cubicBezTo>
                <a:cubicBezTo>
                  <a:pt x="383" y="45"/>
                  <a:pt x="426" y="45"/>
                  <a:pt x="456" y="74"/>
                </a:cubicBezTo>
                <a:cubicBezTo>
                  <a:pt x="485" y="103"/>
                  <a:pt x="485" y="162"/>
                  <a:pt x="456" y="192"/>
                </a:cubicBezTo>
                <a:cubicBezTo>
                  <a:pt x="206" y="442"/>
                  <a:pt x="206" y="442"/>
                  <a:pt x="206" y="442"/>
                </a:cubicBezTo>
                <a:cubicBezTo>
                  <a:pt x="191" y="457"/>
                  <a:pt x="162" y="457"/>
                  <a:pt x="147" y="442"/>
                </a:cubicBezTo>
                <a:cubicBezTo>
                  <a:pt x="132" y="427"/>
                  <a:pt x="132" y="398"/>
                  <a:pt x="147" y="383"/>
                </a:cubicBezTo>
                <a:cubicBezTo>
                  <a:pt x="367" y="162"/>
                  <a:pt x="367" y="162"/>
                  <a:pt x="367" y="162"/>
                </a:cubicBezTo>
                <a:cubicBezTo>
                  <a:pt x="338" y="133"/>
                  <a:pt x="338" y="133"/>
                  <a:pt x="338" y="133"/>
                </a:cubicBezTo>
                <a:cubicBezTo>
                  <a:pt x="117" y="354"/>
                  <a:pt x="117" y="354"/>
                  <a:pt x="117" y="354"/>
                </a:cubicBezTo>
                <a:cubicBezTo>
                  <a:pt x="88" y="383"/>
                  <a:pt x="88" y="427"/>
                  <a:pt x="117" y="457"/>
                </a:cubicBezTo>
                <a:cubicBezTo>
                  <a:pt x="147" y="501"/>
                  <a:pt x="206" y="501"/>
                  <a:pt x="235" y="457"/>
                </a:cubicBezTo>
                <a:cubicBezTo>
                  <a:pt x="485" y="221"/>
                  <a:pt x="485" y="221"/>
                  <a:pt x="485" y="221"/>
                </a:cubicBezTo>
                <a:cubicBezTo>
                  <a:pt x="530" y="162"/>
                  <a:pt x="530" y="88"/>
                  <a:pt x="485" y="45"/>
                </a:cubicBezTo>
                <a:cubicBezTo>
                  <a:pt x="441" y="0"/>
                  <a:pt x="367" y="0"/>
                  <a:pt x="324" y="45"/>
                </a:cubicBezTo>
                <a:cubicBezTo>
                  <a:pt x="58" y="309"/>
                  <a:pt x="58" y="309"/>
                  <a:pt x="58" y="309"/>
                </a:cubicBezTo>
                <a:cubicBezTo>
                  <a:pt x="0" y="368"/>
                  <a:pt x="14" y="457"/>
                  <a:pt x="58" y="516"/>
                </a:cubicBezTo>
                <a:cubicBezTo>
                  <a:pt x="117" y="575"/>
                  <a:pt x="206" y="575"/>
                  <a:pt x="279" y="530"/>
                </a:cubicBezTo>
                <a:cubicBezTo>
                  <a:pt x="574" y="236"/>
                  <a:pt x="574" y="236"/>
                  <a:pt x="574" y="236"/>
                </a:cubicBezTo>
                <a:lnTo>
                  <a:pt x="544" y="221"/>
                </a:lnTo>
              </a:path>
            </a:pathLst>
          </a:custGeom>
          <a:solidFill>
            <a:srgbClr val="5187D1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041652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402580" y="6649085"/>
            <a:ext cx="1386840" cy="213360"/>
          </a:xfrm>
          <a:prstGeom prst="rect">
            <a:avLst/>
          </a:pr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2" name=" 202"/>
          <p:cNvSpPr/>
          <p:nvPr/>
        </p:nvSpPr>
        <p:spPr>
          <a:xfrm>
            <a:off x="429819" y="1621997"/>
            <a:ext cx="327660" cy="327660"/>
          </a:xfrm>
          <a:custGeom>
            <a:avLst/>
            <a:gdLst>
              <a:gd name="connsiteX0" fmla="*/ 0 w 1584176"/>
              <a:gd name="connsiteY0" fmla="*/ 0 h 1584176"/>
              <a:gd name="connsiteX1" fmla="*/ 1584176 w 1584176"/>
              <a:gd name="connsiteY1" fmla="*/ 0 h 1584176"/>
              <a:gd name="connsiteX2" fmla="*/ 1584176 w 1584176"/>
              <a:gd name="connsiteY2" fmla="*/ 187449 h 1584176"/>
              <a:gd name="connsiteX3" fmla="*/ 189611 w 1584176"/>
              <a:gd name="connsiteY3" fmla="*/ 187449 h 1584176"/>
              <a:gd name="connsiteX4" fmla="*/ 189611 w 1584176"/>
              <a:gd name="connsiteY4" fmla="*/ 1584176 h 1584176"/>
              <a:gd name="connsiteX5" fmla="*/ 0 w 1584176"/>
              <a:gd name="connsiteY5" fmla="*/ 1584176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176" h="1584176">
                <a:moveTo>
                  <a:pt x="0" y="0"/>
                </a:moveTo>
                <a:lnTo>
                  <a:pt x="1584176" y="0"/>
                </a:lnTo>
                <a:lnTo>
                  <a:pt x="1584176" y="187449"/>
                </a:lnTo>
                <a:lnTo>
                  <a:pt x="189611" y="187449"/>
                </a:lnTo>
                <a:lnTo>
                  <a:pt x="189611" y="1584176"/>
                </a:lnTo>
                <a:lnTo>
                  <a:pt x="0" y="1584176"/>
                </a:lnTo>
                <a:close/>
              </a:path>
            </a:pathLst>
          </a:cu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aseline="-250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 202"/>
          <p:cNvSpPr/>
          <p:nvPr/>
        </p:nvSpPr>
        <p:spPr>
          <a:xfrm flipV="1">
            <a:off x="466615" y="4550449"/>
            <a:ext cx="327660" cy="327660"/>
          </a:xfrm>
          <a:custGeom>
            <a:avLst/>
            <a:gdLst>
              <a:gd name="connsiteX0" fmla="*/ 0 w 1584176"/>
              <a:gd name="connsiteY0" fmla="*/ 0 h 1584176"/>
              <a:gd name="connsiteX1" fmla="*/ 1584176 w 1584176"/>
              <a:gd name="connsiteY1" fmla="*/ 0 h 1584176"/>
              <a:gd name="connsiteX2" fmla="*/ 1584176 w 1584176"/>
              <a:gd name="connsiteY2" fmla="*/ 187449 h 1584176"/>
              <a:gd name="connsiteX3" fmla="*/ 189611 w 1584176"/>
              <a:gd name="connsiteY3" fmla="*/ 187449 h 1584176"/>
              <a:gd name="connsiteX4" fmla="*/ 189611 w 1584176"/>
              <a:gd name="connsiteY4" fmla="*/ 1584176 h 1584176"/>
              <a:gd name="connsiteX5" fmla="*/ 0 w 1584176"/>
              <a:gd name="connsiteY5" fmla="*/ 1584176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176" h="1584176">
                <a:moveTo>
                  <a:pt x="0" y="0"/>
                </a:moveTo>
                <a:lnTo>
                  <a:pt x="1584176" y="0"/>
                </a:lnTo>
                <a:lnTo>
                  <a:pt x="1584176" y="187449"/>
                </a:lnTo>
                <a:lnTo>
                  <a:pt x="189611" y="187449"/>
                </a:lnTo>
                <a:lnTo>
                  <a:pt x="189611" y="1584176"/>
                </a:lnTo>
                <a:lnTo>
                  <a:pt x="0" y="1584176"/>
                </a:lnTo>
                <a:close/>
              </a:path>
            </a:pathLst>
          </a:cu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aseline="-25000">
              <a:solidFill>
                <a:srgbClr val="FFFFFF"/>
              </a:solidFill>
            </a:endParaRPr>
          </a:p>
        </p:txBody>
      </p:sp>
      <p:sp>
        <p:nvSpPr>
          <p:cNvPr id="14" name=" 202"/>
          <p:cNvSpPr/>
          <p:nvPr/>
        </p:nvSpPr>
        <p:spPr>
          <a:xfrm flipH="1">
            <a:off x="5037365" y="1625606"/>
            <a:ext cx="327660" cy="327660"/>
          </a:xfrm>
          <a:custGeom>
            <a:avLst/>
            <a:gdLst>
              <a:gd name="connsiteX0" fmla="*/ 0 w 1584176"/>
              <a:gd name="connsiteY0" fmla="*/ 0 h 1584176"/>
              <a:gd name="connsiteX1" fmla="*/ 1584176 w 1584176"/>
              <a:gd name="connsiteY1" fmla="*/ 0 h 1584176"/>
              <a:gd name="connsiteX2" fmla="*/ 1584176 w 1584176"/>
              <a:gd name="connsiteY2" fmla="*/ 187449 h 1584176"/>
              <a:gd name="connsiteX3" fmla="*/ 189611 w 1584176"/>
              <a:gd name="connsiteY3" fmla="*/ 187449 h 1584176"/>
              <a:gd name="connsiteX4" fmla="*/ 189611 w 1584176"/>
              <a:gd name="connsiteY4" fmla="*/ 1584176 h 1584176"/>
              <a:gd name="connsiteX5" fmla="*/ 0 w 1584176"/>
              <a:gd name="connsiteY5" fmla="*/ 1584176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176" h="1584176">
                <a:moveTo>
                  <a:pt x="0" y="0"/>
                </a:moveTo>
                <a:lnTo>
                  <a:pt x="1584176" y="0"/>
                </a:lnTo>
                <a:lnTo>
                  <a:pt x="1584176" y="187449"/>
                </a:lnTo>
                <a:lnTo>
                  <a:pt x="189611" y="187449"/>
                </a:lnTo>
                <a:lnTo>
                  <a:pt x="189611" y="1584176"/>
                </a:lnTo>
                <a:lnTo>
                  <a:pt x="0" y="1584176"/>
                </a:lnTo>
                <a:close/>
              </a:path>
            </a:pathLst>
          </a:cu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aseline="-250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 202"/>
          <p:cNvSpPr/>
          <p:nvPr/>
        </p:nvSpPr>
        <p:spPr>
          <a:xfrm flipH="1" flipV="1">
            <a:off x="5039663" y="4550449"/>
            <a:ext cx="327660" cy="327660"/>
          </a:xfrm>
          <a:custGeom>
            <a:avLst/>
            <a:gdLst>
              <a:gd name="connsiteX0" fmla="*/ 0 w 1584176"/>
              <a:gd name="connsiteY0" fmla="*/ 0 h 1584176"/>
              <a:gd name="connsiteX1" fmla="*/ 1584176 w 1584176"/>
              <a:gd name="connsiteY1" fmla="*/ 0 h 1584176"/>
              <a:gd name="connsiteX2" fmla="*/ 1584176 w 1584176"/>
              <a:gd name="connsiteY2" fmla="*/ 187449 h 1584176"/>
              <a:gd name="connsiteX3" fmla="*/ 189611 w 1584176"/>
              <a:gd name="connsiteY3" fmla="*/ 187449 h 1584176"/>
              <a:gd name="connsiteX4" fmla="*/ 189611 w 1584176"/>
              <a:gd name="connsiteY4" fmla="*/ 1584176 h 1584176"/>
              <a:gd name="connsiteX5" fmla="*/ 0 w 1584176"/>
              <a:gd name="connsiteY5" fmla="*/ 1584176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4176" h="1584176">
                <a:moveTo>
                  <a:pt x="0" y="0"/>
                </a:moveTo>
                <a:lnTo>
                  <a:pt x="1584176" y="0"/>
                </a:lnTo>
                <a:lnTo>
                  <a:pt x="1584176" y="187449"/>
                </a:lnTo>
                <a:lnTo>
                  <a:pt x="189611" y="187449"/>
                </a:lnTo>
                <a:lnTo>
                  <a:pt x="189611" y="1584176"/>
                </a:lnTo>
                <a:lnTo>
                  <a:pt x="0" y="1584176"/>
                </a:lnTo>
                <a:close/>
              </a:path>
            </a:pathLst>
          </a:cu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aseline="-25000">
              <a:solidFill>
                <a:srgbClr val="FFFF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0553" y="1852057"/>
            <a:ext cx="445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>
              <a:spcBef>
                <a:spcPts val="1600"/>
              </a:spcBef>
              <a:buSzPts val="1800"/>
            </a:pPr>
            <a:r>
              <a:rPr lang="en-US" altLang="zh-CN" dirty="0"/>
              <a:t>Users rate books they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and will receive related</a:t>
            </a:r>
            <a:r>
              <a:rPr lang="zh-CN" altLang="en-US" dirty="0"/>
              <a:t> </a:t>
            </a:r>
            <a:r>
              <a:rPr lang="en-US" altLang="zh-CN" dirty="0"/>
              <a:t>result of</a:t>
            </a:r>
            <a:r>
              <a:rPr lang="zh-CN" altLang="en-US" dirty="0"/>
              <a:t> </a:t>
            </a:r>
            <a:r>
              <a:rPr lang="en-US" altLang="zh-CN" dirty="0"/>
              <a:t> book recommendation list</a:t>
            </a:r>
            <a:endParaRPr lang="en-US" altLang="zh-CN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34BB3F3-C4DD-4B80-A6AB-D5CE576658C3}"/>
              </a:ext>
            </a:extLst>
          </p:cNvPr>
          <p:cNvSpPr txBox="1"/>
          <p:nvPr/>
        </p:nvSpPr>
        <p:spPr>
          <a:xfrm>
            <a:off x="4645576" y="255030"/>
            <a:ext cx="2987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Use</a:t>
            </a:r>
            <a:r>
              <a:rPr lang="zh-CN" altLang="en-US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Cases</a:t>
            </a:r>
            <a:endParaRPr lang="zh-CN" altLang="en-US" sz="2400" b="1" dirty="0">
              <a:solidFill>
                <a:prstClr val="black"/>
              </a:solidFill>
              <a:latin typeface="Poppins SemiBold" panose="02000000000000000000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8688AD1-E3D7-486C-B5BB-7E450CB50EE5}"/>
              </a:ext>
            </a:extLst>
          </p:cNvPr>
          <p:cNvCxnSpPr/>
          <p:nvPr/>
        </p:nvCxnSpPr>
        <p:spPr>
          <a:xfrm flipV="1">
            <a:off x="5037365" y="704878"/>
            <a:ext cx="2203631" cy="11817"/>
          </a:xfrm>
          <a:prstGeom prst="line">
            <a:avLst/>
          </a:prstGeom>
          <a:ln w="38100">
            <a:solidFill>
              <a:srgbClr val="6289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068141" y="731622"/>
            <a:ext cx="4055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I</a:t>
            </a:r>
            <a:r>
              <a:rPr lang="zh-CN" altLang="en-US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like</a:t>
            </a:r>
            <a:r>
              <a:rPr lang="zh-CN" altLang="en-US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Harry</a:t>
            </a:r>
            <a:r>
              <a:rPr lang="zh-CN" altLang="en-US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Potter,</a:t>
            </a:r>
            <a:r>
              <a:rPr lang="zh-CN" altLang="en-US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what</a:t>
            </a:r>
            <a:r>
              <a:rPr lang="zh-CN" altLang="en-US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else</a:t>
            </a:r>
            <a:r>
              <a:rPr lang="zh-CN" altLang="en-US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is</a:t>
            </a:r>
            <a:r>
              <a:rPr lang="zh-CN" altLang="en-US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relevant</a:t>
            </a:r>
            <a:r>
              <a:rPr lang="zh-CN" altLang="en-US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？</a:t>
            </a:r>
            <a:endParaRPr lang="en-US" altLang="zh-CN" dirty="0">
              <a:solidFill>
                <a:prstClr val="black"/>
              </a:solidFill>
              <a:latin typeface="Poppins SemiBold" panose="02000000000000000000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945157" y="6357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CE451C-34DC-5646-AB08-2A2B2EC17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87" y="1601824"/>
            <a:ext cx="2454880" cy="3276285"/>
          </a:xfrm>
          <a:prstGeom prst="rect">
            <a:avLst/>
          </a:prstGeom>
        </p:spPr>
      </p:pic>
      <p:sp>
        <p:nvSpPr>
          <p:cNvPr id="20" name="右箭头 19">
            <a:extLst>
              <a:ext uri="{FF2B5EF4-FFF2-40B4-BE49-F238E27FC236}">
                <a16:creationId xmlns:a16="http://schemas.microsoft.com/office/drawing/2014/main" id="{FEE116D3-B5EF-7048-B619-CD272DE62349}"/>
              </a:ext>
            </a:extLst>
          </p:cNvPr>
          <p:cNvSpPr/>
          <p:nvPr/>
        </p:nvSpPr>
        <p:spPr>
          <a:xfrm>
            <a:off x="3192379" y="3081704"/>
            <a:ext cx="679579" cy="316523"/>
          </a:xfrm>
          <a:prstGeom prst="rightArrow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757DAF2-4F12-2941-94B3-40B47F9A8088}"/>
              </a:ext>
            </a:extLst>
          </p:cNvPr>
          <p:cNvSpPr txBox="1"/>
          <p:nvPr/>
        </p:nvSpPr>
        <p:spPr>
          <a:xfrm>
            <a:off x="3871958" y="2352615"/>
            <a:ext cx="821361" cy="17148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9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zh-CN" altLang="en-US" sz="9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回形针">
            <a:extLst>
              <a:ext uri="{FF2B5EF4-FFF2-40B4-BE49-F238E27FC236}">
                <a16:creationId xmlns:a16="http://schemas.microsoft.com/office/drawing/2014/main" id="{D09C7131-0133-1F46-9444-1B43ED3A63F3}"/>
              </a:ext>
            </a:extLst>
          </p:cNvPr>
          <p:cNvSpPr/>
          <p:nvPr/>
        </p:nvSpPr>
        <p:spPr bwMode="auto">
          <a:xfrm>
            <a:off x="6246843" y="1812851"/>
            <a:ext cx="473710" cy="473710"/>
          </a:xfrm>
          <a:custGeom>
            <a:avLst/>
            <a:gdLst>
              <a:gd name="T0" fmla="*/ 1271666 w 575"/>
              <a:gd name="T1" fmla="*/ 690777 h 576"/>
              <a:gd name="T2" fmla="*/ 1271666 w 575"/>
              <a:gd name="T3" fmla="*/ 690777 h 576"/>
              <a:gd name="T4" fmla="*/ 619470 w 575"/>
              <a:gd name="T5" fmla="*/ 1519085 h 576"/>
              <a:gd name="T6" fmla="*/ 205711 w 575"/>
              <a:gd name="T7" fmla="*/ 1519085 h 576"/>
              <a:gd name="T8" fmla="*/ 205711 w 575"/>
              <a:gd name="T9" fmla="*/ 1012723 h 576"/>
              <a:gd name="T10" fmla="*/ 790116 w 575"/>
              <a:gd name="T11" fmla="*/ 231301 h 576"/>
              <a:gd name="T12" fmla="*/ 1065955 w 575"/>
              <a:gd name="T13" fmla="*/ 231301 h 576"/>
              <a:gd name="T14" fmla="*/ 1065955 w 575"/>
              <a:gd name="T15" fmla="*/ 600132 h 576"/>
              <a:gd name="T16" fmla="*/ 481550 w 575"/>
              <a:gd name="T17" fmla="*/ 1381555 h 576"/>
              <a:gd name="T18" fmla="*/ 343630 w 575"/>
              <a:gd name="T19" fmla="*/ 1381555 h 576"/>
              <a:gd name="T20" fmla="*/ 343630 w 575"/>
              <a:gd name="T21" fmla="*/ 1197139 h 576"/>
              <a:gd name="T22" fmla="*/ 857907 w 575"/>
              <a:gd name="T23" fmla="*/ 506362 h 576"/>
              <a:gd name="T24" fmla="*/ 790116 w 575"/>
              <a:gd name="T25" fmla="*/ 415717 h 576"/>
              <a:gd name="T26" fmla="*/ 273502 w 575"/>
              <a:gd name="T27" fmla="*/ 1106494 h 576"/>
              <a:gd name="T28" fmla="*/ 273502 w 575"/>
              <a:gd name="T29" fmla="*/ 1428440 h 576"/>
              <a:gd name="T30" fmla="*/ 549341 w 575"/>
              <a:gd name="T31" fmla="*/ 1428440 h 576"/>
              <a:gd name="T32" fmla="*/ 1133746 w 575"/>
              <a:gd name="T33" fmla="*/ 690777 h 576"/>
              <a:gd name="T34" fmla="*/ 1133746 w 575"/>
              <a:gd name="T35" fmla="*/ 140656 h 576"/>
              <a:gd name="T36" fmla="*/ 757389 w 575"/>
              <a:gd name="T37" fmla="*/ 140656 h 576"/>
              <a:gd name="T38" fmla="*/ 135582 w 575"/>
              <a:gd name="T39" fmla="*/ 965838 h 576"/>
              <a:gd name="T40" fmla="*/ 135582 w 575"/>
              <a:gd name="T41" fmla="*/ 1612856 h 576"/>
              <a:gd name="T42" fmla="*/ 652196 w 575"/>
              <a:gd name="T43" fmla="*/ 1656615 h 576"/>
              <a:gd name="T44" fmla="*/ 1341794 w 575"/>
              <a:gd name="T45" fmla="*/ 737663 h 576"/>
              <a:gd name="T46" fmla="*/ 1271666 w 575"/>
              <a:gd name="T47" fmla="*/ 690777 h 57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75" h="576">
                <a:moveTo>
                  <a:pt x="544" y="221"/>
                </a:moveTo>
                <a:lnTo>
                  <a:pt x="544" y="221"/>
                </a:lnTo>
                <a:cubicBezTo>
                  <a:pt x="265" y="486"/>
                  <a:pt x="265" y="486"/>
                  <a:pt x="265" y="486"/>
                </a:cubicBezTo>
                <a:cubicBezTo>
                  <a:pt x="220" y="530"/>
                  <a:pt x="147" y="530"/>
                  <a:pt x="88" y="486"/>
                </a:cubicBezTo>
                <a:cubicBezTo>
                  <a:pt x="44" y="442"/>
                  <a:pt x="44" y="368"/>
                  <a:pt x="88" y="324"/>
                </a:cubicBezTo>
                <a:cubicBezTo>
                  <a:pt x="338" y="74"/>
                  <a:pt x="338" y="74"/>
                  <a:pt x="338" y="74"/>
                </a:cubicBezTo>
                <a:cubicBezTo>
                  <a:pt x="383" y="45"/>
                  <a:pt x="426" y="45"/>
                  <a:pt x="456" y="74"/>
                </a:cubicBezTo>
                <a:cubicBezTo>
                  <a:pt x="485" y="103"/>
                  <a:pt x="485" y="162"/>
                  <a:pt x="456" y="192"/>
                </a:cubicBezTo>
                <a:cubicBezTo>
                  <a:pt x="206" y="442"/>
                  <a:pt x="206" y="442"/>
                  <a:pt x="206" y="442"/>
                </a:cubicBezTo>
                <a:cubicBezTo>
                  <a:pt x="191" y="457"/>
                  <a:pt x="162" y="457"/>
                  <a:pt x="147" y="442"/>
                </a:cubicBezTo>
                <a:cubicBezTo>
                  <a:pt x="132" y="427"/>
                  <a:pt x="132" y="398"/>
                  <a:pt x="147" y="383"/>
                </a:cubicBezTo>
                <a:cubicBezTo>
                  <a:pt x="367" y="162"/>
                  <a:pt x="367" y="162"/>
                  <a:pt x="367" y="162"/>
                </a:cubicBezTo>
                <a:cubicBezTo>
                  <a:pt x="338" y="133"/>
                  <a:pt x="338" y="133"/>
                  <a:pt x="338" y="133"/>
                </a:cubicBezTo>
                <a:cubicBezTo>
                  <a:pt x="117" y="354"/>
                  <a:pt x="117" y="354"/>
                  <a:pt x="117" y="354"/>
                </a:cubicBezTo>
                <a:cubicBezTo>
                  <a:pt x="88" y="383"/>
                  <a:pt x="88" y="427"/>
                  <a:pt x="117" y="457"/>
                </a:cubicBezTo>
                <a:cubicBezTo>
                  <a:pt x="147" y="501"/>
                  <a:pt x="206" y="501"/>
                  <a:pt x="235" y="457"/>
                </a:cubicBezTo>
                <a:cubicBezTo>
                  <a:pt x="485" y="221"/>
                  <a:pt x="485" y="221"/>
                  <a:pt x="485" y="221"/>
                </a:cubicBezTo>
                <a:cubicBezTo>
                  <a:pt x="530" y="162"/>
                  <a:pt x="530" y="88"/>
                  <a:pt x="485" y="45"/>
                </a:cubicBezTo>
                <a:cubicBezTo>
                  <a:pt x="441" y="0"/>
                  <a:pt x="367" y="0"/>
                  <a:pt x="324" y="45"/>
                </a:cubicBezTo>
                <a:cubicBezTo>
                  <a:pt x="58" y="309"/>
                  <a:pt x="58" y="309"/>
                  <a:pt x="58" y="309"/>
                </a:cubicBezTo>
                <a:cubicBezTo>
                  <a:pt x="0" y="368"/>
                  <a:pt x="14" y="457"/>
                  <a:pt x="58" y="516"/>
                </a:cubicBezTo>
                <a:cubicBezTo>
                  <a:pt x="117" y="575"/>
                  <a:pt x="206" y="575"/>
                  <a:pt x="279" y="530"/>
                </a:cubicBezTo>
                <a:cubicBezTo>
                  <a:pt x="574" y="236"/>
                  <a:pt x="574" y="236"/>
                  <a:pt x="574" y="236"/>
                </a:cubicBezTo>
                <a:lnTo>
                  <a:pt x="544" y="221"/>
                </a:lnTo>
              </a:path>
            </a:pathLst>
          </a:custGeom>
          <a:solidFill>
            <a:srgbClr val="5187D1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FA6D9C-9B04-E74D-9D48-DC62B642DE12}"/>
              </a:ext>
            </a:extLst>
          </p:cNvPr>
          <p:cNvSpPr/>
          <p:nvPr/>
        </p:nvSpPr>
        <p:spPr>
          <a:xfrm>
            <a:off x="6696684" y="3082828"/>
            <a:ext cx="4475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buSzPts val="1800"/>
            </a:pPr>
            <a:r>
              <a:rPr lang="en-US" altLang="zh-CN" dirty="0"/>
              <a:t>Exist users can update the rating of specific book</a:t>
            </a:r>
          </a:p>
        </p:txBody>
      </p:sp>
      <p:sp>
        <p:nvSpPr>
          <p:cNvPr id="25" name="回形针">
            <a:extLst>
              <a:ext uri="{FF2B5EF4-FFF2-40B4-BE49-F238E27FC236}">
                <a16:creationId xmlns:a16="http://schemas.microsoft.com/office/drawing/2014/main" id="{1876A5AD-59DB-9243-99DF-8068DBD74A7A}"/>
              </a:ext>
            </a:extLst>
          </p:cNvPr>
          <p:cNvSpPr/>
          <p:nvPr/>
        </p:nvSpPr>
        <p:spPr bwMode="auto">
          <a:xfrm>
            <a:off x="6222973" y="3048182"/>
            <a:ext cx="473710" cy="473710"/>
          </a:xfrm>
          <a:custGeom>
            <a:avLst/>
            <a:gdLst>
              <a:gd name="T0" fmla="*/ 1271666 w 575"/>
              <a:gd name="T1" fmla="*/ 690777 h 576"/>
              <a:gd name="T2" fmla="*/ 1271666 w 575"/>
              <a:gd name="T3" fmla="*/ 690777 h 576"/>
              <a:gd name="T4" fmla="*/ 619470 w 575"/>
              <a:gd name="T5" fmla="*/ 1519085 h 576"/>
              <a:gd name="T6" fmla="*/ 205711 w 575"/>
              <a:gd name="T7" fmla="*/ 1519085 h 576"/>
              <a:gd name="T8" fmla="*/ 205711 w 575"/>
              <a:gd name="T9" fmla="*/ 1012723 h 576"/>
              <a:gd name="T10" fmla="*/ 790116 w 575"/>
              <a:gd name="T11" fmla="*/ 231301 h 576"/>
              <a:gd name="T12" fmla="*/ 1065955 w 575"/>
              <a:gd name="T13" fmla="*/ 231301 h 576"/>
              <a:gd name="T14" fmla="*/ 1065955 w 575"/>
              <a:gd name="T15" fmla="*/ 600132 h 576"/>
              <a:gd name="T16" fmla="*/ 481550 w 575"/>
              <a:gd name="T17" fmla="*/ 1381555 h 576"/>
              <a:gd name="T18" fmla="*/ 343630 w 575"/>
              <a:gd name="T19" fmla="*/ 1381555 h 576"/>
              <a:gd name="T20" fmla="*/ 343630 w 575"/>
              <a:gd name="T21" fmla="*/ 1197139 h 576"/>
              <a:gd name="T22" fmla="*/ 857907 w 575"/>
              <a:gd name="T23" fmla="*/ 506362 h 576"/>
              <a:gd name="T24" fmla="*/ 790116 w 575"/>
              <a:gd name="T25" fmla="*/ 415717 h 576"/>
              <a:gd name="T26" fmla="*/ 273502 w 575"/>
              <a:gd name="T27" fmla="*/ 1106494 h 576"/>
              <a:gd name="T28" fmla="*/ 273502 w 575"/>
              <a:gd name="T29" fmla="*/ 1428440 h 576"/>
              <a:gd name="T30" fmla="*/ 549341 w 575"/>
              <a:gd name="T31" fmla="*/ 1428440 h 576"/>
              <a:gd name="T32" fmla="*/ 1133746 w 575"/>
              <a:gd name="T33" fmla="*/ 690777 h 576"/>
              <a:gd name="T34" fmla="*/ 1133746 w 575"/>
              <a:gd name="T35" fmla="*/ 140656 h 576"/>
              <a:gd name="T36" fmla="*/ 757389 w 575"/>
              <a:gd name="T37" fmla="*/ 140656 h 576"/>
              <a:gd name="T38" fmla="*/ 135582 w 575"/>
              <a:gd name="T39" fmla="*/ 965838 h 576"/>
              <a:gd name="T40" fmla="*/ 135582 w 575"/>
              <a:gd name="T41" fmla="*/ 1612856 h 576"/>
              <a:gd name="T42" fmla="*/ 652196 w 575"/>
              <a:gd name="T43" fmla="*/ 1656615 h 576"/>
              <a:gd name="T44" fmla="*/ 1341794 w 575"/>
              <a:gd name="T45" fmla="*/ 737663 h 576"/>
              <a:gd name="T46" fmla="*/ 1271666 w 575"/>
              <a:gd name="T47" fmla="*/ 690777 h 57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75" h="576">
                <a:moveTo>
                  <a:pt x="544" y="221"/>
                </a:moveTo>
                <a:lnTo>
                  <a:pt x="544" y="221"/>
                </a:lnTo>
                <a:cubicBezTo>
                  <a:pt x="265" y="486"/>
                  <a:pt x="265" y="486"/>
                  <a:pt x="265" y="486"/>
                </a:cubicBezTo>
                <a:cubicBezTo>
                  <a:pt x="220" y="530"/>
                  <a:pt x="147" y="530"/>
                  <a:pt x="88" y="486"/>
                </a:cubicBezTo>
                <a:cubicBezTo>
                  <a:pt x="44" y="442"/>
                  <a:pt x="44" y="368"/>
                  <a:pt x="88" y="324"/>
                </a:cubicBezTo>
                <a:cubicBezTo>
                  <a:pt x="338" y="74"/>
                  <a:pt x="338" y="74"/>
                  <a:pt x="338" y="74"/>
                </a:cubicBezTo>
                <a:cubicBezTo>
                  <a:pt x="383" y="45"/>
                  <a:pt x="426" y="45"/>
                  <a:pt x="456" y="74"/>
                </a:cubicBezTo>
                <a:cubicBezTo>
                  <a:pt x="485" y="103"/>
                  <a:pt x="485" y="162"/>
                  <a:pt x="456" y="192"/>
                </a:cubicBezTo>
                <a:cubicBezTo>
                  <a:pt x="206" y="442"/>
                  <a:pt x="206" y="442"/>
                  <a:pt x="206" y="442"/>
                </a:cubicBezTo>
                <a:cubicBezTo>
                  <a:pt x="191" y="457"/>
                  <a:pt x="162" y="457"/>
                  <a:pt x="147" y="442"/>
                </a:cubicBezTo>
                <a:cubicBezTo>
                  <a:pt x="132" y="427"/>
                  <a:pt x="132" y="398"/>
                  <a:pt x="147" y="383"/>
                </a:cubicBezTo>
                <a:cubicBezTo>
                  <a:pt x="367" y="162"/>
                  <a:pt x="367" y="162"/>
                  <a:pt x="367" y="162"/>
                </a:cubicBezTo>
                <a:cubicBezTo>
                  <a:pt x="338" y="133"/>
                  <a:pt x="338" y="133"/>
                  <a:pt x="338" y="133"/>
                </a:cubicBezTo>
                <a:cubicBezTo>
                  <a:pt x="117" y="354"/>
                  <a:pt x="117" y="354"/>
                  <a:pt x="117" y="354"/>
                </a:cubicBezTo>
                <a:cubicBezTo>
                  <a:pt x="88" y="383"/>
                  <a:pt x="88" y="427"/>
                  <a:pt x="117" y="457"/>
                </a:cubicBezTo>
                <a:cubicBezTo>
                  <a:pt x="147" y="501"/>
                  <a:pt x="206" y="501"/>
                  <a:pt x="235" y="457"/>
                </a:cubicBezTo>
                <a:cubicBezTo>
                  <a:pt x="485" y="221"/>
                  <a:pt x="485" y="221"/>
                  <a:pt x="485" y="221"/>
                </a:cubicBezTo>
                <a:cubicBezTo>
                  <a:pt x="530" y="162"/>
                  <a:pt x="530" y="88"/>
                  <a:pt x="485" y="45"/>
                </a:cubicBezTo>
                <a:cubicBezTo>
                  <a:pt x="441" y="0"/>
                  <a:pt x="367" y="0"/>
                  <a:pt x="324" y="45"/>
                </a:cubicBezTo>
                <a:cubicBezTo>
                  <a:pt x="58" y="309"/>
                  <a:pt x="58" y="309"/>
                  <a:pt x="58" y="309"/>
                </a:cubicBezTo>
                <a:cubicBezTo>
                  <a:pt x="0" y="368"/>
                  <a:pt x="14" y="457"/>
                  <a:pt x="58" y="516"/>
                </a:cubicBezTo>
                <a:cubicBezTo>
                  <a:pt x="117" y="575"/>
                  <a:pt x="206" y="575"/>
                  <a:pt x="279" y="530"/>
                </a:cubicBezTo>
                <a:cubicBezTo>
                  <a:pt x="574" y="236"/>
                  <a:pt x="574" y="236"/>
                  <a:pt x="574" y="236"/>
                </a:cubicBezTo>
                <a:lnTo>
                  <a:pt x="544" y="221"/>
                </a:lnTo>
              </a:path>
            </a:pathLst>
          </a:custGeom>
          <a:solidFill>
            <a:srgbClr val="5187D1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959500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animBg="1"/>
      <p:bldP spid="11" grpId="0" animBg="1"/>
      <p:bldP spid="14" grpId="0" animBg="1"/>
      <p:bldP spid="15" grpId="0" animBg="1"/>
      <p:bldP spid="18" grpId="0"/>
      <p:bldP spid="20" grpId="0" animBg="1"/>
      <p:bldP spid="21" grpId="0" animBg="1"/>
      <p:bldP spid="22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402580" y="6649085"/>
            <a:ext cx="1386840" cy="213360"/>
          </a:xfrm>
          <a:prstGeom prst="rect">
            <a:avLst/>
          </a:pr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1383030"/>
            <a:ext cx="11341306" cy="4334510"/>
          </a:xfrm>
          <a:prstGeom prst="rect">
            <a:avLst/>
          </a:pr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8688AD1-E3D7-486C-B5BB-7E450CB50EE5}"/>
              </a:ext>
            </a:extLst>
          </p:cNvPr>
          <p:cNvCxnSpPr/>
          <p:nvPr/>
        </p:nvCxnSpPr>
        <p:spPr>
          <a:xfrm flipV="1">
            <a:off x="5037365" y="704878"/>
            <a:ext cx="2203631" cy="11817"/>
          </a:xfrm>
          <a:prstGeom prst="line">
            <a:avLst/>
          </a:prstGeom>
          <a:ln w="38100">
            <a:solidFill>
              <a:srgbClr val="6289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0909709" y="1383030"/>
            <a:ext cx="1303020" cy="4334510"/>
          </a:xfrm>
          <a:prstGeom prst="rect">
            <a:avLst/>
          </a:pr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E679905-E680-4644-8331-5660309D2A90}"/>
              </a:ext>
            </a:extLst>
          </p:cNvPr>
          <p:cNvSpPr txBox="1"/>
          <p:nvPr/>
        </p:nvSpPr>
        <p:spPr>
          <a:xfrm>
            <a:off x="5945157" y="6357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7E1CE1-AB9F-4DA6-AA43-D17373CE0539}"/>
              </a:ext>
            </a:extLst>
          </p:cNvPr>
          <p:cNvSpPr txBox="1"/>
          <p:nvPr/>
        </p:nvSpPr>
        <p:spPr>
          <a:xfrm>
            <a:off x="4602396" y="287390"/>
            <a:ext cx="2987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Use</a:t>
            </a:r>
            <a:r>
              <a:rPr lang="zh-CN" altLang="en-US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Cases</a:t>
            </a:r>
            <a:endParaRPr lang="zh-CN" altLang="en-US" sz="2400" b="1" dirty="0">
              <a:solidFill>
                <a:prstClr val="black"/>
              </a:solidFill>
              <a:latin typeface="Poppins SemiBold" panose="02000000000000000000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A283D0E-6344-4310-A71A-1F325DF57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008" y="1384251"/>
            <a:ext cx="6913770" cy="432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44952"/>
      </p:ext>
    </p:extLst>
  </p:cSld>
  <p:clrMapOvr>
    <a:masterClrMapping/>
  </p:clrMapOvr>
  <p:transition spd="slow" advClick="0" advTm="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402580" y="6649085"/>
            <a:ext cx="1386840" cy="213360"/>
          </a:xfrm>
          <a:prstGeom prst="rect">
            <a:avLst/>
          </a:pr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1383030"/>
            <a:ext cx="11341306" cy="4334510"/>
          </a:xfrm>
          <a:prstGeom prst="rect">
            <a:avLst/>
          </a:pr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8688AD1-E3D7-486C-B5BB-7E450CB50EE5}"/>
              </a:ext>
            </a:extLst>
          </p:cNvPr>
          <p:cNvCxnSpPr/>
          <p:nvPr/>
        </p:nvCxnSpPr>
        <p:spPr>
          <a:xfrm flipV="1">
            <a:off x="5037365" y="704878"/>
            <a:ext cx="2203631" cy="11817"/>
          </a:xfrm>
          <a:prstGeom prst="line">
            <a:avLst/>
          </a:prstGeom>
          <a:ln w="38100">
            <a:solidFill>
              <a:srgbClr val="6289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0909709" y="1383030"/>
            <a:ext cx="1303020" cy="4334510"/>
          </a:xfrm>
          <a:prstGeom prst="rect">
            <a:avLst/>
          </a:pr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E679905-E680-4644-8331-5660309D2A90}"/>
              </a:ext>
            </a:extLst>
          </p:cNvPr>
          <p:cNvSpPr txBox="1"/>
          <p:nvPr/>
        </p:nvSpPr>
        <p:spPr>
          <a:xfrm>
            <a:off x="5945157" y="6357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7E1CE1-AB9F-4DA6-AA43-D17373CE0539}"/>
              </a:ext>
            </a:extLst>
          </p:cNvPr>
          <p:cNvSpPr txBox="1"/>
          <p:nvPr/>
        </p:nvSpPr>
        <p:spPr>
          <a:xfrm>
            <a:off x="4602396" y="287390"/>
            <a:ext cx="2987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Use</a:t>
            </a:r>
            <a:r>
              <a:rPr lang="zh-CN" altLang="en-US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Cases</a:t>
            </a:r>
            <a:endParaRPr lang="zh-CN" altLang="en-US" sz="2400" b="1" dirty="0">
              <a:solidFill>
                <a:prstClr val="black"/>
              </a:solidFill>
              <a:latin typeface="Poppins SemiBold" panose="02000000000000000000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D4E37C-7D8B-400E-87A6-F5918DB63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95" y="624597"/>
            <a:ext cx="6615295" cy="56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67695"/>
      </p:ext>
    </p:extLst>
  </p:cSld>
  <p:clrMapOvr>
    <a:masterClrMapping/>
  </p:clrMapOvr>
  <p:transition spd="slow" advClick="0" advTm="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402580" y="6649085"/>
            <a:ext cx="1386840" cy="213360"/>
          </a:xfrm>
          <a:prstGeom prst="rect">
            <a:avLst/>
          </a:pr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1383030"/>
            <a:ext cx="11341306" cy="4334510"/>
          </a:xfrm>
          <a:prstGeom prst="rect">
            <a:avLst/>
          </a:pr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8688AD1-E3D7-486C-B5BB-7E450CB50EE5}"/>
              </a:ext>
            </a:extLst>
          </p:cNvPr>
          <p:cNvCxnSpPr/>
          <p:nvPr/>
        </p:nvCxnSpPr>
        <p:spPr>
          <a:xfrm flipV="1">
            <a:off x="5037365" y="704878"/>
            <a:ext cx="2203631" cy="11817"/>
          </a:xfrm>
          <a:prstGeom prst="line">
            <a:avLst/>
          </a:prstGeom>
          <a:ln w="38100">
            <a:solidFill>
              <a:srgbClr val="6289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0909709" y="1383030"/>
            <a:ext cx="1303020" cy="4334510"/>
          </a:xfrm>
          <a:prstGeom prst="rect">
            <a:avLst/>
          </a:pr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E679905-E680-4644-8331-5660309D2A90}"/>
              </a:ext>
            </a:extLst>
          </p:cNvPr>
          <p:cNvSpPr txBox="1"/>
          <p:nvPr/>
        </p:nvSpPr>
        <p:spPr>
          <a:xfrm>
            <a:off x="5945157" y="6357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7E1CE1-AB9F-4DA6-AA43-D17373CE0539}"/>
              </a:ext>
            </a:extLst>
          </p:cNvPr>
          <p:cNvSpPr txBox="1"/>
          <p:nvPr/>
        </p:nvSpPr>
        <p:spPr>
          <a:xfrm>
            <a:off x="4602396" y="287390"/>
            <a:ext cx="2987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Use</a:t>
            </a:r>
            <a:r>
              <a:rPr lang="zh-CN" altLang="en-US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Cases</a:t>
            </a:r>
            <a:endParaRPr lang="zh-CN" altLang="en-US" sz="2400" b="1" dirty="0">
              <a:solidFill>
                <a:prstClr val="black"/>
              </a:solidFill>
              <a:latin typeface="Poppins SemiBold" panose="02000000000000000000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0A13AB-1011-46BC-A8F5-742523AA0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1344008"/>
            <a:ext cx="7275401" cy="437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68569"/>
      </p:ext>
    </p:extLst>
  </p:cSld>
  <p:clrMapOvr>
    <a:masterClrMapping/>
  </p:clrMapOvr>
  <p:transition spd="slow" advClick="0" advTm="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402580" y="6649085"/>
            <a:ext cx="1386840" cy="213360"/>
          </a:xfrm>
          <a:prstGeom prst="rect">
            <a:avLst/>
          </a:pr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1383030"/>
            <a:ext cx="1303020" cy="4334510"/>
          </a:xfrm>
          <a:prstGeom prst="rect">
            <a:avLst/>
          </a:pr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08280" y="1695208"/>
            <a:ext cx="7558242" cy="1249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SzPts val="1800"/>
            </a:pPr>
            <a:r>
              <a:rPr lang="en-US" altLang="zh-CN" sz="2000" dirty="0"/>
              <a:t>Extract the  data from Book-</a:t>
            </a:r>
            <a:r>
              <a:rPr lang="en-US" altLang="zh-CN" sz="2000" dirty="0" err="1"/>
              <a:t>Corssing</a:t>
            </a:r>
            <a:r>
              <a:rPr lang="en-US" altLang="zh-CN" sz="2000" dirty="0"/>
              <a:t> dataset website </a:t>
            </a:r>
          </a:p>
          <a:p>
            <a:pPr marL="114300" lvl="0">
              <a:lnSpc>
                <a:spcPct val="150000"/>
              </a:lnSpc>
              <a:buSzPts val="1800"/>
            </a:pPr>
            <a:r>
              <a:rPr lang="zh-CN" altLang="en-US" sz="1600" dirty="0"/>
              <a:t>  </a:t>
            </a:r>
            <a:r>
              <a:rPr lang="en-US" altLang="zh-CN" sz="1600" dirty="0"/>
              <a:t>(</a:t>
            </a:r>
            <a:r>
              <a:rPr lang="en-US" altLang="zh-CN" sz="1600" dirty="0">
                <a:hlinkClick r:id="rId3"/>
              </a:rPr>
              <a:t>http://www2.informatik.uni-freiburg.de/~cziegler/BX/</a:t>
            </a:r>
            <a:r>
              <a:rPr lang="en-US" altLang="zh-CN" sz="1600" dirty="0"/>
              <a:t>)</a:t>
            </a:r>
          </a:p>
          <a:p>
            <a:pPr>
              <a:lnSpc>
                <a:spcPct val="150000"/>
              </a:lnSpc>
            </a:pP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0F3D0A-7857-4748-B553-55CAEF3ECB16}"/>
              </a:ext>
            </a:extLst>
          </p:cNvPr>
          <p:cNvSpPr txBox="1"/>
          <p:nvPr/>
        </p:nvSpPr>
        <p:spPr>
          <a:xfrm>
            <a:off x="4216179" y="243213"/>
            <a:ext cx="384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Data</a:t>
            </a:r>
            <a:r>
              <a:rPr lang="zh-CN" altLang="en-US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Sources</a:t>
            </a:r>
            <a:endParaRPr lang="zh-CN" altLang="en-US" sz="2400" b="1" dirty="0">
              <a:solidFill>
                <a:prstClr val="black"/>
              </a:solidFill>
              <a:latin typeface="Poppins SemiBold" panose="02000000000000000000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8688AD1-E3D7-486C-B5BB-7E450CB50EE5}"/>
              </a:ext>
            </a:extLst>
          </p:cNvPr>
          <p:cNvCxnSpPr/>
          <p:nvPr/>
        </p:nvCxnSpPr>
        <p:spPr>
          <a:xfrm flipV="1">
            <a:off x="5037365" y="704878"/>
            <a:ext cx="2203631" cy="11817"/>
          </a:xfrm>
          <a:prstGeom prst="line">
            <a:avLst/>
          </a:prstGeom>
          <a:ln w="38100">
            <a:solidFill>
              <a:srgbClr val="6289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0909709" y="1383030"/>
            <a:ext cx="1303020" cy="4334510"/>
          </a:xfrm>
          <a:prstGeom prst="rect">
            <a:avLst/>
          </a:pr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54012CD-1C23-894D-92C5-9ECCD781FC64}"/>
              </a:ext>
            </a:extLst>
          </p:cNvPr>
          <p:cNvSpPr/>
          <p:nvPr/>
        </p:nvSpPr>
        <p:spPr>
          <a:xfrm>
            <a:off x="3008280" y="2761579"/>
            <a:ext cx="6630572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lnSpc>
                <a:spcPct val="150000"/>
              </a:lnSpc>
              <a:buSzPts val="1800"/>
            </a:pPr>
            <a:r>
              <a:rPr lang="en-US" altLang="zh-CN" dirty="0"/>
              <a:t>Collected from the </a:t>
            </a:r>
            <a:r>
              <a:rPr lang="en-US" altLang="zh-CN" dirty="0">
                <a:hlinkClick r:id="rId4"/>
              </a:rPr>
              <a:t>Book-Crossing</a:t>
            </a:r>
            <a:r>
              <a:rPr lang="en-US" altLang="zh-CN" dirty="0"/>
              <a:t> community .Contains 278,858 users (anonymized but with demographic information) providing 1,149,780 ratings (explicit / implicit) about 271,379 books.</a:t>
            </a:r>
            <a:endParaRPr lang="en-US" altLang="zh-CN" sz="2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AE0CA25-2607-5C46-B820-7121BF601C3C}"/>
              </a:ext>
            </a:extLst>
          </p:cNvPr>
          <p:cNvSpPr txBox="1"/>
          <p:nvPr/>
        </p:nvSpPr>
        <p:spPr>
          <a:xfrm>
            <a:off x="5945157" y="6357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6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50526513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/>
      <p:bldP spid="27" grpId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402580" y="6649085"/>
            <a:ext cx="1386840" cy="213360"/>
          </a:xfrm>
          <a:prstGeom prst="rect">
            <a:avLst/>
          </a:pr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1383030"/>
            <a:ext cx="1303020" cy="4334510"/>
          </a:xfrm>
          <a:prstGeom prst="rect">
            <a:avLst/>
          </a:pr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0F3D0A-7857-4748-B553-55CAEF3ECB16}"/>
              </a:ext>
            </a:extLst>
          </p:cNvPr>
          <p:cNvSpPr txBox="1"/>
          <p:nvPr/>
        </p:nvSpPr>
        <p:spPr>
          <a:xfrm>
            <a:off x="4216179" y="243213"/>
            <a:ext cx="384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Data</a:t>
            </a:r>
            <a:r>
              <a:rPr lang="zh-CN" altLang="en-US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Quick View</a:t>
            </a:r>
            <a:endParaRPr lang="zh-CN" altLang="en-US" sz="2400" b="1" dirty="0">
              <a:solidFill>
                <a:prstClr val="black"/>
              </a:solidFill>
              <a:latin typeface="Poppins SemiBold" panose="02000000000000000000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8688AD1-E3D7-486C-B5BB-7E450CB50EE5}"/>
              </a:ext>
            </a:extLst>
          </p:cNvPr>
          <p:cNvCxnSpPr/>
          <p:nvPr/>
        </p:nvCxnSpPr>
        <p:spPr>
          <a:xfrm flipV="1">
            <a:off x="5037365" y="704878"/>
            <a:ext cx="2203631" cy="11817"/>
          </a:xfrm>
          <a:prstGeom prst="line">
            <a:avLst/>
          </a:prstGeom>
          <a:ln w="38100">
            <a:solidFill>
              <a:srgbClr val="6289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0909709" y="1383030"/>
            <a:ext cx="1303020" cy="4334510"/>
          </a:xfrm>
          <a:prstGeom prst="rect">
            <a:avLst/>
          </a:pr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AE0CA25-2607-5C46-B820-7121BF601C3C}"/>
              </a:ext>
            </a:extLst>
          </p:cNvPr>
          <p:cNvSpPr txBox="1"/>
          <p:nvPr/>
        </p:nvSpPr>
        <p:spPr>
          <a:xfrm>
            <a:off x="5945157" y="6357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7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997A4A-4F55-4422-BFBA-413ED3215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857" y="873047"/>
            <a:ext cx="7006123" cy="516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48510"/>
      </p:ext>
    </p:extLst>
  </p:cSld>
  <p:clrMapOvr>
    <a:masterClrMapping/>
  </p:clrMapOvr>
  <p:transition spd="slow" advClick="0" advTm="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402580" y="6649085"/>
            <a:ext cx="1386840" cy="213360"/>
          </a:xfrm>
          <a:prstGeom prst="rect">
            <a:avLst/>
          </a:pr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0160" y="1383030"/>
            <a:ext cx="1303020" cy="4334510"/>
          </a:xfrm>
          <a:prstGeom prst="rect">
            <a:avLst/>
          </a:pr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0F3D0A-7857-4748-B553-55CAEF3ECB16}"/>
              </a:ext>
            </a:extLst>
          </p:cNvPr>
          <p:cNvSpPr txBox="1"/>
          <p:nvPr/>
        </p:nvSpPr>
        <p:spPr>
          <a:xfrm>
            <a:off x="4216179" y="243213"/>
            <a:ext cx="384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400" b="1" dirty="0">
                <a:solidFill>
                  <a:prstClr val="black"/>
                </a:solidFill>
                <a:latin typeface="Poppins SemiBold" panose="02000000000000000000" charset="0"/>
                <a:ea typeface="微软雅黑" panose="020B0503020204020204" charset="-122"/>
                <a:sym typeface="+mn-ea"/>
              </a:rPr>
              <a:t>Main Data Files</a:t>
            </a:r>
            <a:endParaRPr lang="zh-CN" altLang="en-US" sz="2400" b="1" dirty="0">
              <a:solidFill>
                <a:prstClr val="black"/>
              </a:solidFill>
              <a:latin typeface="Poppins SemiBold" panose="02000000000000000000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8688AD1-E3D7-486C-B5BB-7E450CB50EE5}"/>
              </a:ext>
            </a:extLst>
          </p:cNvPr>
          <p:cNvCxnSpPr/>
          <p:nvPr/>
        </p:nvCxnSpPr>
        <p:spPr>
          <a:xfrm flipV="1">
            <a:off x="5037365" y="704878"/>
            <a:ext cx="2203631" cy="11817"/>
          </a:xfrm>
          <a:prstGeom prst="line">
            <a:avLst/>
          </a:prstGeom>
          <a:ln w="38100">
            <a:solidFill>
              <a:srgbClr val="6289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0909709" y="1383030"/>
            <a:ext cx="1303020" cy="4334510"/>
          </a:xfrm>
          <a:prstGeom prst="rect">
            <a:avLst/>
          </a:prstGeom>
          <a:solidFill>
            <a:srgbClr val="518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AE0CA25-2607-5C46-B820-7121BF601C3C}"/>
              </a:ext>
            </a:extLst>
          </p:cNvPr>
          <p:cNvSpPr txBox="1"/>
          <p:nvPr/>
        </p:nvSpPr>
        <p:spPr>
          <a:xfrm>
            <a:off x="5945157" y="6357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8</a:t>
            </a:r>
            <a:endParaRPr lang="zh-CN" altLang="en-US" b="1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3E2A10B-B67B-43D0-AA3D-B160FB3D4316}"/>
              </a:ext>
            </a:extLst>
          </p:cNvPr>
          <p:cNvSpPr/>
          <p:nvPr/>
        </p:nvSpPr>
        <p:spPr>
          <a:xfrm>
            <a:off x="2372497" y="2267465"/>
            <a:ext cx="2780270" cy="1161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(29156,10)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3910189-E511-4DCC-A5DA-D65587B7FED5}"/>
              </a:ext>
            </a:extLst>
          </p:cNvPr>
          <p:cNvSpPr/>
          <p:nvPr/>
        </p:nvSpPr>
        <p:spPr>
          <a:xfrm>
            <a:off x="6572456" y="2267465"/>
            <a:ext cx="2780270" cy="1161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(9957,4)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6860F3-3070-44B7-8B3A-D2BBD8E9CEA6}"/>
              </a:ext>
            </a:extLst>
          </p:cNvPr>
          <p:cNvSpPr txBox="1"/>
          <p:nvPr/>
        </p:nvSpPr>
        <p:spPr>
          <a:xfrm>
            <a:off x="3067685" y="1750547"/>
            <a:ext cx="172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BookInfo</a:t>
            </a:r>
            <a:r>
              <a:rPr lang="en-US" dirty="0"/>
              <a:t>-data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6D091C-BE92-4D3C-8AFA-33B515C1898D}"/>
              </a:ext>
            </a:extLst>
          </p:cNvPr>
          <p:cNvSpPr txBox="1"/>
          <p:nvPr/>
        </p:nvSpPr>
        <p:spPr>
          <a:xfrm>
            <a:off x="7240996" y="1750547"/>
            <a:ext cx="172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Rating-data</a:t>
            </a:r>
          </a:p>
        </p:txBody>
      </p:sp>
    </p:spTree>
    <p:extLst>
      <p:ext uri="{BB962C8B-B14F-4D97-AF65-F5344CB8AC3E}">
        <p14:creationId xmlns:p14="http://schemas.microsoft.com/office/powerpoint/2010/main" val="2125452926"/>
      </p:ext>
    </p:extLst>
  </p:cSld>
  <p:clrMapOvr>
    <a:masterClrMapping/>
  </p:clrMapOvr>
  <p:transition spd="slow" advClick="0" advTm="0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6799</TotalTime>
  <Words>479</Words>
  <Application>Microsoft Office PowerPoint</Application>
  <PresentationFormat>宽屏</PresentationFormat>
  <Paragraphs>121</Paragraphs>
  <Slides>16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Poppins SemiBold</vt:lpstr>
      <vt:lpstr>等线</vt:lpstr>
      <vt:lpstr>微软雅黑</vt:lpstr>
      <vt:lpstr>微软雅黑</vt:lpstr>
      <vt:lpstr>Arabic Typesetting</vt:lpstr>
      <vt:lpstr>Arial</vt:lpstr>
      <vt:lpstr>Calibri</vt:lpstr>
      <vt:lpstr>Calibri Light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云 英杰</dc:creator>
  <cp:lastModifiedBy>melon</cp:lastModifiedBy>
  <cp:revision>202</cp:revision>
  <dcterms:created xsi:type="dcterms:W3CDTF">2018-06-05T06:42:04Z</dcterms:created>
  <dcterms:modified xsi:type="dcterms:W3CDTF">2019-12-07T06:51:21Z</dcterms:modified>
</cp:coreProperties>
</file>