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2" r:id="rId5"/>
    <p:sldId id="287" r:id="rId6"/>
    <p:sldId id="260" r:id="rId7"/>
    <p:sldId id="290" r:id="rId8"/>
    <p:sldId id="288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0BE1-942A-42CE-9DB9-1C95AC5323D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6967-C1DC-4CC2-90B6-28E9B5F0B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6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84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3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83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92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67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14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18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6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9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6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1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6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2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2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8D85-AB89-4140-875B-B1236F8A141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2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nformatik.uni-freiburg.de/~cziegler/B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nformatik.uni-freiburg.de/~cziegler/B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bookcrossing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-yun/CSYE7200_SCALA_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20602" y="1930854"/>
            <a:ext cx="6782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187D1"/>
                </a:solidFill>
                <a:latin typeface="Arial" panose="020B0604020202020204" pitchFamily="34" charset="0"/>
                <a:ea typeface="华文细黑" panose="02010600040101010101" charset="-122"/>
              </a:rPr>
              <a:t>Book</a:t>
            </a:r>
            <a:r>
              <a:rPr lang="zh-CN" altLang="en-US" sz="4400" b="1" dirty="0">
                <a:solidFill>
                  <a:srgbClr val="5187D1"/>
                </a:solidFill>
                <a:latin typeface="Arial" panose="020B0604020202020204" pitchFamily="34" charset="0"/>
                <a:ea typeface="华文细黑" panose="02010600040101010101" charset="-122"/>
              </a:rPr>
              <a:t> </a:t>
            </a:r>
            <a:r>
              <a:rPr lang="en-US" altLang="zh-CN" sz="4400" b="1" dirty="0">
                <a:solidFill>
                  <a:srgbClr val="5187D1"/>
                </a:solidFill>
                <a:latin typeface="Arial" panose="020B0604020202020204" pitchFamily="34" charset="0"/>
                <a:ea typeface="华文细黑" panose="02010600040101010101" charset="-122"/>
              </a:rPr>
              <a:t>Recommendation</a:t>
            </a:r>
          </a:p>
        </p:txBody>
      </p:sp>
      <p:sp>
        <p:nvSpPr>
          <p:cNvPr id="3" name="矩形 2"/>
          <p:cNvSpPr/>
          <p:nvPr/>
        </p:nvSpPr>
        <p:spPr>
          <a:xfrm>
            <a:off x="693017" y="1072586"/>
            <a:ext cx="10838047" cy="3885565"/>
          </a:xfrm>
          <a:prstGeom prst="rect">
            <a:avLst/>
          </a:prstGeom>
          <a:noFill/>
          <a:ln w="25400">
            <a:solidFill>
              <a:srgbClr val="5187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8254" y="3447533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Chenghao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Xu 001442383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4DEB1E-F799-6B46-8E42-403ABE64CC3A}"/>
              </a:ext>
            </a:extLst>
          </p:cNvPr>
          <p:cNvSpPr/>
          <p:nvPr/>
        </p:nvSpPr>
        <p:spPr>
          <a:xfrm>
            <a:off x="5003048" y="3874008"/>
            <a:ext cx="2145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Yingjie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Yun 001388960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685B0A-2168-D745-8C88-19C20A551E13}"/>
              </a:ext>
            </a:extLst>
          </p:cNvPr>
          <p:cNvSpPr txBox="1"/>
          <p:nvPr/>
        </p:nvSpPr>
        <p:spPr>
          <a:xfrm>
            <a:off x="5402580" y="2797709"/>
            <a:ext cx="132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77393"/>
      </p:ext>
    </p:extLst>
  </p:cSld>
  <p:clrMapOvr>
    <a:masterClrMapping/>
  </p:clrMapOvr>
  <p:transition spd="slow" advClick="0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429819" y="1621997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 202"/>
          <p:cNvSpPr/>
          <p:nvPr/>
        </p:nvSpPr>
        <p:spPr>
          <a:xfrm flipV="1">
            <a:off x="466615" y="4550449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srgbClr val="FFFFFF"/>
              </a:solidFill>
            </a:endParaRPr>
          </a:p>
        </p:txBody>
      </p:sp>
      <p:sp>
        <p:nvSpPr>
          <p:cNvPr id="14" name=" 202"/>
          <p:cNvSpPr/>
          <p:nvPr/>
        </p:nvSpPr>
        <p:spPr>
          <a:xfrm flipH="1">
            <a:off x="5037365" y="1625606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 202"/>
          <p:cNvSpPr/>
          <p:nvPr/>
        </p:nvSpPr>
        <p:spPr>
          <a:xfrm flipH="1" flipV="1">
            <a:off x="5039663" y="4550449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0553" y="1852057"/>
            <a:ext cx="44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1600"/>
              </a:spcBef>
              <a:buSzPts val="1800"/>
            </a:pPr>
            <a:r>
              <a:rPr lang="en-US" altLang="zh-CN" dirty="0"/>
              <a:t>Users rate books they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and will receive related</a:t>
            </a:r>
            <a:r>
              <a:rPr lang="zh-CN" altLang="en-US" dirty="0"/>
              <a:t> </a:t>
            </a:r>
            <a:r>
              <a:rPr lang="en-US" altLang="zh-CN" dirty="0"/>
              <a:t>result of</a:t>
            </a:r>
            <a:r>
              <a:rPr lang="zh-CN" altLang="en-US" dirty="0"/>
              <a:t> </a:t>
            </a:r>
            <a:r>
              <a:rPr lang="en-US" altLang="zh-CN" dirty="0"/>
              <a:t> book recommendation list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4BB3F3-C4DD-4B80-A6AB-D5CE576658C3}"/>
              </a:ext>
            </a:extLst>
          </p:cNvPr>
          <p:cNvSpPr txBox="1"/>
          <p:nvPr/>
        </p:nvSpPr>
        <p:spPr>
          <a:xfrm>
            <a:off x="4645576" y="255030"/>
            <a:ext cx="298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Use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Cases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68141" y="731622"/>
            <a:ext cx="405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like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Harry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Potter,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what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else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is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relevant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？</a:t>
            </a:r>
            <a:endParaRPr lang="en-US" altLang="zh-CN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E451C-34DC-5646-AB08-2A2B2EC1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7" y="1601824"/>
            <a:ext cx="2454880" cy="3276285"/>
          </a:xfrm>
          <a:prstGeom prst="rect">
            <a:avLst/>
          </a:prstGeom>
        </p:spPr>
      </p:pic>
      <p:sp>
        <p:nvSpPr>
          <p:cNvPr id="20" name="右箭头 19">
            <a:extLst>
              <a:ext uri="{FF2B5EF4-FFF2-40B4-BE49-F238E27FC236}">
                <a16:creationId xmlns:a16="http://schemas.microsoft.com/office/drawing/2014/main" id="{FEE116D3-B5EF-7048-B619-CD272DE62349}"/>
              </a:ext>
            </a:extLst>
          </p:cNvPr>
          <p:cNvSpPr/>
          <p:nvPr/>
        </p:nvSpPr>
        <p:spPr>
          <a:xfrm>
            <a:off x="3192379" y="3081704"/>
            <a:ext cx="679579" cy="316523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57DAF2-4F12-2941-94B3-40B47F9A8088}"/>
              </a:ext>
            </a:extLst>
          </p:cNvPr>
          <p:cNvSpPr txBox="1"/>
          <p:nvPr/>
        </p:nvSpPr>
        <p:spPr>
          <a:xfrm>
            <a:off x="3871958" y="2352615"/>
            <a:ext cx="821361" cy="17148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回形针">
            <a:extLst>
              <a:ext uri="{FF2B5EF4-FFF2-40B4-BE49-F238E27FC236}">
                <a16:creationId xmlns:a16="http://schemas.microsoft.com/office/drawing/2014/main" id="{D09C7131-0133-1F46-9444-1B43ED3A63F3}"/>
              </a:ext>
            </a:extLst>
          </p:cNvPr>
          <p:cNvSpPr/>
          <p:nvPr/>
        </p:nvSpPr>
        <p:spPr bwMode="auto">
          <a:xfrm>
            <a:off x="6246843" y="1812851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FA6D9C-9B04-E74D-9D48-DC62B642DE12}"/>
              </a:ext>
            </a:extLst>
          </p:cNvPr>
          <p:cNvSpPr/>
          <p:nvPr/>
        </p:nvSpPr>
        <p:spPr>
          <a:xfrm>
            <a:off x="6696684" y="3082828"/>
            <a:ext cx="4475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altLang="zh-CN" dirty="0"/>
              <a:t>Users input their</a:t>
            </a:r>
            <a:r>
              <a:rPr lang="zh-CN" altLang="en-US" dirty="0"/>
              <a:t> </a:t>
            </a:r>
            <a:r>
              <a:rPr lang="en-US" altLang="zh-CN" dirty="0"/>
              <a:t>interests,</a:t>
            </a:r>
            <a:r>
              <a:rPr lang="zh-CN" altLang="en-US" dirty="0"/>
              <a:t> </a:t>
            </a:r>
            <a:r>
              <a:rPr lang="en-US" altLang="zh-CN" dirty="0"/>
              <a:t>locations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ages, and will receive lists of what</a:t>
            </a:r>
            <a:r>
              <a:rPr lang="zh-CN" altLang="en-US" dirty="0"/>
              <a:t> </a:t>
            </a:r>
            <a:r>
              <a:rPr lang="en-US" altLang="zh-CN" dirty="0"/>
              <a:t>other similar people are also</a:t>
            </a:r>
            <a:r>
              <a:rPr lang="zh-CN" altLang="en-US" dirty="0"/>
              <a:t> </a:t>
            </a:r>
            <a:r>
              <a:rPr lang="en-US" altLang="zh-CN" dirty="0"/>
              <a:t>watching.</a:t>
            </a:r>
          </a:p>
        </p:txBody>
      </p:sp>
      <p:sp>
        <p:nvSpPr>
          <p:cNvPr id="25" name="回形针">
            <a:extLst>
              <a:ext uri="{FF2B5EF4-FFF2-40B4-BE49-F238E27FC236}">
                <a16:creationId xmlns:a16="http://schemas.microsoft.com/office/drawing/2014/main" id="{1876A5AD-59DB-9243-99DF-8068DBD74A7A}"/>
              </a:ext>
            </a:extLst>
          </p:cNvPr>
          <p:cNvSpPr/>
          <p:nvPr/>
        </p:nvSpPr>
        <p:spPr bwMode="auto">
          <a:xfrm>
            <a:off x="6222973" y="3048182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5950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1" grpId="0" animBg="1"/>
      <p:bldP spid="14" grpId="0" animBg="1"/>
      <p:bldP spid="15" grpId="0" animBg="1"/>
      <p:bldP spid="18" grpId="0"/>
      <p:bldP spid="20" grpId="0" animBg="1"/>
      <p:bldP spid="21" grpId="0" animBg="1"/>
      <p:bldP spid="22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3284" y="1716274"/>
            <a:ext cx="7558242" cy="115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the  data from Book-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Corssing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dataset website 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zh-CN" altLang="en-US" sz="1600" dirty="0"/>
              <a:t>  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3"/>
              </a:rPr>
              <a:t>http://www2.informatik.uni-freiburg.de/~cziegler/BX/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216179" y="243213"/>
            <a:ext cx="384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dirty="0"/>
              <a:t>Methodology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回形针">
            <a:extLst>
              <a:ext uri="{FF2B5EF4-FFF2-40B4-BE49-F238E27FC236}">
                <a16:creationId xmlns:a16="http://schemas.microsoft.com/office/drawing/2014/main" id="{10162653-7E3F-1545-8672-BD1162C1E325}"/>
              </a:ext>
            </a:extLst>
          </p:cNvPr>
          <p:cNvSpPr/>
          <p:nvPr/>
        </p:nvSpPr>
        <p:spPr bwMode="auto">
          <a:xfrm>
            <a:off x="2534570" y="1799044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4012CD-1C23-894D-92C5-9ECCD781FC64}"/>
              </a:ext>
            </a:extLst>
          </p:cNvPr>
          <p:cNvSpPr/>
          <p:nvPr/>
        </p:nvSpPr>
        <p:spPr>
          <a:xfrm>
            <a:off x="3053284" y="3289850"/>
            <a:ext cx="663057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Clean and break down the text of JSON format into words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A9FBFA-EAA3-7746-86CF-084CA3B9E0DF}"/>
              </a:ext>
            </a:extLst>
          </p:cNvPr>
          <p:cNvSpPr/>
          <p:nvPr/>
        </p:nvSpPr>
        <p:spPr>
          <a:xfrm>
            <a:off x="3053284" y="4081185"/>
            <a:ext cx="6096000" cy="418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 data- driven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 and Train the model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050CD9-11C5-9648-9482-2756F1F2E1FC}"/>
              </a:ext>
            </a:extLst>
          </p:cNvPr>
          <p:cNvSpPr/>
          <p:nvPr/>
        </p:nvSpPr>
        <p:spPr>
          <a:xfrm>
            <a:off x="3053284" y="4892412"/>
            <a:ext cx="4554773" cy="418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Evaluate the result of Recommendation List</a:t>
            </a:r>
          </a:p>
        </p:txBody>
      </p:sp>
      <p:sp>
        <p:nvSpPr>
          <p:cNvPr id="30" name="回形针">
            <a:extLst>
              <a:ext uri="{FF2B5EF4-FFF2-40B4-BE49-F238E27FC236}">
                <a16:creationId xmlns:a16="http://schemas.microsoft.com/office/drawing/2014/main" id="{1D62AB30-1735-3544-9339-1C6109772ADF}"/>
              </a:ext>
            </a:extLst>
          </p:cNvPr>
          <p:cNvSpPr/>
          <p:nvPr/>
        </p:nvSpPr>
        <p:spPr bwMode="auto">
          <a:xfrm>
            <a:off x="2534570" y="2544717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回形针">
            <a:extLst>
              <a:ext uri="{FF2B5EF4-FFF2-40B4-BE49-F238E27FC236}">
                <a16:creationId xmlns:a16="http://schemas.microsoft.com/office/drawing/2014/main" id="{2495269B-92B1-B945-A23E-254C3D7C64F6}"/>
              </a:ext>
            </a:extLst>
          </p:cNvPr>
          <p:cNvSpPr/>
          <p:nvPr/>
        </p:nvSpPr>
        <p:spPr bwMode="auto">
          <a:xfrm>
            <a:off x="2534570" y="403020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回形针">
            <a:extLst>
              <a:ext uri="{FF2B5EF4-FFF2-40B4-BE49-F238E27FC236}">
                <a16:creationId xmlns:a16="http://schemas.microsoft.com/office/drawing/2014/main" id="{D955FD9E-1D17-AE4F-A653-8423DAD1F648}"/>
              </a:ext>
            </a:extLst>
          </p:cNvPr>
          <p:cNvSpPr/>
          <p:nvPr/>
        </p:nvSpPr>
        <p:spPr bwMode="auto">
          <a:xfrm>
            <a:off x="2534570" y="477001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E14302-140B-F749-9164-385BA96FD7C5}"/>
              </a:ext>
            </a:extLst>
          </p:cNvPr>
          <p:cNvSpPr/>
          <p:nvPr/>
        </p:nvSpPr>
        <p:spPr>
          <a:xfrm>
            <a:off x="3177613" y="2588603"/>
            <a:ext cx="6630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Reformat and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回形针">
            <a:extLst>
              <a:ext uri="{FF2B5EF4-FFF2-40B4-BE49-F238E27FC236}">
                <a16:creationId xmlns:a16="http://schemas.microsoft.com/office/drawing/2014/main" id="{A5FA385C-2B7A-2E4E-AE32-DDB05FCACE7B}"/>
              </a:ext>
            </a:extLst>
          </p:cNvPr>
          <p:cNvSpPr/>
          <p:nvPr/>
        </p:nvSpPr>
        <p:spPr bwMode="auto">
          <a:xfrm>
            <a:off x="2534570" y="329039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679905-E680-4644-8331-5660309D2A90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428591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27" grpId="1"/>
      <p:bldP spid="28" grpId="0" animBg="1"/>
      <p:bldP spid="20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08280" y="1695208"/>
            <a:ext cx="7558242" cy="124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sz="2000" dirty="0"/>
              <a:t>Extract the  data from Book-</a:t>
            </a:r>
            <a:r>
              <a:rPr lang="en-US" altLang="zh-CN" sz="2000" dirty="0" err="1"/>
              <a:t>Corssing</a:t>
            </a:r>
            <a:r>
              <a:rPr lang="en-US" altLang="zh-CN" sz="2000" dirty="0"/>
              <a:t> dataset website 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zh-CN" altLang="en-US" sz="1600" dirty="0"/>
              <a:t>  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3"/>
              </a:rPr>
              <a:t>http://www2.informatik.uni-freiburg.de/~cziegler/BX/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216179" y="243213"/>
            <a:ext cx="384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Data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Sources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4012CD-1C23-894D-92C5-9ECCD781FC64}"/>
              </a:ext>
            </a:extLst>
          </p:cNvPr>
          <p:cNvSpPr/>
          <p:nvPr/>
        </p:nvSpPr>
        <p:spPr>
          <a:xfrm>
            <a:off x="3008280" y="2761579"/>
            <a:ext cx="663057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dirty="0"/>
              <a:t>Collected from the </a:t>
            </a:r>
            <a:r>
              <a:rPr lang="en-US" altLang="zh-CN" dirty="0">
                <a:hlinkClick r:id="rId4"/>
              </a:rPr>
              <a:t>Book-Crossing</a:t>
            </a:r>
            <a:r>
              <a:rPr lang="en-US" altLang="zh-CN" dirty="0"/>
              <a:t> community .Contains 278,858 users (anonymized but with demographic information) providing 1,149,780 ratings (explicit / implicit) about 271,379 books.</a:t>
            </a:r>
            <a:endParaRPr lang="en-US" altLang="zh-CN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0CA25-2607-5C46-B820-7121BF601C3C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052651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27" grpId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0" name="回形针"/>
          <p:cNvSpPr/>
          <p:nvPr/>
        </p:nvSpPr>
        <p:spPr bwMode="auto">
          <a:xfrm>
            <a:off x="587912" y="135998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73382" y="1352635"/>
            <a:ext cx="2399551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Program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in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Scala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3784948" y="249861"/>
            <a:ext cx="458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Program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in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Scala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/>
              <a:t>Repository</a:t>
            </a:r>
          </a:p>
          <a:p>
            <a:pPr lvl="0" algn="ctr"/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回形针"/>
          <p:cNvSpPr/>
          <p:nvPr/>
        </p:nvSpPr>
        <p:spPr bwMode="auto">
          <a:xfrm>
            <a:off x="6024857" y="135998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4416" y="1309429"/>
            <a:ext cx="3045460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Repository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9" name="Google Shape;80;p17">
            <a:extLst>
              <a:ext uri="{FF2B5EF4-FFF2-40B4-BE49-F238E27FC236}">
                <a16:creationId xmlns:a16="http://schemas.microsoft.com/office/drawing/2014/main" id="{C9C260E4-42A2-B44A-B006-6AF14184287A}"/>
              </a:ext>
            </a:extLst>
          </p:cNvPr>
          <p:cNvSpPr txBox="1">
            <a:spLocks/>
          </p:cNvSpPr>
          <p:nvPr/>
        </p:nvSpPr>
        <p:spPr>
          <a:xfrm>
            <a:off x="912516" y="2226907"/>
            <a:ext cx="5751900" cy="16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ALS algorithm Implementation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data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 test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3876B-4173-F047-A36A-7CAE0D46F53D}"/>
              </a:ext>
            </a:extLst>
          </p:cNvPr>
          <p:cNvSpPr txBox="1"/>
          <p:nvPr/>
        </p:nvSpPr>
        <p:spPr>
          <a:xfrm>
            <a:off x="6246843" y="2203721"/>
            <a:ext cx="55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https://github.com/sean-yun/CSYE7200_SCALA_PROJECT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84142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17" grpId="0"/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0" name="回形针"/>
          <p:cNvSpPr/>
          <p:nvPr/>
        </p:nvSpPr>
        <p:spPr bwMode="auto">
          <a:xfrm>
            <a:off x="807720" y="1650125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770755" y="239259"/>
            <a:ext cx="264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Acceptance criteria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6" name="Google Shape;95;p19">
            <a:extLst>
              <a:ext uri="{FF2B5EF4-FFF2-40B4-BE49-F238E27FC236}">
                <a16:creationId xmlns:a16="http://schemas.microsoft.com/office/drawing/2014/main" id="{CCCF37CE-D5E4-5B4B-A99E-17FF19F0E52D}"/>
              </a:ext>
            </a:extLst>
          </p:cNvPr>
          <p:cNvSpPr txBox="1">
            <a:spLocks/>
          </p:cNvSpPr>
          <p:nvPr/>
        </p:nvSpPr>
        <p:spPr>
          <a:xfrm>
            <a:off x="1577671" y="1720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Mean Square Error(MSE):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MSE ,used to measure the difference between book recommendation result that predicted and books that user really like.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MSE </a:t>
            </a:r>
            <a:r>
              <a:rPr lang="en-US" altLang="zh-CN" sz="2400" dirty="0"/>
              <a:t>is expected to be less </a:t>
            </a:r>
            <a:r>
              <a:rPr lang="en-US" altLang="zh-CN" sz="2400"/>
              <a:t>than 1</a:t>
            </a:r>
            <a:endParaRPr lang="en-US" sz="2400" dirty="0"/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Response time is expected to be less than 3 second  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endParaRPr lang="en-US" sz="24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08651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770755" y="239259"/>
            <a:ext cx="264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Milestone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1373C30B-244F-4771-8804-3B726AA8D1DD}"/>
              </a:ext>
            </a:extLst>
          </p:cNvPr>
          <p:cNvSpPr/>
          <p:nvPr/>
        </p:nvSpPr>
        <p:spPr>
          <a:xfrm>
            <a:off x="1066800" y="2610984"/>
            <a:ext cx="10058399" cy="1636031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Oval 47">
            <a:extLst>
              <a:ext uri="{FF2B5EF4-FFF2-40B4-BE49-F238E27FC236}">
                <a16:creationId xmlns:a16="http://schemas.microsoft.com/office/drawing/2014/main" id="{8F1FE256-86B9-4567-9603-2632DA9D776C}"/>
              </a:ext>
            </a:extLst>
          </p:cNvPr>
          <p:cNvSpPr/>
          <p:nvPr/>
        </p:nvSpPr>
        <p:spPr>
          <a:xfrm rot="21316916">
            <a:off x="1972648" y="3147289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8" name="Oval 47">
            <a:extLst>
              <a:ext uri="{FF2B5EF4-FFF2-40B4-BE49-F238E27FC236}">
                <a16:creationId xmlns:a16="http://schemas.microsoft.com/office/drawing/2014/main" id="{8EAF2DBE-8FB8-41ED-A426-71ADFDE3D2E8}"/>
              </a:ext>
            </a:extLst>
          </p:cNvPr>
          <p:cNvSpPr/>
          <p:nvPr/>
        </p:nvSpPr>
        <p:spPr>
          <a:xfrm rot="21316916">
            <a:off x="4221831" y="3147287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9" name="Oval 47">
            <a:extLst>
              <a:ext uri="{FF2B5EF4-FFF2-40B4-BE49-F238E27FC236}">
                <a16:creationId xmlns:a16="http://schemas.microsoft.com/office/drawing/2014/main" id="{517F090A-2BBB-4A4F-BF2E-C84391BFB565}"/>
              </a:ext>
            </a:extLst>
          </p:cNvPr>
          <p:cNvSpPr/>
          <p:nvPr/>
        </p:nvSpPr>
        <p:spPr>
          <a:xfrm rot="21316916">
            <a:off x="6274165" y="3147288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10" name="Oval 47">
            <a:extLst>
              <a:ext uri="{FF2B5EF4-FFF2-40B4-BE49-F238E27FC236}">
                <a16:creationId xmlns:a16="http://schemas.microsoft.com/office/drawing/2014/main" id="{41C0E61D-E77B-4346-9501-B21A81FB411A}"/>
              </a:ext>
            </a:extLst>
          </p:cNvPr>
          <p:cNvSpPr/>
          <p:nvPr/>
        </p:nvSpPr>
        <p:spPr>
          <a:xfrm rot="21316916">
            <a:off x="8667555" y="3147288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8A424B-4CC7-4039-A067-87A9146DFB41}"/>
              </a:ext>
            </a:extLst>
          </p:cNvPr>
          <p:cNvSpPr txBox="1"/>
          <p:nvPr/>
        </p:nvSpPr>
        <p:spPr>
          <a:xfrm>
            <a:off x="1562949" y="1589421"/>
            <a:ext cx="2636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Week1</a:t>
            </a:r>
            <a:r>
              <a:rPr lang="en-US" sz="2000" dirty="0">
                <a:latin typeface="+mj-lt"/>
              </a:rPr>
              <a:t>: by Nov 15</a:t>
            </a:r>
          </a:p>
          <a:p>
            <a:r>
              <a:rPr lang="en-US" sz="2000" dirty="0">
                <a:latin typeface="+mj-lt"/>
              </a:rPr>
              <a:t>Understand Dataset&amp; Setup all needed tools and environment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2D7912-4102-4772-A820-789B326EFA5A}"/>
              </a:ext>
            </a:extLst>
          </p:cNvPr>
          <p:cNvSpPr txBox="1"/>
          <p:nvPr/>
        </p:nvSpPr>
        <p:spPr>
          <a:xfrm>
            <a:off x="3998626" y="4211422"/>
            <a:ext cx="22482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Week2</a:t>
            </a:r>
            <a:r>
              <a:rPr lang="en-US" sz="2000" dirty="0">
                <a:latin typeface="+mj-lt"/>
              </a:rPr>
              <a:t>: by Nov 22</a:t>
            </a:r>
          </a:p>
          <a:p>
            <a:r>
              <a:rPr lang="en-US" sz="2000" dirty="0">
                <a:latin typeface="+mj-lt"/>
              </a:rPr>
              <a:t>Data Cleaning &amp; Process in Scala</a:t>
            </a:r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A268DD-F870-4679-8870-6FF1F14D880A}"/>
              </a:ext>
            </a:extLst>
          </p:cNvPr>
          <p:cNvSpPr txBox="1"/>
          <p:nvPr/>
        </p:nvSpPr>
        <p:spPr>
          <a:xfrm>
            <a:off x="5843448" y="1713399"/>
            <a:ext cx="26498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Week3</a:t>
            </a:r>
            <a:r>
              <a:rPr lang="en-US" sz="2000" dirty="0">
                <a:latin typeface="+mj-lt"/>
              </a:rPr>
              <a:t>: by Nov 29th</a:t>
            </a:r>
          </a:p>
          <a:p>
            <a:r>
              <a:rPr lang="en-US" sz="2000" dirty="0">
                <a:latin typeface="+mj-lt"/>
              </a:rPr>
              <a:t>Implement filter algorithm &amp; Match user cases</a:t>
            </a:r>
          </a:p>
          <a:p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909483-3981-4B98-AE26-A034AE737212}"/>
              </a:ext>
            </a:extLst>
          </p:cNvPr>
          <p:cNvSpPr txBox="1"/>
          <p:nvPr/>
        </p:nvSpPr>
        <p:spPr>
          <a:xfrm>
            <a:off x="8493303" y="4192463"/>
            <a:ext cx="2479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Week4</a:t>
            </a:r>
            <a:r>
              <a:rPr lang="en-US" sz="2000" dirty="0">
                <a:latin typeface="+mj-lt"/>
              </a:rPr>
              <a:t>: </a:t>
            </a:r>
            <a:r>
              <a:rPr lang="en-US" altLang="zh-CN" sz="2000" dirty="0">
                <a:latin typeface="+mj-lt"/>
              </a:rPr>
              <a:t>by Dec 6th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Final implementation &amp; Unit test cases</a:t>
            </a:r>
          </a:p>
        </p:txBody>
      </p:sp>
    </p:spTree>
    <p:extLst>
      <p:ext uri="{BB962C8B-B14F-4D97-AF65-F5344CB8AC3E}">
        <p14:creationId xmlns:p14="http://schemas.microsoft.com/office/powerpoint/2010/main" val="509695691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91473" y="1940517"/>
            <a:ext cx="92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buSzPts val="2400"/>
            </a:pPr>
            <a:r>
              <a:rPr lang="en-US" altLang="zh-CN" dirty="0"/>
              <a:t>Get familiar with the whole frame and workflow about how to build a recommend system &amp; combined with data processing and  algorithm implementation.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770755" y="239259"/>
            <a:ext cx="264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Goals of Project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回形针"/>
          <p:cNvSpPr/>
          <p:nvPr/>
        </p:nvSpPr>
        <p:spPr bwMode="auto">
          <a:xfrm>
            <a:off x="1517763" y="2026827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96B798-A06B-1241-8EED-BF8F212563DB}"/>
              </a:ext>
            </a:extLst>
          </p:cNvPr>
          <p:cNvSpPr/>
          <p:nvPr/>
        </p:nvSpPr>
        <p:spPr>
          <a:xfrm>
            <a:off x="1991473" y="3280509"/>
            <a:ext cx="812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buSzPts val="2400"/>
            </a:pP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 using Scala.</a:t>
            </a:r>
          </a:p>
        </p:txBody>
      </p:sp>
      <p:sp>
        <p:nvSpPr>
          <p:cNvPr id="18" name="回形针">
            <a:extLst>
              <a:ext uri="{FF2B5EF4-FFF2-40B4-BE49-F238E27FC236}">
                <a16:creationId xmlns:a16="http://schemas.microsoft.com/office/drawing/2014/main" id="{55B73507-9A37-EB41-B471-3EFFE9F2A777}"/>
              </a:ext>
            </a:extLst>
          </p:cNvPr>
          <p:cNvSpPr/>
          <p:nvPr/>
        </p:nvSpPr>
        <p:spPr bwMode="auto">
          <a:xfrm>
            <a:off x="1517763" y="322832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804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316</Words>
  <Application>Microsoft Office PowerPoint</Application>
  <PresentationFormat>宽屏</PresentationFormat>
  <Paragraphs>63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Poppins SemiBold</vt:lpstr>
      <vt:lpstr>等线</vt:lpstr>
      <vt:lpstr>Microsoft YaHei</vt:lpstr>
      <vt:lpstr>Microsoft YaHei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 英杰</dc:creator>
  <cp:lastModifiedBy>melon</cp:lastModifiedBy>
  <cp:revision>139</cp:revision>
  <dcterms:created xsi:type="dcterms:W3CDTF">2018-06-05T06:42:04Z</dcterms:created>
  <dcterms:modified xsi:type="dcterms:W3CDTF">2019-11-15T03:47:49Z</dcterms:modified>
</cp:coreProperties>
</file>