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3" r:id="rId3"/>
    <p:sldId id="262" r:id="rId4"/>
    <p:sldId id="265" r:id="rId5"/>
    <p:sldId id="266" r:id="rId6"/>
    <p:sldId id="267" r:id="rId7"/>
    <p:sldId id="268" r:id="rId8"/>
    <p:sldId id="269" r:id="rId9"/>
    <p:sldId id="271" r:id="rId10"/>
    <p:sldId id="273" r:id="rId11"/>
    <p:sldId id="274" r:id="rId12"/>
    <p:sldId id="270" r:id="rId13"/>
    <p:sldId id="272" r:id="rId14"/>
    <p:sldId id="277" r:id="rId15"/>
    <p:sldId id="276" r:id="rId16"/>
    <p:sldId id="279" r:id="rId17"/>
    <p:sldId id="281" r:id="rId18"/>
    <p:sldId id="26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FB47EE9-87DD-415D-B669-752C87DCC3DB}">
          <p14:sldIdLst>
            <p14:sldId id="257"/>
            <p14:sldId id="263"/>
            <p14:sldId id="262"/>
            <p14:sldId id="265"/>
            <p14:sldId id="266"/>
            <p14:sldId id="267"/>
            <p14:sldId id="268"/>
            <p14:sldId id="269"/>
            <p14:sldId id="271"/>
            <p14:sldId id="273"/>
            <p14:sldId id="274"/>
            <p14:sldId id="270"/>
            <p14:sldId id="272"/>
            <p14:sldId id="277"/>
            <p14:sldId id="276"/>
            <p14:sldId id="279"/>
            <p14:sldId id="281"/>
            <p14:sldId id="26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S" initials="H" lastIdx="3" clrIdx="0">
    <p:extLst>
      <p:ext uri="{19B8F6BF-5375-455C-9EA6-DF929625EA0E}">
        <p15:presenceInfo xmlns:p15="http://schemas.microsoft.com/office/powerpoint/2012/main" userId="HJS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CB7"/>
    <a:srgbClr val="02AE16"/>
    <a:srgbClr val="FF5050"/>
    <a:srgbClr val="E9EDF4"/>
    <a:srgbClr val="DB7E43"/>
    <a:srgbClr val="31AFDD"/>
    <a:srgbClr val="BDF2FD"/>
    <a:srgbClr val="B7ECFF"/>
    <a:srgbClr val="D43838"/>
    <a:srgbClr val="FF4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88734" autoAdjust="0"/>
  </p:normalViewPr>
  <p:slideViewPr>
    <p:cSldViewPr>
      <p:cViewPr>
        <p:scale>
          <a:sx n="100" d="100"/>
          <a:sy n="100" d="100"/>
        </p:scale>
        <p:origin x="105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6AEBE8-7F82-4B79-AEA7-65BAA809B4F8}" type="doc">
      <dgm:prSet loTypeId="urn:microsoft.com/office/officeart/2008/layout/Lin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0BD889BD-031C-4784-A8AB-9FAD7DBF2E6F}">
      <dgm:prSet phldrT="[텍스트]" custT="1"/>
      <dgm:spPr/>
      <dgm:t>
        <a:bodyPr anchor="ctr"/>
        <a:lstStyle/>
        <a:p>
          <a:pPr algn="ctr" latinLnBrk="1"/>
          <a:r>
            <a:rPr lang="en-US" altLang="ko-KR" sz="3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Introduction</a:t>
          </a:r>
          <a:endParaRPr lang="ko-KR" altLang="en-US" sz="3000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291AD2D-9504-408F-8C91-F4ADCDCFEFDC}" type="parTrans" cxnId="{6A026F6B-796D-46BF-975F-C23E299EB72F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C4E1056-1FC2-45D0-B60D-CA6B878B00C7}" type="sibTrans" cxnId="{6A026F6B-796D-46BF-975F-C23E299EB72F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1B89FED-DEE0-40D4-8CEF-0A7428CF4828}">
      <dgm:prSet phldrT="[텍스트]" custT="1"/>
      <dgm:spPr/>
      <dgm:t>
        <a:bodyPr/>
        <a:lstStyle/>
        <a:p>
          <a:pPr latinLnBrk="1"/>
          <a:r>
            <a:rPr lang="ko-KR" altLang="en-US" sz="2400" dirty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배경</a:t>
          </a:r>
        </a:p>
      </dgm:t>
    </dgm:pt>
    <dgm:pt modelId="{D4ECF0C5-DD7F-441B-93C9-7723D8C2B8E3}" type="parTrans" cxnId="{A21ED188-99D7-4BD3-83E8-E96E703DCD74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1BC4FD4-24F9-4F23-A7BF-62B704DD9390}" type="sibTrans" cxnId="{A21ED188-99D7-4BD3-83E8-E96E703DCD74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32EA847-6F62-4665-A28F-8BB302C3DF5C}">
      <dgm:prSet phldrT="[텍스트]" custT="1"/>
      <dgm:spPr/>
      <dgm:t>
        <a:bodyPr/>
        <a:lstStyle/>
        <a:p>
          <a:pPr latinLnBrk="1"/>
          <a:r>
            <a:rPr lang="ko-KR" altLang="en-US" sz="2400" dirty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관련 </a:t>
          </a:r>
          <a:r>
            <a:rPr lang="ko-KR" altLang="en-US" sz="2400" dirty="0" smtClean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</a:t>
          </a:r>
          <a:r>
            <a:rPr lang="en-US" altLang="ko-KR" sz="2400" dirty="0" smtClean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– </a:t>
          </a:r>
          <a:r>
            <a:rPr lang="en-US" altLang="ko-KR" sz="2000" dirty="0" smtClean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1) Sensitive Survey  ,  2)  Agent Modeling  ,  3) Survey Analysis</a:t>
          </a:r>
          <a:endParaRPr lang="ko-KR" altLang="en-US" sz="2000" dirty="0">
            <a:solidFill>
              <a:srgbClr val="002060"/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A8699B4-3F38-4B94-BF80-5F73DBC04BD8}" type="parTrans" cxnId="{0EAA1202-2C2A-41E5-9F8F-857DE3CA3440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D313FF4-6120-4495-A1D1-E1ACFCBFB000}" type="sibTrans" cxnId="{0EAA1202-2C2A-41E5-9F8F-857DE3CA3440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3EA01E5-C18D-4CB7-8963-A9F71DB89C18}">
      <dgm:prSet phldrT="[텍스트]" custT="1"/>
      <dgm:spPr/>
      <dgm:t>
        <a:bodyPr anchor="ctr"/>
        <a:lstStyle/>
        <a:p>
          <a:pPr algn="ctr" latinLnBrk="1"/>
          <a:r>
            <a:rPr lang="en-US" altLang="ko-KR" sz="3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Method</a:t>
          </a:r>
          <a:endParaRPr lang="ko-KR" altLang="en-US" sz="3000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1FE30D7-8284-436A-98B9-2812648E1C4F}" type="parTrans" cxnId="{29CFE7A0-8127-411F-9FFA-4B5A3A808F3F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1351F2C-15B3-49F0-AC8F-51479A43A025}" type="sibTrans" cxnId="{29CFE7A0-8127-411F-9FFA-4B5A3A808F3F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5FDB2BD-3072-4F9A-BC0C-A86CF681536A}">
      <dgm:prSet phldrT="[텍스트]" custT="1"/>
      <dgm:spPr/>
      <dgm:t>
        <a:bodyPr/>
        <a:lstStyle/>
        <a:p>
          <a:pPr latinLnBrk="1"/>
          <a:r>
            <a:rPr lang="ko-KR" altLang="en-US" sz="2400" dirty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방법론</a:t>
          </a:r>
        </a:p>
      </dgm:t>
    </dgm:pt>
    <dgm:pt modelId="{08680173-9A92-446B-912F-02728D75E565}" type="parTrans" cxnId="{AA4736B6-B253-481C-B331-752AF08D1AB0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DCBAEBC-DCE0-4396-A194-B62EDAD56D5C}" type="sibTrans" cxnId="{AA4736B6-B253-481C-B331-752AF08D1AB0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CE688EA-34A2-4C45-B184-D36C406EADAA}">
      <dgm:prSet phldrT="[텍스트]" custT="1"/>
      <dgm:spPr/>
      <dgm:t>
        <a:bodyPr/>
        <a:lstStyle/>
        <a:p>
          <a:pPr latinLnBrk="1"/>
          <a:r>
            <a:rPr lang="ko-KR" altLang="en-US" sz="2400" dirty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필요성 및 목적</a:t>
          </a:r>
        </a:p>
      </dgm:t>
    </dgm:pt>
    <dgm:pt modelId="{A25AEA36-A3AA-4972-A73F-EEBDEFF7318B}" type="sibTrans" cxnId="{6C4B7787-AE15-44E2-8571-5B7EE4A04433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6C3E4D0-1FFD-4933-9BAF-5B27EAB777AB}" type="parTrans" cxnId="{6C4B7787-AE15-44E2-8571-5B7EE4A04433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FBEA137-1CB5-4BDB-8183-30033770416B}">
      <dgm:prSet phldrT="[텍스트]" custT="1"/>
      <dgm:spPr/>
      <dgm:t>
        <a:bodyPr anchor="ctr"/>
        <a:lstStyle/>
        <a:p>
          <a:pPr algn="ctr" latinLnBrk="1"/>
          <a:r>
            <a:rPr lang="en-US" altLang="ko-KR" sz="3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Conclusion</a:t>
          </a:r>
          <a:endParaRPr lang="ko-KR" altLang="en-US" sz="3000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D0572D5-F220-48C6-AB98-CCF59C10B0BB}" type="parTrans" cxnId="{38FC3911-E4B1-4A56-B12C-ABEAD90019EA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FA5C941-93E6-4103-9CD6-16B0D0C974FA}" type="sibTrans" cxnId="{38FC3911-E4B1-4A56-B12C-ABEAD90019EA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6114166-D177-432E-93CC-4FA00DC563F9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실험 예상 결과</a:t>
          </a:r>
          <a:endParaRPr lang="ko-KR" altLang="en-US" sz="2400" dirty="0">
            <a:solidFill>
              <a:srgbClr val="002060"/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D5D6F39E-8A66-4BB8-973D-AD231A221EF3}" type="parTrans" cxnId="{8C409101-7036-4210-94BC-B954AFCDBC42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3B7A8C9-B8DE-4399-9B78-D160DC4E951A}" type="sibTrans" cxnId="{8C409101-7036-4210-94BC-B954AFCDBC42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912F8EA-C432-4ACA-8283-4F4A13B55E8C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예상 기대 효과</a:t>
          </a:r>
          <a:endParaRPr lang="ko-KR" altLang="en-US" sz="2400" dirty="0">
            <a:solidFill>
              <a:srgbClr val="002060"/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EC082A1A-B2B7-4677-B67C-35196D02124B}" type="parTrans" cxnId="{9BA921FE-E4CB-4745-B484-DA47AEBBFCB1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2F6655C-3D65-487C-B714-0828A487B66E}" type="sibTrans" cxnId="{9BA921FE-E4CB-4745-B484-DA47AEBBFCB1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30D8807-825B-47F6-9485-2CC9A0615BAC}" type="pres">
      <dgm:prSet presAssocID="{666AEBE8-7F82-4B79-AEA7-65BAA809B4F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0C8C23-0CB9-4373-AFE5-A6626FD5A795}" type="pres">
      <dgm:prSet presAssocID="{0BD889BD-031C-4784-A8AB-9FAD7DBF2E6F}" presName="thickLine" presStyleLbl="alignNode1" presStyleIdx="0" presStyleCnt="3"/>
      <dgm:spPr/>
    </dgm:pt>
    <dgm:pt modelId="{B0F7D4CE-0A27-4664-875A-83CA783A4138}" type="pres">
      <dgm:prSet presAssocID="{0BD889BD-031C-4784-A8AB-9FAD7DBF2E6F}" presName="horz1" presStyleCnt="0"/>
      <dgm:spPr/>
    </dgm:pt>
    <dgm:pt modelId="{D5319ACB-7E60-42AB-AC02-09DF750305A0}" type="pres">
      <dgm:prSet presAssocID="{0BD889BD-031C-4784-A8AB-9FAD7DBF2E6F}" presName="tx1" presStyleLbl="revTx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726C10B3-0634-406D-B359-01FC19928C26}" type="pres">
      <dgm:prSet presAssocID="{0BD889BD-031C-4784-A8AB-9FAD7DBF2E6F}" presName="vert1" presStyleCnt="0"/>
      <dgm:spPr/>
    </dgm:pt>
    <dgm:pt modelId="{D1EAC746-27F0-4B1E-A1A4-2ECF9DBD2989}" type="pres">
      <dgm:prSet presAssocID="{61B89FED-DEE0-40D4-8CEF-0A7428CF4828}" presName="vertSpace2a" presStyleCnt="0"/>
      <dgm:spPr/>
    </dgm:pt>
    <dgm:pt modelId="{9BE58F72-7ACE-4C85-8C2F-793FDADC9FE8}" type="pres">
      <dgm:prSet presAssocID="{61B89FED-DEE0-40D4-8CEF-0A7428CF4828}" presName="horz2" presStyleCnt="0"/>
      <dgm:spPr/>
    </dgm:pt>
    <dgm:pt modelId="{F83E83A9-7DF7-45B2-A47C-2F3B2F54B3A9}" type="pres">
      <dgm:prSet presAssocID="{61B89FED-DEE0-40D4-8CEF-0A7428CF4828}" presName="horzSpace2" presStyleCnt="0"/>
      <dgm:spPr/>
    </dgm:pt>
    <dgm:pt modelId="{937611FC-F2E8-4926-A047-133538FDFE09}" type="pres">
      <dgm:prSet presAssocID="{61B89FED-DEE0-40D4-8CEF-0A7428CF4828}" presName="tx2" presStyleLbl="revTx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CCD427DC-66CA-441C-B8A7-F331B35F9127}" type="pres">
      <dgm:prSet presAssocID="{61B89FED-DEE0-40D4-8CEF-0A7428CF4828}" presName="vert2" presStyleCnt="0"/>
      <dgm:spPr/>
    </dgm:pt>
    <dgm:pt modelId="{7D8EDE0A-32E3-4616-8BAB-A5722B7D52A6}" type="pres">
      <dgm:prSet presAssocID="{61B89FED-DEE0-40D4-8CEF-0A7428CF4828}" presName="thinLine2b" presStyleLbl="callout" presStyleIdx="0" presStyleCnt="6"/>
      <dgm:spPr/>
    </dgm:pt>
    <dgm:pt modelId="{6002C111-0BC9-4EFD-8906-6153AE3C6159}" type="pres">
      <dgm:prSet presAssocID="{61B89FED-DEE0-40D4-8CEF-0A7428CF4828}" presName="vertSpace2b" presStyleCnt="0"/>
      <dgm:spPr/>
    </dgm:pt>
    <dgm:pt modelId="{859F97EE-B1C1-4E42-AD69-BFA5F93C4BF6}" type="pres">
      <dgm:prSet presAssocID="{4CE688EA-34A2-4C45-B184-D36C406EADAA}" presName="horz2" presStyleCnt="0"/>
      <dgm:spPr/>
    </dgm:pt>
    <dgm:pt modelId="{13FDF290-27C9-473D-83CD-CE91D8A6A56D}" type="pres">
      <dgm:prSet presAssocID="{4CE688EA-34A2-4C45-B184-D36C406EADAA}" presName="horzSpace2" presStyleCnt="0"/>
      <dgm:spPr/>
    </dgm:pt>
    <dgm:pt modelId="{A56CCBDE-1014-46A0-B38D-F8A66F0D0C99}" type="pres">
      <dgm:prSet presAssocID="{4CE688EA-34A2-4C45-B184-D36C406EADAA}" presName="tx2" presStyleLbl="revTx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A1FF8F26-B3F7-468E-B80D-3EA3DFFA7347}" type="pres">
      <dgm:prSet presAssocID="{4CE688EA-34A2-4C45-B184-D36C406EADAA}" presName="vert2" presStyleCnt="0"/>
      <dgm:spPr/>
    </dgm:pt>
    <dgm:pt modelId="{68D5C816-EE57-4B05-85BF-4082045FDEC2}" type="pres">
      <dgm:prSet presAssocID="{4CE688EA-34A2-4C45-B184-D36C406EADAA}" presName="thinLine2b" presStyleLbl="callout" presStyleIdx="1" presStyleCnt="6"/>
      <dgm:spPr/>
    </dgm:pt>
    <dgm:pt modelId="{DD819A4F-EB3E-4875-A9E6-7D7D630F13DA}" type="pres">
      <dgm:prSet presAssocID="{4CE688EA-34A2-4C45-B184-D36C406EADAA}" presName="vertSpace2b" presStyleCnt="0"/>
      <dgm:spPr/>
    </dgm:pt>
    <dgm:pt modelId="{A2F3F096-C76A-4EC8-A276-F1009F3F5464}" type="pres">
      <dgm:prSet presAssocID="{83EA01E5-C18D-4CB7-8963-A9F71DB89C18}" presName="thickLine" presStyleLbl="alignNode1" presStyleIdx="1" presStyleCnt="3"/>
      <dgm:spPr/>
    </dgm:pt>
    <dgm:pt modelId="{EF0C8931-99C8-40E4-A17C-DF603CD5B8B1}" type="pres">
      <dgm:prSet presAssocID="{83EA01E5-C18D-4CB7-8963-A9F71DB89C18}" presName="horz1" presStyleCnt="0"/>
      <dgm:spPr/>
    </dgm:pt>
    <dgm:pt modelId="{9C1E0AAF-14F2-461B-B7D1-CB67CD27739E}" type="pres">
      <dgm:prSet presAssocID="{83EA01E5-C18D-4CB7-8963-A9F71DB89C18}" presName="tx1" presStyleLbl="revTx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3416BCA0-5F24-46EA-AF67-87BBA698CCB7}" type="pres">
      <dgm:prSet presAssocID="{83EA01E5-C18D-4CB7-8963-A9F71DB89C18}" presName="vert1" presStyleCnt="0"/>
      <dgm:spPr/>
    </dgm:pt>
    <dgm:pt modelId="{566C6E81-DFB8-4AD1-8D01-E53C8F90A3C2}" type="pres">
      <dgm:prSet presAssocID="{F32EA847-6F62-4665-A28F-8BB302C3DF5C}" presName="vertSpace2a" presStyleCnt="0"/>
      <dgm:spPr/>
    </dgm:pt>
    <dgm:pt modelId="{4AB98B4B-8AC7-4B79-A2C1-8A08546376CB}" type="pres">
      <dgm:prSet presAssocID="{F32EA847-6F62-4665-A28F-8BB302C3DF5C}" presName="horz2" presStyleCnt="0"/>
      <dgm:spPr/>
    </dgm:pt>
    <dgm:pt modelId="{3893C998-9119-4C96-AECD-5F28FA913912}" type="pres">
      <dgm:prSet presAssocID="{F32EA847-6F62-4665-A28F-8BB302C3DF5C}" presName="horzSpace2" presStyleCnt="0"/>
      <dgm:spPr/>
    </dgm:pt>
    <dgm:pt modelId="{CD6D1A9A-8F1A-462E-AB9C-4239C8BA9813}" type="pres">
      <dgm:prSet presAssocID="{F32EA847-6F62-4665-A28F-8BB302C3DF5C}" presName="tx2" presStyleLbl="revTx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D64EF0F6-E559-4DE1-8A9A-558A0FB5F820}" type="pres">
      <dgm:prSet presAssocID="{F32EA847-6F62-4665-A28F-8BB302C3DF5C}" presName="vert2" presStyleCnt="0"/>
      <dgm:spPr/>
    </dgm:pt>
    <dgm:pt modelId="{25062C12-E2DD-4F10-B30D-953E601B8A5F}" type="pres">
      <dgm:prSet presAssocID="{F32EA847-6F62-4665-A28F-8BB302C3DF5C}" presName="thinLine2b" presStyleLbl="callout" presStyleIdx="2" presStyleCnt="6"/>
      <dgm:spPr/>
    </dgm:pt>
    <dgm:pt modelId="{D73BCD57-7AA4-4352-9157-6F3B522B112F}" type="pres">
      <dgm:prSet presAssocID="{F32EA847-6F62-4665-A28F-8BB302C3DF5C}" presName="vertSpace2b" presStyleCnt="0"/>
      <dgm:spPr/>
    </dgm:pt>
    <dgm:pt modelId="{25AA8F1E-D472-4BEC-A6FE-B50C99C990BE}" type="pres">
      <dgm:prSet presAssocID="{65FDB2BD-3072-4F9A-BC0C-A86CF681536A}" presName="horz2" presStyleCnt="0"/>
      <dgm:spPr/>
    </dgm:pt>
    <dgm:pt modelId="{337671AA-65D6-4F45-A055-C4705D3B50E9}" type="pres">
      <dgm:prSet presAssocID="{65FDB2BD-3072-4F9A-BC0C-A86CF681536A}" presName="horzSpace2" presStyleCnt="0"/>
      <dgm:spPr/>
    </dgm:pt>
    <dgm:pt modelId="{700AB959-FD3F-417B-BB63-71EC75B9F0F7}" type="pres">
      <dgm:prSet presAssocID="{65FDB2BD-3072-4F9A-BC0C-A86CF681536A}" presName="tx2" presStyleLbl="revTx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2EE0B042-BBB9-42D4-8902-E9BE30AED156}" type="pres">
      <dgm:prSet presAssocID="{65FDB2BD-3072-4F9A-BC0C-A86CF681536A}" presName="vert2" presStyleCnt="0"/>
      <dgm:spPr/>
    </dgm:pt>
    <dgm:pt modelId="{D9DD87DD-B5E4-4692-A743-2F0032AF0A6C}" type="pres">
      <dgm:prSet presAssocID="{65FDB2BD-3072-4F9A-BC0C-A86CF681536A}" presName="thinLine2b" presStyleLbl="callout" presStyleIdx="3" presStyleCnt="6"/>
      <dgm:spPr/>
    </dgm:pt>
    <dgm:pt modelId="{64609C2E-4562-4A75-9561-6158966A7865}" type="pres">
      <dgm:prSet presAssocID="{65FDB2BD-3072-4F9A-BC0C-A86CF681536A}" presName="vertSpace2b" presStyleCnt="0"/>
      <dgm:spPr/>
    </dgm:pt>
    <dgm:pt modelId="{F31D5578-89A6-434E-9D23-D3A514F125DA}" type="pres">
      <dgm:prSet presAssocID="{BFBEA137-1CB5-4BDB-8183-30033770416B}" presName="thickLine" presStyleLbl="alignNode1" presStyleIdx="2" presStyleCnt="3"/>
      <dgm:spPr/>
    </dgm:pt>
    <dgm:pt modelId="{D55A33A8-10D9-4B0D-AEC8-0D2B1A17F0C4}" type="pres">
      <dgm:prSet presAssocID="{BFBEA137-1CB5-4BDB-8183-30033770416B}" presName="horz1" presStyleCnt="0"/>
      <dgm:spPr/>
    </dgm:pt>
    <dgm:pt modelId="{5D3548E9-4614-43C7-82C4-9B31EE4C0A85}" type="pres">
      <dgm:prSet presAssocID="{BFBEA137-1CB5-4BDB-8183-30033770416B}" presName="tx1" presStyleLbl="revTx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A68AF64A-1AC9-4CF5-9F1E-2D35AAFC7CBB}" type="pres">
      <dgm:prSet presAssocID="{BFBEA137-1CB5-4BDB-8183-30033770416B}" presName="vert1" presStyleCnt="0"/>
      <dgm:spPr/>
    </dgm:pt>
    <dgm:pt modelId="{A0CF47AC-941F-4476-83E3-12ABF9A493AE}" type="pres">
      <dgm:prSet presAssocID="{06114166-D177-432E-93CC-4FA00DC563F9}" presName="vertSpace2a" presStyleCnt="0"/>
      <dgm:spPr/>
    </dgm:pt>
    <dgm:pt modelId="{7AB39727-F2C2-456D-B8BC-9B70F3853D12}" type="pres">
      <dgm:prSet presAssocID="{06114166-D177-432E-93CC-4FA00DC563F9}" presName="horz2" presStyleCnt="0"/>
      <dgm:spPr/>
    </dgm:pt>
    <dgm:pt modelId="{E7039903-A156-49EA-9768-8F483962FD47}" type="pres">
      <dgm:prSet presAssocID="{06114166-D177-432E-93CC-4FA00DC563F9}" presName="horzSpace2" presStyleCnt="0"/>
      <dgm:spPr/>
    </dgm:pt>
    <dgm:pt modelId="{46801940-043D-4A78-B905-0E094E818BFB}" type="pres">
      <dgm:prSet presAssocID="{06114166-D177-432E-93CC-4FA00DC563F9}" presName="tx2" presStyleLbl="revTx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1D2FFE46-BA34-40A4-9122-CD04F7AAFF41}" type="pres">
      <dgm:prSet presAssocID="{06114166-D177-432E-93CC-4FA00DC563F9}" presName="vert2" presStyleCnt="0"/>
      <dgm:spPr/>
    </dgm:pt>
    <dgm:pt modelId="{5B282A0C-D8EC-4E0F-9BCC-BF08ED889810}" type="pres">
      <dgm:prSet presAssocID="{06114166-D177-432E-93CC-4FA00DC563F9}" presName="thinLine2b" presStyleLbl="callout" presStyleIdx="4" presStyleCnt="6"/>
      <dgm:spPr/>
    </dgm:pt>
    <dgm:pt modelId="{8C7DEB54-FB49-4EF2-8A1B-E9B4C2A55ADA}" type="pres">
      <dgm:prSet presAssocID="{06114166-D177-432E-93CC-4FA00DC563F9}" presName="vertSpace2b" presStyleCnt="0"/>
      <dgm:spPr/>
    </dgm:pt>
    <dgm:pt modelId="{C5CA2EE4-B620-459D-8A30-092F96BBF2BF}" type="pres">
      <dgm:prSet presAssocID="{B912F8EA-C432-4ACA-8283-4F4A13B55E8C}" presName="horz2" presStyleCnt="0"/>
      <dgm:spPr/>
    </dgm:pt>
    <dgm:pt modelId="{C24E179A-A52A-426E-A9B1-33709661E53B}" type="pres">
      <dgm:prSet presAssocID="{B912F8EA-C432-4ACA-8283-4F4A13B55E8C}" presName="horzSpace2" presStyleCnt="0"/>
      <dgm:spPr/>
    </dgm:pt>
    <dgm:pt modelId="{BEE50077-1028-44F0-BD1D-21AE8784CCE4}" type="pres">
      <dgm:prSet presAssocID="{B912F8EA-C432-4ACA-8283-4F4A13B55E8C}" presName="tx2" presStyleLbl="revTx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C45B6046-EAF7-4AF2-A544-B459E9FDF933}" type="pres">
      <dgm:prSet presAssocID="{B912F8EA-C432-4ACA-8283-4F4A13B55E8C}" presName="vert2" presStyleCnt="0"/>
      <dgm:spPr/>
    </dgm:pt>
    <dgm:pt modelId="{2D58FB02-5CD8-4C78-A879-5A692939D965}" type="pres">
      <dgm:prSet presAssocID="{B912F8EA-C432-4ACA-8283-4F4A13B55E8C}" presName="thinLine2b" presStyleLbl="callout" presStyleIdx="5" presStyleCnt="6"/>
      <dgm:spPr/>
    </dgm:pt>
    <dgm:pt modelId="{71457F22-7CB3-4022-BB98-FF26ED1E1489}" type="pres">
      <dgm:prSet presAssocID="{B912F8EA-C432-4ACA-8283-4F4A13B55E8C}" presName="vertSpace2b" presStyleCnt="0"/>
      <dgm:spPr/>
    </dgm:pt>
  </dgm:ptLst>
  <dgm:cxnLst>
    <dgm:cxn modelId="{38FC3911-E4B1-4A56-B12C-ABEAD90019EA}" srcId="{666AEBE8-7F82-4B79-AEA7-65BAA809B4F8}" destId="{BFBEA137-1CB5-4BDB-8183-30033770416B}" srcOrd="2" destOrd="0" parTransId="{1D0572D5-F220-48C6-AB98-CCF59C10B0BB}" sibTransId="{1FA5C941-93E6-4103-9CD6-16B0D0C974FA}"/>
    <dgm:cxn modelId="{6A026F6B-796D-46BF-975F-C23E299EB72F}" srcId="{666AEBE8-7F82-4B79-AEA7-65BAA809B4F8}" destId="{0BD889BD-031C-4784-A8AB-9FAD7DBF2E6F}" srcOrd="0" destOrd="0" parTransId="{2291AD2D-9504-408F-8C91-F4ADCDCFEFDC}" sibTransId="{FC4E1056-1FC2-45D0-B60D-CA6B878B00C7}"/>
    <dgm:cxn modelId="{6C546DE2-82D2-4808-8B2D-8819B9034A9D}" type="presOf" srcId="{06114166-D177-432E-93CC-4FA00DC563F9}" destId="{46801940-043D-4A78-B905-0E094E818BFB}" srcOrd="0" destOrd="0" presId="urn:microsoft.com/office/officeart/2008/layout/LinedList"/>
    <dgm:cxn modelId="{DF14A853-9976-4F48-96D0-C25C9B63D65D}" type="presOf" srcId="{4CE688EA-34A2-4C45-B184-D36C406EADAA}" destId="{A56CCBDE-1014-46A0-B38D-F8A66F0D0C99}" srcOrd="0" destOrd="0" presId="urn:microsoft.com/office/officeart/2008/layout/LinedList"/>
    <dgm:cxn modelId="{9BA921FE-E4CB-4745-B484-DA47AEBBFCB1}" srcId="{BFBEA137-1CB5-4BDB-8183-30033770416B}" destId="{B912F8EA-C432-4ACA-8283-4F4A13B55E8C}" srcOrd="1" destOrd="0" parTransId="{EC082A1A-B2B7-4677-B67C-35196D02124B}" sibTransId="{22F6655C-3D65-487C-B714-0828A487B66E}"/>
    <dgm:cxn modelId="{DDCC44A7-5836-4CC3-9941-1A892C3456F8}" type="presOf" srcId="{0BD889BD-031C-4784-A8AB-9FAD7DBF2E6F}" destId="{D5319ACB-7E60-42AB-AC02-09DF750305A0}" srcOrd="0" destOrd="0" presId="urn:microsoft.com/office/officeart/2008/layout/LinedList"/>
    <dgm:cxn modelId="{AA4736B6-B253-481C-B331-752AF08D1AB0}" srcId="{83EA01E5-C18D-4CB7-8963-A9F71DB89C18}" destId="{65FDB2BD-3072-4F9A-BC0C-A86CF681536A}" srcOrd="1" destOrd="0" parTransId="{08680173-9A92-446B-912F-02728D75E565}" sibTransId="{4DCBAEBC-DCE0-4396-A194-B62EDAD56D5C}"/>
    <dgm:cxn modelId="{D1241839-885D-41B8-889F-B9053559B0E8}" type="presOf" srcId="{BFBEA137-1CB5-4BDB-8183-30033770416B}" destId="{5D3548E9-4614-43C7-82C4-9B31EE4C0A85}" srcOrd="0" destOrd="0" presId="urn:microsoft.com/office/officeart/2008/layout/LinedList"/>
    <dgm:cxn modelId="{0EAA1202-2C2A-41E5-9F8F-857DE3CA3440}" srcId="{83EA01E5-C18D-4CB7-8963-A9F71DB89C18}" destId="{F32EA847-6F62-4665-A28F-8BB302C3DF5C}" srcOrd="0" destOrd="0" parTransId="{0A8699B4-3F38-4B94-BF80-5F73DBC04BD8}" sibTransId="{3D313FF4-6120-4495-A1D1-E1ACFCBFB000}"/>
    <dgm:cxn modelId="{A21ED188-99D7-4BD3-83E8-E96E703DCD74}" srcId="{0BD889BD-031C-4784-A8AB-9FAD7DBF2E6F}" destId="{61B89FED-DEE0-40D4-8CEF-0A7428CF4828}" srcOrd="0" destOrd="0" parTransId="{D4ECF0C5-DD7F-441B-93C9-7723D8C2B8E3}" sibTransId="{F1BC4FD4-24F9-4F23-A7BF-62B704DD9390}"/>
    <dgm:cxn modelId="{0BBDFDC5-1880-4D5A-B79D-F79D1C4511EA}" type="presOf" srcId="{B912F8EA-C432-4ACA-8283-4F4A13B55E8C}" destId="{BEE50077-1028-44F0-BD1D-21AE8784CCE4}" srcOrd="0" destOrd="0" presId="urn:microsoft.com/office/officeart/2008/layout/LinedList"/>
    <dgm:cxn modelId="{EACFB406-648A-432F-B9BF-478B1B92E5BD}" type="presOf" srcId="{65FDB2BD-3072-4F9A-BC0C-A86CF681536A}" destId="{700AB959-FD3F-417B-BB63-71EC75B9F0F7}" srcOrd="0" destOrd="0" presId="urn:microsoft.com/office/officeart/2008/layout/LinedList"/>
    <dgm:cxn modelId="{D2721AA8-E797-4C0B-96D8-133F44733168}" type="presOf" srcId="{F32EA847-6F62-4665-A28F-8BB302C3DF5C}" destId="{CD6D1A9A-8F1A-462E-AB9C-4239C8BA9813}" srcOrd="0" destOrd="0" presId="urn:microsoft.com/office/officeart/2008/layout/LinedList"/>
    <dgm:cxn modelId="{8C409101-7036-4210-94BC-B954AFCDBC42}" srcId="{BFBEA137-1CB5-4BDB-8183-30033770416B}" destId="{06114166-D177-432E-93CC-4FA00DC563F9}" srcOrd="0" destOrd="0" parTransId="{D5D6F39E-8A66-4BB8-973D-AD231A221EF3}" sibTransId="{43B7A8C9-B8DE-4399-9B78-D160DC4E951A}"/>
    <dgm:cxn modelId="{29CFE7A0-8127-411F-9FFA-4B5A3A808F3F}" srcId="{666AEBE8-7F82-4B79-AEA7-65BAA809B4F8}" destId="{83EA01E5-C18D-4CB7-8963-A9F71DB89C18}" srcOrd="1" destOrd="0" parTransId="{B1FE30D7-8284-436A-98B9-2812648E1C4F}" sibTransId="{91351F2C-15B3-49F0-AC8F-51479A43A025}"/>
    <dgm:cxn modelId="{3FB97B43-62DC-4AB3-B419-E53BF0A04D2F}" type="presOf" srcId="{666AEBE8-7F82-4B79-AEA7-65BAA809B4F8}" destId="{930D8807-825B-47F6-9485-2CC9A0615BAC}" srcOrd="0" destOrd="0" presId="urn:microsoft.com/office/officeart/2008/layout/LinedList"/>
    <dgm:cxn modelId="{7D12DF09-2247-4C85-8135-8AC9117B751E}" type="presOf" srcId="{61B89FED-DEE0-40D4-8CEF-0A7428CF4828}" destId="{937611FC-F2E8-4926-A047-133538FDFE09}" srcOrd="0" destOrd="0" presId="urn:microsoft.com/office/officeart/2008/layout/LinedList"/>
    <dgm:cxn modelId="{2200D518-6AB9-4583-9D06-6D782125A02D}" type="presOf" srcId="{83EA01E5-C18D-4CB7-8963-A9F71DB89C18}" destId="{9C1E0AAF-14F2-461B-B7D1-CB67CD27739E}" srcOrd="0" destOrd="0" presId="urn:microsoft.com/office/officeart/2008/layout/LinedList"/>
    <dgm:cxn modelId="{6C4B7787-AE15-44E2-8571-5B7EE4A04433}" srcId="{0BD889BD-031C-4784-A8AB-9FAD7DBF2E6F}" destId="{4CE688EA-34A2-4C45-B184-D36C406EADAA}" srcOrd="1" destOrd="0" parTransId="{36C3E4D0-1FFD-4933-9BAF-5B27EAB777AB}" sibTransId="{A25AEA36-A3AA-4972-A73F-EEBDEFF7318B}"/>
    <dgm:cxn modelId="{52B45212-ED21-4B06-865B-4E7922D1A916}" type="presParOf" srcId="{930D8807-825B-47F6-9485-2CC9A0615BAC}" destId="{C80C8C23-0CB9-4373-AFE5-A6626FD5A795}" srcOrd="0" destOrd="0" presId="urn:microsoft.com/office/officeart/2008/layout/LinedList"/>
    <dgm:cxn modelId="{22FED5ED-40C0-43B4-BF87-EC7B737E33ED}" type="presParOf" srcId="{930D8807-825B-47F6-9485-2CC9A0615BAC}" destId="{B0F7D4CE-0A27-4664-875A-83CA783A4138}" srcOrd="1" destOrd="0" presId="urn:microsoft.com/office/officeart/2008/layout/LinedList"/>
    <dgm:cxn modelId="{C9A30A56-A61D-4B92-A718-D8F96D5CE155}" type="presParOf" srcId="{B0F7D4CE-0A27-4664-875A-83CA783A4138}" destId="{D5319ACB-7E60-42AB-AC02-09DF750305A0}" srcOrd="0" destOrd="0" presId="urn:microsoft.com/office/officeart/2008/layout/LinedList"/>
    <dgm:cxn modelId="{E7DA3A90-DFFF-46CD-97C8-8DFB792B9FFC}" type="presParOf" srcId="{B0F7D4CE-0A27-4664-875A-83CA783A4138}" destId="{726C10B3-0634-406D-B359-01FC19928C26}" srcOrd="1" destOrd="0" presId="urn:microsoft.com/office/officeart/2008/layout/LinedList"/>
    <dgm:cxn modelId="{736B9DF7-597C-4ED9-ACD0-F003414C13FB}" type="presParOf" srcId="{726C10B3-0634-406D-B359-01FC19928C26}" destId="{D1EAC746-27F0-4B1E-A1A4-2ECF9DBD2989}" srcOrd="0" destOrd="0" presId="urn:microsoft.com/office/officeart/2008/layout/LinedList"/>
    <dgm:cxn modelId="{27AF158A-EDBE-49F5-93FC-8947811A2260}" type="presParOf" srcId="{726C10B3-0634-406D-B359-01FC19928C26}" destId="{9BE58F72-7ACE-4C85-8C2F-793FDADC9FE8}" srcOrd="1" destOrd="0" presId="urn:microsoft.com/office/officeart/2008/layout/LinedList"/>
    <dgm:cxn modelId="{AE438170-E8BF-451C-943C-838CA2567414}" type="presParOf" srcId="{9BE58F72-7ACE-4C85-8C2F-793FDADC9FE8}" destId="{F83E83A9-7DF7-45B2-A47C-2F3B2F54B3A9}" srcOrd="0" destOrd="0" presId="urn:microsoft.com/office/officeart/2008/layout/LinedList"/>
    <dgm:cxn modelId="{1B4ADA24-5A0E-4599-87F0-61CE7AC152AF}" type="presParOf" srcId="{9BE58F72-7ACE-4C85-8C2F-793FDADC9FE8}" destId="{937611FC-F2E8-4926-A047-133538FDFE09}" srcOrd="1" destOrd="0" presId="urn:microsoft.com/office/officeart/2008/layout/LinedList"/>
    <dgm:cxn modelId="{BBEC9427-E46A-4C9A-BD97-5F9595502279}" type="presParOf" srcId="{9BE58F72-7ACE-4C85-8C2F-793FDADC9FE8}" destId="{CCD427DC-66CA-441C-B8A7-F331B35F9127}" srcOrd="2" destOrd="0" presId="urn:microsoft.com/office/officeart/2008/layout/LinedList"/>
    <dgm:cxn modelId="{1ADB5A37-9865-4BBD-935B-485E8B4EC29A}" type="presParOf" srcId="{726C10B3-0634-406D-B359-01FC19928C26}" destId="{7D8EDE0A-32E3-4616-8BAB-A5722B7D52A6}" srcOrd="2" destOrd="0" presId="urn:microsoft.com/office/officeart/2008/layout/LinedList"/>
    <dgm:cxn modelId="{48FFBCC4-6F8C-4C44-A81C-2266BDD5A2A1}" type="presParOf" srcId="{726C10B3-0634-406D-B359-01FC19928C26}" destId="{6002C111-0BC9-4EFD-8906-6153AE3C6159}" srcOrd="3" destOrd="0" presId="urn:microsoft.com/office/officeart/2008/layout/LinedList"/>
    <dgm:cxn modelId="{B48C4EF7-5B6C-4A41-88B2-9E02DD65135D}" type="presParOf" srcId="{726C10B3-0634-406D-B359-01FC19928C26}" destId="{859F97EE-B1C1-4E42-AD69-BFA5F93C4BF6}" srcOrd="4" destOrd="0" presId="urn:microsoft.com/office/officeart/2008/layout/LinedList"/>
    <dgm:cxn modelId="{56D9DFCB-A61F-46A0-B79E-6D670C28D88E}" type="presParOf" srcId="{859F97EE-B1C1-4E42-AD69-BFA5F93C4BF6}" destId="{13FDF290-27C9-473D-83CD-CE91D8A6A56D}" srcOrd="0" destOrd="0" presId="urn:microsoft.com/office/officeart/2008/layout/LinedList"/>
    <dgm:cxn modelId="{CB60F77E-7A5D-4413-8846-1B8C625823DA}" type="presParOf" srcId="{859F97EE-B1C1-4E42-AD69-BFA5F93C4BF6}" destId="{A56CCBDE-1014-46A0-B38D-F8A66F0D0C99}" srcOrd="1" destOrd="0" presId="urn:microsoft.com/office/officeart/2008/layout/LinedList"/>
    <dgm:cxn modelId="{9F41666B-D611-4F10-8D4F-A857D4F3A43C}" type="presParOf" srcId="{859F97EE-B1C1-4E42-AD69-BFA5F93C4BF6}" destId="{A1FF8F26-B3F7-468E-B80D-3EA3DFFA7347}" srcOrd="2" destOrd="0" presId="urn:microsoft.com/office/officeart/2008/layout/LinedList"/>
    <dgm:cxn modelId="{87850D75-3155-4449-8B42-EFDB4CB479E7}" type="presParOf" srcId="{726C10B3-0634-406D-B359-01FC19928C26}" destId="{68D5C816-EE57-4B05-85BF-4082045FDEC2}" srcOrd="5" destOrd="0" presId="urn:microsoft.com/office/officeart/2008/layout/LinedList"/>
    <dgm:cxn modelId="{57BAE4D8-D44E-4C4E-99DD-D5B9D6109584}" type="presParOf" srcId="{726C10B3-0634-406D-B359-01FC19928C26}" destId="{DD819A4F-EB3E-4875-A9E6-7D7D630F13DA}" srcOrd="6" destOrd="0" presId="urn:microsoft.com/office/officeart/2008/layout/LinedList"/>
    <dgm:cxn modelId="{6C527526-4D60-4FF9-8E69-157025FCE142}" type="presParOf" srcId="{930D8807-825B-47F6-9485-2CC9A0615BAC}" destId="{A2F3F096-C76A-4EC8-A276-F1009F3F5464}" srcOrd="2" destOrd="0" presId="urn:microsoft.com/office/officeart/2008/layout/LinedList"/>
    <dgm:cxn modelId="{B947590B-42BF-471A-862C-8CEC8066F2C3}" type="presParOf" srcId="{930D8807-825B-47F6-9485-2CC9A0615BAC}" destId="{EF0C8931-99C8-40E4-A17C-DF603CD5B8B1}" srcOrd="3" destOrd="0" presId="urn:microsoft.com/office/officeart/2008/layout/LinedList"/>
    <dgm:cxn modelId="{BC1D4205-6BAA-45F3-A09D-286B19CF9374}" type="presParOf" srcId="{EF0C8931-99C8-40E4-A17C-DF603CD5B8B1}" destId="{9C1E0AAF-14F2-461B-B7D1-CB67CD27739E}" srcOrd="0" destOrd="0" presId="urn:microsoft.com/office/officeart/2008/layout/LinedList"/>
    <dgm:cxn modelId="{927E2815-05CB-4830-A47C-CAFB8FEB50B5}" type="presParOf" srcId="{EF0C8931-99C8-40E4-A17C-DF603CD5B8B1}" destId="{3416BCA0-5F24-46EA-AF67-87BBA698CCB7}" srcOrd="1" destOrd="0" presId="urn:microsoft.com/office/officeart/2008/layout/LinedList"/>
    <dgm:cxn modelId="{A5CF0F92-DE61-4E42-8AD1-2901A13F5885}" type="presParOf" srcId="{3416BCA0-5F24-46EA-AF67-87BBA698CCB7}" destId="{566C6E81-DFB8-4AD1-8D01-E53C8F90A3C2}" srcOrd="0" destOrd="0" presId="urn:microsoft.com/office/officeart/2008/layout/LinedList"/>
    <dgm:cxn modelId="{C9D75CB4-93BD-4C2F-9A68-7F518911F52F}" type="presParOf" srcId="{3416BCA0-5F24-46EA-AF67-87BBA698CCB7}" destId="{4AB98B4B-8AC7-4B79-A2C1-8A08546376CB}" srcOrd="1" destOrd="0" presId="urn:microsoft.com/office/officeart/2008/layout/LinedList"/>
    <dgm:cxn modelId="{5A72B1D8-505B-4357-84F7-7E259C57D314}" type="presParOf" srcId="{4AB98B4B-8AC7-4B79-A2C1-8A08546376CB}" destId="{3893C998-9119-4C96-AECD-5F28FA913912}" srcOrd="0" destOrd="0" presId="urn:microsoft.com/office/officeart/2008/layout/LinedList"/>
    <dgm:cxn modelId="{B47DA1B8-C82A-4EB0-98E2-452BB66DD2E8}" type="presParOf" srcId="{4AB98B4B-8AC7-4B79-A2C1-8A08546376CB}" destId="{CD6D1A9A-8F1A-462E-AB9C-4239C8BA9813}" srcOrd="1" destOrd="0" presId="urn:microsoft.com/office/officeart/2008/layout/LinedList"/>
    <dgm:cxn modelId="{A76893AA-11EA-4CC7-85BF-30B8A698344D}" type="presParOf" srcId="{4AB98B4B-8AC7-4B79-A2C1-8A08546376CB}" destId="{D64EF0F6-E559-4DE1-8A9A-558A0FB5F820}" srcOrd="2" destOrd="0" presId="urn:microsoft.com/office/officeart/2008/layout/LinedList"/>
    <dgm:cxn modelId="{1FD70EC2-0CC7-4706-8933-61E8B7948097}" type="presParOf" srcId="{3416BCA0-5F24-46EA-AF67-87BBA698CCB7}" destId="{25062C12-E2DD-4F10-B30D-953E601B8A5F}" srcOrd="2" destOrd="0" presId="urn:microsoft.com/office/officeart/2008/layout/LinedList"/>
    <dgm:cxn modelId="{DD83EAFF-4512-4797-B5FF-3F93DAB29957}" type="presParOf" srcId="{3416BCA0-5F24-46EA-AF67-87BBA698CCB7}" destId="{D73BCD57-7AA4-4352-9157-6F3B522B112F}" srcOrd="3" destOrd="0" presId="urn:microsoft.com/office/officeart/2008/layout/LinedList"/>
    <dgm:cxn modelId="{3632C2C0-0A41-4D4A-9F83-570C0305A5CF}" type="presParOf" srcId="{3416BCA0-5F24-46EA-AF67-87BBA698CCB7}" destId="{25AA8F1E-D472-4BEC-A6FE-B50C99C990BE}" srcOrd="4" destOrd="0" presId="urn:microsoft.com/office/officeart/2008/layout/LinedList"/>
    <dgm:cxn modelId="{BF288192-4A62-4F99-A0EF-2E54D7DDFDD5}" type="presParOf" srcId="{25AA8F1E-D472-4BEC-A6FE-B50C99C990BE}" destId="{337671AA-65D6-4F45-A055-C4705D3B50E9}" srcOrd="0" destOrd="0" presId="urn:microsoft.com/office/officeart/2008/layout/LinedList"/>
    <dgm:cxn modelId="{40075F61-C50F-4BD8-8027-13C0C330313B}" type="presParOf" srcId="{25AA8F1E-D472-4BEC-A6FE-B50C99C990BE}" destId="{700AB959-FD3F-417B-BB63-71EC75B9F0F7}" srcOrd="1" destOrd="0" presId="urn:microsoft.com/office/officeart/2008/layout/LinedList"/>
    <dgm:cxn modelId="{11B333B1-697B-4FDA-888D-2478B1B457FA}" type="presParOf" srcId="{25AA8F1E-D472-4BEC-A6FE-B50C99C990BE}" destId="{2EE0B042-BBB9-42D4-8902-E9BE30AED156}" srcOrd="2" destOrd="0" presId="urn:microsoft.com/office/officeart/2008/layout/LinedList"/>
    <dgm:cxn modelId="{D9CE5FCA-71FF-4D55-9AB1-95F64FDAE9B9}" type="presParOf" srcId="{3416BCA0-5F24-46EA-AF67-87BBA698CCB7}" destId="{D9DD87DD-B5E4-4692-A743-2F0032AF0A6C}" srcOrd="5" destOrd="0" presId="urn:microsoft.com/office/officeart/2008/layout/LinedList"/>
    <dgm:cxn modelId="{DF76492D-9F99-4387-B40E-563757D7FBD1}" type="presParOf" srcId="{3416BCA0-5F24-46EA-AF67-87BBA698CCB7}" destId="{64609C2E-4562-4A75-9561-6158966A7865}" srcOrd="6" destOrd="0" presId="urn:microsoft.com/office/officeart/2008/layout/LinedList"/>
    <dgm:cxn modelId="{566AE5D9-3D31-4712-96D5-BD27600AAC0A}" type="presParOf" srcId="{930D8807-825B-47F6-9485-2CC9A0615BAC}" destId="{F31D5578-89A6-434E-9D23-D3A514F125DA}" srcOrd="4" destOrd="0" presId="urn:microsoft.com/office/officeart/2008/layout/LinedList"/>
    <dgm:cxn modelId="{1E605EC6-0C1C-4ECB-AF47-846514A0E9CB}" type="presParOf" srcId="{930D8807-825B-47F6-9485-2CC9A0615BAC}" destId="{D55A33A8-10D9-4B0D-AEC8-0D2B1A17F0C4}" srcOrd="5" destOrd="0" presId="urn:microsoft.com/office/officeart/2008/layout/LinedList"/>
    <dgm:cxn modelId="{FFCCE967-8081-4469-B3F7-87ABF4B6DE90}" type="presParOf" srcId="{D55A33A8-10D9-4B0D-AEC8-0D2B1A17F0C4}" destId="{5D3548E9-4614-43C7-82C4-9B31EE4C0A85}" srcOrd="0" destOrd="0" presId="urn:microsoft.com/office/officeart/2008/layout/LinedList"/>
    <dgm:cxn modelId="{928DB826-E936-4CEC-B9C0-3AC6635251F3}" type="presParOf" srcId="{D55A33A8-10D9-4B0D-AEC8-0D2B1A17F0C4}" destId="{A68AF64A-1AC9-4CF5-9F1E-2D35AAFC7CBB}" srcOrd="1" destOrd="0" presId="urn:microsoft.com/office/officeart/2008/layout/LinedList"/>
    <dgm:cxn modelId="{182C2D9C-C245-4771-99B8-2B01DD1A0975}" type="presParOf" srcId="{A68AF64A-1AC9-4CF5-9F1E-2D35AAFC7CBB}" destId="{A0CF47AC-941F-4476-83E3-12ABF9A493AE}" srcOrd="0" destOrd="0" presId="urn:microsoft.com/office/officeart/2008/layout/LinedList"/>
    <dgm:cxn modelId="{F7DA2AAE-3716-4C99-89B9-9D49661F909B}" type="presParOf" srcId="{A68AF64A-1AC9-4CF5-9F1E-2D35AAFC7CBB}" destId="{7AB39727-F2C2-456D-B8BC-9B70F3853D12}" srcOrd="1" destOrd="0" presId="urn:microsoft.com/office/officeart/2008/layout/LinedList"/>
    <dgm:cxn modelId="{E8C283F6-732C-4468-A8BB-38FD8FF395A3}" type="presParOf" srcId="{7AB39727-F2C2-456D-B8BC-9B70F3853D12}" destId="{E7039903-A156-49EA-9768-8F483962FD47}" srcOrd="0" destOrd="0" presId="urn:microsoft.com/office/officeart/2008/layout/LinedList"/>
    <dgm:cxn modelId="{769B5C3D-FCAF-42FE-87E1-68F15468DF5E}" type="presParOf" srcId="{7AB39727-F2C2-456D-B8BC-9B70F3853D12}" destId="{46801940-043D-4A78-B905-0E094E818BFB}" srcOrd="1" destOrd="0" presId="urn:microsoft.com/office/officeart/2008/layout/LinedList"/>
    <dgm:cxn modelId="{730AD9CB-AE81-4D88-88E5-27DAF22D8539}" type="presParOf" srcId="{7AB39727-F2C2-456D-B8BC-9B70F3853D12}" destId="{1D2FFE46-BA34-40A4-9122-CD04F7AAFF41}" srcOrd="2" destOrd="0" presId="urn:microsoft.com/office/officeart/2008/layout/LinedList"/>
    <dgm:cxn modelId="{3BD222BE-CD2E-4F4B-837C-12FEE3C9A9B6}" type="presParOf" srcId="{A68AF64A-1AC9-4CF5-9F1E-2D35AAFC7CBB}" destId="{5B282A0C-D8EC-4E0F-9BCC-BF08ED889810}" srcOrd="2" destOrd="0" presId="urn:microsoft.com/office/officeart/2008/layout/LinedList"/>
    <dgm:cxn modelId="{FBDB3A5D-C0BF-4C0E-9BE3-83145D9730B2}" type="presParOf" srcId="{A68AF64A-1AC9-4CF5-9F1E-2D35AAFC7CBB}" destId="{8C7DEB54-FB49-4EF2-8A1B-E9B4C2A55ADA}" srcOrd="3" destOrd="0" presId="urn:microsoft.com/office/officeart/2008/layout/LinedList"/>
    <dgm:cxn modelId="{CFC5EF36-D020-4E44-AD17-4B8FA0FD2D72}" type="presParOf" srcId="{A68AF64A-1AC9-4CF5-9F1E-2D35AAFC7CBB}" destId="{C5CA2EE4-B620-459D-8A30-092F96BBF2BF}" srcOrd="4" destOrd="0" presId="urn:microsoft.com/office/officeart/2008/layout/LinedList"/>
    <dgm:cxn modelId="{D786ED2E-4957-434D-9F81-524F18A52C50}" type="presParOf" srcId="{C5CA2EE4-B620-459D-8A30-092F96BBF2BF}" destId="{C24E179A-A52A-426E-A9B1-33709661E53B}" srcOrd="0" destOrd="0" presId="urn:microsoft.com/office/officeart/2008/layout/LinedList"/>
    <dgm:cxn modelId="{001B02EB-47F7-4C20-B0BA-6A11BA3E6AE2}" type="presParOf" srcId="{C5CA2EE4-B620-459D-8A30-092F96BBF2BF}" destId="{BEE50077-1028-44F0-BD1D-21AE8784CCE4}" srcOrd="1" destOrd="0" presId="urn:microsoft.com/office/officeart/2008/layout/LinedList"/>
    <dgm:cxn modelId="{7F332ED1-1D5C-4FF8-9643-B894556F884D}" type="presParOf" srcId="{C5CA2EE4-B620-459D-8A30-092F96BBF2BF}" destId="{C45B6046-EAF7-4AF2-A544-B459E9FDF933}" srcOrd="2" destOrd="0" presId="urn:microsoft.com/office/officeart/2008/layout/LinedList"/>
    <dgm:cxn modelId="{E6FFF884-5B74-493A-83EC-C1EC5E79B48F}" type="presParOf" srcId="{A68AF64A-1AC9-4CF5-9F1E-2D35AAFC7CBB}" destId="{2D58FB02-5CD8-4C78-A879-5A692939D965}" srcOrd="5" destOrd="0" presId="urn:microsoft.com/office/officeart/2008/layout/LinedList"/>
    <dgm:cxn modelId="{52563E13-4C61-4A5B-AF69-4E9B8D71DDDC}" type="presParOf" srcId="{A68AF64A-1AC9-4CF5-9F1E-2D35AAFC7CBB}" destId="{71457F22-7CB3-4022-BB98-FF26ED1E148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C8C23-0CB9-4373-AFE5-A6626FD5A795}">
      <dsp:nvSpPr>
        <dsp:cNvPr id="0" name=""/>
        <dsp:cNvSpPr/>
      </dsp:nvSpPr>
      <dsp:spPr>
        <a:xfrm>
          <a:off x="0" y="1786"/>
          <a:ext cx="119533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19ACB-7E60-42AB-AC02-09DF750305A0}">
      <dsp:nvSpPr>
        <dsp:cNvPr id="0" name=""/>
        <dsp:cNvSpPr/>
      </dsp:nvSpPr>
      <dsp:spPr>
        <a:xfrm>
          <a:off x="0" y="1786"/>
          <a:ext cx="2390665" cy="121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0" kern="1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Introduction</a:t>
          </a:r>
          <a:endParaRPr lang="ko-KR" altLang="en-US" sz="3000" kern="1200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1786"/>
        <a:ext cx="2390665" cy="1218179"/>
      </dsp:txXfrm>
    </dsp:sp>
    <dsp:sp modelId="{937611FC-F2E8-4926-A047-133538FDFE09}">
      <dsp:nvSpPr>
        <dsp:cNvPr id="0" name=""/>
        <dsp:cNvSpPr/>
      </dsp:nvSpPr>
      <dsp:spPr>
        <a:xfrm>
          <a:off x="2569965" y="30099"/>
          <a:ext cx="9383362" cy="56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배경</a:t>
          </a:r>
        </a:p>
      </dsp:txBody>
      <dsp:txXfrm>
        <a:off x="2569965" y="30099"/>
        <a:ext cx="9383362" cy="566263"/>
      </dsp:txXfrm>
    </dsp:sp>
    <dsp:sp modelId="{7D8EDE0A-32E3-4616-8BAB-A5722B7D52A6}">
      <dsp:nvSpPr>
        <dsp:cNvPr id="0" name=""/>
        <dsp:cNvSpPr/>
      </dsp:nvSpPr>
      <dsp:spPr>
        <a:xfrm>
          <a:off x="2390665" y="596362"/>
          <a:ext cx="956266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CCBDE-1014-46A0-B38D-F8A66F0D0C99}">
      <dsp:nvSpPr>
        <dsp:cNvPr id="0" name=""/>
        <dsp:cNvSpPr/>
      </dsp:nvSpPr>
      <dsp:spPr>
        <a:xfrm>
          <a:off x="2569965" y="624675"/>
          <a:ext cx="9383362" cy="56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필요성 및 목적</a:t>
          </a:r>
        </a:p>
      </dsp:txBody>
      <dsp:txXfrm>
        <a:off x="2569965" y="624675"/>
        <a:ext cx="9383362" cy="566263"/>
      </dsp:txXfrm>
    </dsp:sp>
    <dsp:sp modelId="{68D5C816-EE57-4B05-85BF-4082045FDEC2}">
      <dsp:nvSpPr>
        <dsp:cNvPr id="0" name=""/>
        <dsp:cNvSpPr/>
      </dsp:nvSpPr>
      <dsp:spPr>
        <a:xfrm>
          <a:off x="2390665" y="1190938"/>
          <a:ext cx="956266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3F096-C76A-4EC8-A276-F1009F3F5464}">
      <dsp:nvSpPr>
        <dsp:cNvPr id="0" name=""/>
        <dsp:cNvSpPr/>
      </dsp:nvSpPr>
      <dsp:spPr>
        <a:xfrm>
          <a:off x="0" y="1219965"/>
          <a:ext cx="11953328" cy="0"/>
        </a:xfrm>
        <a:prstGeom prst="lin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E0AAF-14F2-461B-B7D1-CB67CD27739E}">
      <dsp:nvSpPr>
        <dsp:cNvPr id="0" name=""/>
        <dsp:cNvSpPr/>
      </dsp:nvSpPr>
      <dsp:spPr>
        <a:xfrm>
          <a:off x="0" y="1219965"/>
          <a:ext cx="2390665" cy="121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0" kern="1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Method</a:t>
          </a:r>
          <a:endParaRPr lang="ko-KR" altLang="en-US" sz="3000" kern="1200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1219965"/>
        <a:ext cx="2390665" cy="1218179"/>
      </dsp:txXfrm>
    </dsp:sp>
    <dsp:sp modelId="{CD6D1A9A-8F1A-462E-AB9C-4239C8BA9813}">
      <dsp:nvSpPr>
        <dsp:cNvPr id="0" name=""/>
        <dsp:cNvSpPr/>
      </dsp:nvSpPr>
      <dsp:spPr>
        <a:xfrm>
          <a:off x="2569965" y="1248278"/>
          <a:ext cx="9383362" cy="56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관련 </a:t>
          </a:r>
          <a:r>
            <a:rPr lang="ko-KR" altLang="en-US" sz="2400" kern="1200" dirty="0" smtClean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</a:t>
          </a:r>
          <a:r>
            <a:rPr lang="en-US" altLang="ko-KR" sz="2400" kern="1200" dirty="0" smtClean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– </a:t>
          </a:r>
          <a:r>
            <a:rPr lang="en-US" altLang="ko-KR" sz="2000" kern="1200" dirty="0" smtClean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1) Sensitive Survey  ,  2)  Agent Modeling  ,  3) Survey Analysis</a:t>
          </a:r>
          <a:endParaRPr lang="ko-KR" altLang="en-US" sz="2000" kern="1200" dirty="0">
            <a:solidFill>
              <a:srgbClr val="002060"/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2569965" y="1248278"/>
        <a:ext cx="9383362" cy="566263"/>
      </dsp:txXfrm>
    </dsp:sp>
    <dsp:sp modelId="{25062C12-E2DD-4F10-B30D-953E601B8A5F}">
      <dsp:nvSpPr>
        <dsp:cNvPr id="0" name=""/>
        <dsp:cNvSpPr/>
      </dsp:nvSpPr>
      <dsp:spPr>
        <a:xfrm>
          <a:off x="2390665" y="1814542"/>
          <a:ext cx="956266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AB959-FD3F-417B-BB63-71EC75B9F0F7}">
      <dsp:nvSpPr>
        <dsp:cNvPr id="0" name=""/>
        <dsp:cNvSpPr/>
      </dsp:nvSpPr>
      <dsp:spPr>
        <a:xfrm>
          <a:off x="2569965" y="1842855"/>
          <a:ext cx="9383362" cy="56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방법론</a:t>
          </a:r>
        </a:p>
      </dsp:txBody>
      <dsp:txXfrm>
        <a:off x="2569965" y="1842855"/>
        <a:ext cx="9383362" cy="566263"/>
      </dsp:txXfrm>
    </dsp:sp>
    <dsp:sp modelId="{D9DD87DD-B5E4-4692-A743-2F0032AF0A6C}">
      <dsp:nvSpPr>
        <dsp:cNvPr id="0" name=""/>
        <dsp:cNvSpPr/>
      </dsp:nvSpPr>
      <dsp:spPr>
        <a:xfrm>
          <a:off x="2390665" y="2409118"/>
          <a:ext cx="956266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D5578-89A6-434E-9D23-D3A514F125DA}">
      <dsp:nvSpPr>
        <dsp:cNvPr id="0" name=""/>
        <dsp:cNvSpPr/>
      </dsp:nvSpPr>
      <dsp:spPr>
        <a:xfrm>
          <a:off x="0" y="2438145"/>
          <a:ext cx="11953328" cy="0"/>
        </a:xfrm>
        <a:prstGeom prst="lin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548E9-4614-43C7-82C4-9B31EE4C0A85}">
      <dsp:nvSpPr>
        <dsp:cNvPr id="0" name=""/>
        <dsp:cNvSpPr/>
      </dsp:nvSpPr>
      <dsp:spPr>
        <a:xfrm>
          <a:off x="0" y="2438145"/>
          <a:ext cx="2390665" cy="121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0" kern="1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Conclusion</a:t>
          </a:r>
          <a:endParaRPr lang="ko-KR" altLang="en-US" sz="3000" kern="1200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2438145"/>
        <a:ext cx="2390665" cy="1218179"/>
      </dsp:txXfrm>
    </dsp:sp>
    <dsp:sp modelId="{46801940-043D-4A78-B905-0E094E818BFB}">
      <dsp:nvSpPr>
        <dsp:cNvPr id="0" name=""/>
        <dsp:cNvSpPr/>
      </dsp:nvSpPr>
      <dsp:spPr>
        <a:xfrm>
          <a:off x="2569965" y="2466458"/>
          <a:ext cx="9383362" cy="56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실험 예상 결과</a:t>
          </a:r>
          <a:endParaRPr lang="ko-KR" altLang="en-US" sz="2400" kern="1200" dirty="0">
            <a:solidFill>
              <a:srgbClr val="002060"/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2569965" y="2466458"/>
        <a:ext cx="9383362" cy="566263"/>
      </dsp:txXfrm>
    </dsp:sp>
    <dsp:sp modelId="{5B282A0C-D8EC-4E0F-9BCC-BF08ED889810}">
      <dsp:nvSpPr>
        <dsp:cNvPr id="0" name=""/>
        <dsp:cNvSpPr/>
      </dsp:nvSpPr>
      <dsp:spPr>
        <a:xfrm>
          <a:off x="2390665" y="3032721"/>
          <a:ext cx="956266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50077-1028-44F0-BD1D-21AE8784CCE4}">
      <dsp:nvSpPr>
        <dsp:cNvPr id="0" name=""/>
        <dsp:cNvSpPr/>
      </dsp:nvSpPr>
      <dsp:spPr>
        <a:xfrm>
          <a:off x="2569965" y="3061034"/>
          <a:ext cx="9383362" cy="56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예상 기대 효과</a:t>
          </a:r>
          <a:endParaRPr lang="ko-KR" altLang="en-US" sz="2400" kern="1200" dirty="0">
            <a:solidFill>
              <a:srgbClr val="002060"/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2569965" y="3061034"/>
        <a:ext cx="9383362" cy="566263"/>
      </dsp:txXfrm>
    </dsp:sp>
    <dsp:sp modelId="{2D58FB02-5CD8-4C78-A879-5A692939D965}">
      <dsp:nvSpPr>
        <dsp:cNvPr id="0" name=""/>
        <dsp:cNvSpPr/>
      </dsp:nvSpPr>
      <dsp:spPr>
        <a:xfrm>
          <a:off x="2390665" y="3627297"/>
          <a:ext cx="956266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FBD8-0F1E-482F-BF10-82435D722E8E}" type="datetimeFigureOut">
              <a:rPr lang="ko-KR" altLang="en-US" smtClean="0"/>
              <a:pPr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93A05-2254-4DA6-9E6A-09E57F3936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2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논문들에 비하면 굉장히 간단한 </a:t>
            </a:r>
            <a:r>
              <a:rPr lang="en-US" altLang="ko-KR" dirty="0"/>
              <a:t>idea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47A2-F99C-483A-9979-4B6C3BF4D23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22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772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87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14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87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51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06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43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6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4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15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7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9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9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49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3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1"/>
            <a:ext cx="10363200" cy="1362075"/>
          </a:xfrm>
        </p:spPr>
        <p:txBody>
          <a:bodyPr anchor="t"/>
          <a:lstStyle>
            <a:lvl1pPr algn="ctr">
              <a:defRPr sz="3200" b="1" cap="none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07D497AA-5A78-43EA-8E51-56E9B9D2E806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52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9BE155-8D86-4A13-91EE-6EF4D56209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351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A5C3-4D86-4669-B8A8-8DBB96DEBAE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558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TW" altLang="en-US">
              <a:solidFill>
                <a:srgbClr val="EEECE1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TW" altLang="en-US">
              <a:solidFill>
                <a:srgbClr val="EEECE1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ED80CCF4-234E-430B-810E-80A33ED41C38}" type="slidenum">
              <a:rPr lang="zh-TW" altLang="en-US">
                <a:solidFill>
                  <a:srgbClr val="EEECE1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35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65F4F-B841-47C1-9A47-2500F1C17C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80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FA845-9BB3-4E6B-A7AC-97D44032999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789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304800" y="1051148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-122014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356448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920B53-77CF-4838-A2F2-45C5A158F6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100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1AD55-FDBD-4401-942F-AD8C50636C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61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F52639-425A-4381-B394-C1E41270EB7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86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EAA311-5005-4B70-88CC-6D871BF0D2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941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F97E5-9D3B-4226-B5C7-A017F92B313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70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C38CB-944A-4FD9-9E3F-54E4DD4940D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968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08BAA-0FB2-4066-BD0F-4F0B8F9FBA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89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CE856-BC0F-48AD-ADF5-076AE94B93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344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B44C08AA-875D-40A9-8407-113FACEFA3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9" name="Rectangle 6"/>
          <p:cNvSpPr>
            <a:spLocks noChangeArrowheads="1"/>
          </p:cNvSpPr>
          <p:nvPr userDrawn="1"/>
        </p:nvSpPr>
        <p:spPr bwMode="auto">
          <a:xfrm>
            <a:off x="0" y="0"/>
            <a:ext cx="9648395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Rectangle 8"/>
          <p:cNvSpPr>
            <a:spLocks noChangeArrowheads="1"/>
          </p:cNvSpPr>
          <p:nvPr userDrawn="1"/>
        </p:nvSpPr>
        <p:spPr bwMode="auto">
          <a:xfrm>
            <a:off x="9648395" y="0"/>
            <a:ext cx="2543605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defRPr/>
            </a:pPr>
            <a:endParaRPr lang="en-US" sz="1600" i="1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274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bility-AI/stableL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19336" y="2210941"/>
            <a:ext cx="11881320" cy="1722115"/>
          </a:xfrm>
        </p:spPr>
        <p:txBody>
          <a:bodyPr/>
          <a:lstStyle/>
          <a:p>
            <a:pPr fontAlgn="base" latinLnBrk="0">
              <a:lnSpc>
                <a:spcPct val="200000"/>
              </a:lnSpc>
            </a:pPr>
            <a:r>
              <a:rPr lang="ko-KR" altLang="en-US" sz="4000" kern="0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개인 프로젝트 기말 발표</a:t>
            </a:r>
            <a:r>
              <a:rPr lang="ko-KR" altLang="en-US" b="0" dirty="0" smtClean="0"/>
              <a:t/>
            </a:r>
            <a:br>
              <a:rPr lang="ko-KR" altLang="en-US" b="0" dirty="0" smtClean="0"/>
            </a:br>
            <a:r>
              <a:rPr lang="ko-KR" altLang="en-US" sz="2000" b="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rPr>
              <a:t>불법 </a:t>
            </a:r>
            <a:r>
              <a:rPr lang="en-US" altLang="ko-KR" sz="2000" b="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rPr>
              <a:t>OTT </a:t>
            </a:r>
            <a:r>
              <a:rPr lang="ko-KR" altLang="en-US" sz="2000" b="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rPr>
              <a:t>서비스 등장에 따른 </a:t>
            </a:r>
            <a:r>
              <a:rPr lang="en-US" altLang="ko-KR" sz="2000" b="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rPr>
              <a:t>OTT </a:t>
            </a:r>
            <a:r>
              <a:rPr lang="ko-KR" altLang="en-US" sz="2000" b="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rPr>
              <a:t>서비스 속성에 대한 이용자 인식 및 경쟁관계 분석</a:t>
            </a:r>
            <a:r>
              <a:rPr lang="en-US" altLang="ko-KR" sz="1500" b="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/>
            </a:r>
            <a:br>
              <a:rPr lang="en-US" altLang="ko-KR" sz="1500" b="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endParaRPr lang="ko-KR" altLang="en-US" sz="2400" b="0" dirty="0">
              <a:solidFill>
                <a:schemeClr val="accent5">
                  <a:lumMod val="60000"/>
                  <a:lumOff val="40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4192" y="594928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데이터사이언스학과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22510108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이성호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044401"/>
      </p:ext>
    </p:extLst>
  </p:cSld>
  <p:clrMapOvr>
    <a:masterClrMapping/>
  </p:clrMapOvr>
  <p:transition advTm="135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6323"/>
          <a:stretch/>
        </p:blipFill>
        <p:spPr>
          <a:xfrm>
            <a:off x="8616280" y="2060848"/>
            <a:ext cx="3338111" cy="31683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 smtClean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관련 연구 </a:t>
            </a:r>
            <a:r>
              <a:rPr lang="en-US" altLang="ko-KR" sz="2400" b="1" dirty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Agent Modeling  </a:t>
            </a:r>
            <a:endParaRPr lang="ko-KR" altLang="en-US" sz="2400" b="1" dirty="0">
              <a:solidFill>
                <a:prstClr val="black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7040" cy="5356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Agent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모델링을 활용해 실제 현상을 해결한 대표 사례로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2005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년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9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월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13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일 발생한 </a:t>
            </a: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WoW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‘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오염된 피’ 사건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존재</a:t>
            </a:r>
            <a:r>
              <a:rPr lang="en-US" altLang="ko-KR" sz="1800" baseline="30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[9]</a:t>
            </a:r>
            <a:endParaRPr lang="en-US" altLang="ko-KR" sz="1800" baseline="30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게임 속 버그로 인해 보스의 </a:t>
            </a:r>
            <a:r>
              <a:rPr lang="ko-KR" altLang="en-US" sz="14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디버프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ko-KR" sz="14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hp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 </a:t>
            </a:r>
            <a:r>
              <a:rPr lang="ko-KR" altLang="en-US" sz="14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닳며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주변에 전염되는 속성을 가짐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 펫도 걸리는 버그 발생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던전 공략 이후 감염된 펫이 마을을 돌아다니며 마을의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NPC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및 유저에게 전파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NPC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는 무적이기 때문에 죽지 않고 </a:t>
            </a:r>
            <a:r>
              <a:rPr lang="ko-KR" altLang="en-US" sz="14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디버프를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퍼트리는 슈퍼 전파자 역할을 수행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유저들은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NPC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덕분에 계속해서 </a:t>
            </a:r>
            <a:r>
              <a:rPr lang="ko-KR" altLang="en-US" sz="14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디버프가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끊기지 않고 적용됐으며 결국 걸린 모든 이들은 죽음을 맞음 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감염 초기 해당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디버프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존재를 모르고 여러 마을을 옮겨 다니다가 전 세계로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옮김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감염이 퍼지면서 혼란이 일어나자 유저들은 현실과 비슷한 행동을 취함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85850" lvl="2">
              <a:lnSpc>
                <a:spcPct val="150000"/>
              </a:lnSpc>
            </a:pPr>
            <a:r>
              <a:rPr lang="ko-KR" altLang="en-US" sz="12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힐러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직업군들은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힐을 해주며 의료진의 역할을 자처</a:t>
            </a:r>
            <a:endParaRPr lang="en-US" altLang="ko-KR" sz="12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85850" lvl="2">
              <a:lnSpc>
                <a:spcPct val="150000"/>
              </a:lnSpc>
            </a:pP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감염된 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NPC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확인하는 </a:t>
            </a:r>
            <a:r>
              <a:rPr lang="ko-KR" altLang="en-US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확진자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검사 및 자신이 감염되었다며 적극적으로 알려 감염 확산을 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방지</a:t>
            </a:r>
            <a:endParaRPr lang="en-US" altLang="ko-KR" sz="12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85850" lvl="2">
              <a:lnSpc>
                <a:spcPct val="150000"/>
              </a:lnSpc>
            </a:pP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조용한 곳에 혼자 격리하며 질병 확산을 방지</a:t>
            </a:r>
            <a:endParaRPr lang="en-US" altLang="ko-KR" sz="12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85850" lvl="2">
              <a:lnSpc>
                <a:spcPct val="150000"/>
              </a:lnSpc>
            </a:pP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질병 확산 및 혼란을 잠재우기 위해 유저들을 지휘하는 리더 역할 등장</a:t>
            </a:r>
            <a:endParaRPr lang="en-US" altLang="ko-KR" sz="12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85850" lvl="2">
              <a:lnSpc>
                <a:spcPct val="150000"/>
              </a:lnSpc>
            </a:pP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혼란을 비즈니스 기회로 보고 </a:t>
            </a:r>
            <a:r>
              <a:rPr lang="ko-KR" altLang="en-US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포션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약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파는 사기꾼이 등장</a:t>
            </a:r>
            <a:endParaRPr lang="en-US" altLang="ko-KR" sz="12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85850" lvl="2">
              <a:lnSpc>
                <a:spcPct val="150000"/>
              </a:lnSpc>
            </a:pP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나만 당할 수 없다며 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여러 마을을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활보하면서 남들을 전염시키는 </a:t>
            </a:r>
            <a:r>
              <a:rPr lang="ko-KR" altLang="en-US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민폐형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슈퍼 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전파자 역할 수행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플레이어의 행동을 수집하고 분석해 실제 현실에서의 감염 모델 생성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하지만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Agent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모델링은 사회 실험을 대체하기에 너무 복잡한 모델링이 필요하며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분석의 어려움에 비해서 얻을 수 있는 결과는 단순한 편이라 자주 사용되지는 않음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6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 smtClean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관련 연구 </a:t>
            </a:r>
            <a:r>
              <a:rPr lang="en-US" altLang="ko-KR" sz="2400" b="1" dirty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Agent Modeling  </a:t>
            </a:r>
            <a:endParaRPr lang="ko-KR" altLang="en-US" sz="2400" b="1" dirty="0">
              <a:solidFill>
                <a:prstClr val="black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7040" cy="5356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최근 스탠퍼드대학과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구글의 공동연구팀에 의해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“</a:t>
            </a:r>
            <a:r>
              <a:rPr lang="en-US" altLang="ko-KR" sz="18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ChatGPT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활용하여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NPC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행동을 자동화하는 시스템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"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개발</a:t>
            </a:r>
            <a:r>
              <a:rPr lang="en-US" altLang="ko-KR" sz="1800" baseline="30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baseline="30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연구팀은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NPC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 자발적으로 행동하는 시스템을 구축하기 위해 </a:t>
            </a:r>
            <a:r>
              <a:rPr lang="en-US" altLang="ko-KR" sz="18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ChatGPT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모델 데이터를 활용한 독자적인 시스템을 개발하고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25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명의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NPC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대해 성격과 교우 관계를 결정하는 프롬프트를 </a:t>
            </a:r>
            <a:r>
              <a:rPr lang="ko-KR" altLang="en-US" sz="18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입력</a:t>
            </a:r>
            <a:r>
              <a:rPr lang="en-US" altLang="ko-KR" sz="18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(Agent modeling)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baseline="300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NPC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"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서로 정보를 전하여 마을 전체에 확산시킨다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", "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과거의 교환에 대해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시간이 경과한 후 언급한다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", "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기획해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참가자를 모집한다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" </a:t>
            </a:r>
            <a:r>
              <a:rPr lang="ko-KR" altLang="en-US" sz="18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등의 설계되지 않는 예상 외 행동 또한 수행 </a:t>
            </a:r>
            <a:endParaRPr lang="en-US" altLang="ko-KR" sz="18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00050" lvl="1" indent="0"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Ex)</a:t>
            </a:r>
            <a:r>
              <a:rPr lang="ko-KR" altLang="en-US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한 </a:t>
            </a:r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NPC</a:t>
            </a:r>
            <a:r>
              <a:rPr lang="ko-KR" altLang="en-US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 </a:t>
            </a:r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"</a:t>
            </a:r>
            <a:r>
              <a:rPr lang="ko-KR" altLang="en-US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밸런타인데이 파티를 개최하자</a:t>
            </a:r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"</a:t>
            </a:r>
            <a:r>
              <a:rPr lang="ko-KR" altLang="en-US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라고 제안한 결과 마을 전체에서 이틀간 밸런타인데이 파티에 관한 화제가 펼쳐져</a:t>
            </a:r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"</a:t>
            </a:r>
            <a:r>
              <a:rPr lang="ko-KR" altLang="en-US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짝사랑 상대를 파티에 초대한다</a:t>
            </a:r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", "</a:t>
            </a:r>
            <a:r>
              <a:rPr lang="ko-KR" altLang="en-US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파티를 위해 카페를 장식한다</a:t>
            </a:r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"</a:t>
            </a:r>
            <a:r>
              <a:rPr lang="ko-KR" altLang="en-US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라는 행동이 확인되었다는 </a:t>
            </a:r>
            <a:r>
              <a:rPr lang="ko-KR" altLang="en-US" sz="14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것</a:t>
            </a:r>
            <a:endParaRPr lang="en-US" altLang="ko-KR" sz="14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00050" lvl="1" indent="0">
              <a:buNone/>
            </a:pPr>
            <a:endParaRPr lang="en-US" altLang="ko-KR" sz="14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00050" lvl="1" indent="0">
              <a:buNone/>
            </a:pPr>
            <a:endParaRPr lang="en-US" altLang="ko-KR" sz="14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452" y="3852005"/>
            <a:ext cx="4543176" cy="2803376"/>
          </a:xfrm>
          <a:prstGeom prst="rect">
            <a:avLst/>
          </a:prstGeom>
        </p:spPr>
      </p:pic>
      <p:pic>
        <p:nvPicPr>
          <p:cNvPr id="3074" name="Picture 2" descr="https://blog.kakaocdn.net/dn/dnfzEK/btr9Nmf31oW/d2gOtEjSi4mYAB579xGec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4077072"/>
            <a:ext cx="4176464" cy="257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5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HP (Analytic Hierarchy Process) &gt; 도리의 디지털라이프">
            <a:extLst>
              <a:ext uri="{FF2B5EF4-FFF2-40B4-BE49-F238E27FC236}">
                <a16:creationId xmlns:a16="http://schemas.microsoft.com/office/drawing/2014/main" id="{EAB0C0B8-3BC3-ED25-119F-9807A297D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492896"/>
            <a:ext cx="3592710" cy="140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40. 다차원척도법 , 주성분분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3971923"/>
            <a:ext cx="3062694" cy="305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 smtClean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관련 연구 </a:t>
            </a:r>
            <a:r>
              <a:rPr lang="en-US" altLang="ko-KR" sz="2400" b="1" dirty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Survey </a:t>
            </a:r>
            <a:r>
              <a:rPr lang="en-US" altLang="ko-KR" sz="2400" b="1" dirty="0" smtClean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Analysis </a:t>
            </a:r>
            <a:endParaRPr lang="ko-KR" altLang="en-US" sz="2400" b="1" dirty="0">
              <a:solidFill>
                <a:prstClr val="black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AHP(Analytic Hierarchy Process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en-US" altLang="ko-KR" sz="1800" baseline="30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[11]</a:t>
            </a:r>
            <a:endParaRPr lang="en-US" altLang="ko-KR" sz="1800" baseline="30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복잡한 문제를 계층적 구조로 분해하고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상대적 중요도를 측정하여 최종적으로 가장 바람직한 대안을 선택할 수 있도록 도움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분석 순서는 다음과 같음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1)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문제 정의 및 계층화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2)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상대적 중요도 측정 및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쌍대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비교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3)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합성 및 일관성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검사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본 연구에서는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AHP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활용해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소비자들의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 선택 속성에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관한 우선순위 인식을 살펴보고자 함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MDS(Multi-Dimensional Scaling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en-US" altLang="ko-KR" sz="1800" baseline="30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[12]</a:t>
            </a:r>
            <a:endParaRPr lang="en-US" altLang="ko-KR" sz="1800" baseline="30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포인트 간의 거리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유사성 또는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dissimilarity)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보존하려는 목적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원래 공간에서의 거리를 최대한 유지하면서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차원을 축소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데이터의 구조와 관계를 유지하며 시각화에 유용한 결과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2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z="2400" b="1" dirty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연구 방법론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7040" cy="5356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실제 설문 조사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</a:pP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 설문 대상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넷플릭스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웨이브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티빙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디즈니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+,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누누티비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  <a:p>
            <a:pPr marL="685800" lvl="1">
              <a:lnSpc>
                <a:spcPct val="150000"/>
              </a:lnSpc>
            </a:pP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연령대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10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대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~ 50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대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평가요인은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속성이며 도출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단계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평가요인은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‘콘텐츠’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‘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비용’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‘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 품질’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‘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이용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편의성’이며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2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단계 </a:t>
            </a:r>
            <a:r>
              <a:rPr lang="ko-KR" altLang="en-US" sz="14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평가요인은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이들의 하위 평가요인으로 계층구조화하여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구성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조사대상이 일반이용자이기 때문에 평가항목만 제시할 경우 이해하기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어려울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가능성이 높다고 판단되어 각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평가요인별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설명과 예시를 곁들여 이해를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돕고자 했으며 앞선 사전 연구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“Sensitive Survey”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기술들을 활용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</a:pP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 간 경쟁관계 및 속성별 경쟁우위를 분석하는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MDS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위해 서비스 별로 이들 항목에 대해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10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점 척도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(1~10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점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 평가하도록 설문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</a:pP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126" t="4986" r="9875"/>
          <a:stretch/>
        </p:blipFill>
        <p:spPr>
          <a:xfrm>
            <a:off x="4007768" y="4128709"/>
            <a:ext cx="3967336" cy="275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z="2400" b="1" dirty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연구 방법론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7040" cy="5356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Agent modeling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을 활용한 설문 조사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부족한 실제 설문 조사자 수를 채우기 위해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LLM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모델을 통해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Agent Modeling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진행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85850" lvl="2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어떠한 현상이 일어났는지에 대한 분석이 아니라 어떠한 사건의 결과값이 목적이기에 사람이 알 수 없는 블랙박스 모델을 통해 결과를 도출하여도 크게 문제 없다 판단</a:t>
            </a:r>
            <a:endParaRPr lang="en-US" altLang="ko-KR" sz="12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</a:pP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Agent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모델의 다양성을 위해 다양한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LLM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모델 사용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(GPT, </a:t>
            </a:r>
            <a:r>
              <a:rPr lang="en-US" altLang="ko-KR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PaLM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LLaMA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sz="14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StableLM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en-US" altLang="ko-KR" sz="1400" baseline="30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[13-16]</a:t>
            </a:r>
            <a:endParaRPr lang="en-US" altLang="ko-KR" sz="1400" baseline="30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설문 조사 결과가 실제 진행한 설문 조사 결과와 동일한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분포에서 나왔다는 것을 확인할 수 있는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동질성에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대한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피어슨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카이제곱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검정을 수행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검정을 통해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LLM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모델에 대한 차이 조사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&amp;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검정을 통과한 데이터는 실제 데이터와 합쳐 분석을 진행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986" y="3717032"/>
            <a:ext cx="6834267" cy="26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z="2400" b="1" dirty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연구 방법론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7040" cy="5356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실험 결과 분석</a:t>
            </a:r>
            <a:r>
              <a:rPr lang="en-US" altLang="ko-KR" sz="1800" baseline="30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[17]</a:t>
            </a:r>
          </a:p>
          <a:p>
            <a:pPr marL="685800" lvl="1">
              <a:lnSpc>
                <a:spcPct val="150000"/>
              </a:lnSpc>
            </a:pP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지각도를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통한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 간 경쟁관계 분석을 위해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16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 항목에 대한 </a:t>
            </a:r>
            <a:r>
              <a:rPr lang="ko-KR" altLang="en-US" sz="14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서비스별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4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평가점수와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Sensitive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survey technique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통해 도출한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유도측정치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기존 데이터로부터 계산이나 변환을 통해 얻어진 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측정이며 원래의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데이터에서 바로 얻을 수 없는 추가적인 정보나 </a:t>
            </a:r>
            <a:r>
              <a:rPr lang="ko-KR" altLang="en-US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인사이트를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제공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활용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각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하위항목에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대한 평가점수를 상위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속성을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기준으로 합산 평균한 값을 지표로 사용하고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각 속성별로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유클리디안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거리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(Euclidean distance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추출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</a:pP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MDS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ALSCAL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(Alternating Least Squares 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Scaling :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주어진 데이터의 유사성이나 거리 정보를 바탕으로 개체들을 몇 개의 차원에서 표현하며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개체들 간의 상대적 위치를 재구성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사용 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지각도의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차원수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(dimensionality)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결정하기 위해 연구자의 주관적 평가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스트레스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대상들과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응답자들의 유사성 인식 간 차이의 </a:t>
            </a:r>
            <a:r>
              <a:rPr lang="ko-KR" altLang="en-US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분산비율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측정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혹은 적합성 지표가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활용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</a:pP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 속성을 보다 세분화하여 각 서비스의 경쟁우위를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분석하기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위해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벡터모델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(vector model)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이용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85850" lvl="2">
              <a:lnSpc>
                <a:spcPct val="150000"/>
              </a:lnSpc>
            </a:pPr>
            <a:r>
              <a:rPr lang="ko-KR" altLang="en-US" sz="10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이상점을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벡터로 표현하고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각 </a:t>
            </a:r>
            <a:r>
              <a:rPr lang="ko-KR" altLang="en-US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대상을 이 벡터에 직각으로 투영한 점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(projection point)</a:t>
            </a:r>
            <a:r>
              <a:rPr lang="ko-KR" altLang="en-US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기준으로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해당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벡터가 </a:t>
            </a:r>
            <a:r>
              <a:rPr lang="ko-KR" altLang="en-US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전진하는 방향과 가까이 있는 순으로 선호가 높으며 경쟁우위에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있다고 </a:t>
            </a:r>
            <a:r>
              <a:rPr lang="ko-KR" altLang="en-US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해석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</a:pP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8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z="2400" b="1" dirty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실험 예상 결과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E1303-1AE7-16A4-1566-3417967F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1" y="2060848"/>
            <a:ext cx="6296092" cy="354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1EED78-E31B-B0B3-3F46-EC1743F30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183" y="2780928"/>
            <a:ext cx="5462687" cy="26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z="2400" b="1" dirty="0" smtClean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예상 기대 효과</a:t>
            </a:r>
            <a:endParaRPr lang="ko-KR" altLang="en-US" sz="2400" b="1" dirty="0">
              <a:solidFill>
                <a:prstClr val="black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7040" cy="5356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AHP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분석을 통해 사용자들이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23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년 현재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서비스에서 가장 중요하게 생각하는 부분을 알 수 있음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불법 서비스와 비교해서 국내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서비스의 포지셔닝을 시각적으로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파악하고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비교하여 서비스가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어느 위치에 있는지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이해 가능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법률 및 제도 구축 시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불법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OTT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서비스의 약점을 파악하여 효과적인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전략을 설계하고 구현하는 데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도움 가능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불법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서비스에 대한 현실 자각을 통해 소비자들의 건강한 소비 생활 장려 가능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Reference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7040" cy="5356448"/>
          </a:xfrm>
        </p:spPr>
        <p:txBody>
          <a:bodyPr/>
          <a:lstStyle/>
          <a:p>
            <a:pPr marL="285750" indent="-285750">
              <a:buFont typeface="+mj-ea"/>
              <a:buAutoNum type="circleNumDbPlain"/>
            </a:pPr>
            <a:r>
              <a:rPr lang="ko-KR" altLang="en-US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지인해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 "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국내 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산업 및 기업의 주요 현황과 시사점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."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미디어 이슈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&amp;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트렌드 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-.54 (2023): 22-32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+mj-ea"/>
              <a:buAutoNum type="circleNumDbPlain"/>
            </a:pP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/>
            </a:pPr>
            <a:r>
              <a:rPr lang="ko-KR" altLang="en-US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선한결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“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국내 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한 곳도 흑자 못내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.."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콘텐츠 </a:t>
            </a:r>
            <a:r>
              <a:rPr lang="ko-KR" altLang="en-US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쩐의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전쟁에 남는 게 없다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"” ,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한국경제신문과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2022.08.22</a:t>
            </a: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/>
            </a:pP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/>
            </a:pP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한국저작권단체연합회 저작권보호센터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 (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2022)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저작권 보호 연차보고서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서울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한국저작권단체연합회 저작권보호센터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2022.</a:t>
            </a:r>
          </a:p>
          <a:p>
            <a:pPr marL="285750" indent="-285750">
              <a:buFont typeface="+mj-ea"/>
              <a:buAutoNum type="circleNumDbPlain"/>
            </a:pP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/>
            </a:pP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Tourangeau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R., &amp; Yan, T. (2007). Sensitive questions in surveys. Psychological Bulletin, 133(5): 859-883. DOI: 10.1037/0033-2909.133.5.859</a:t>
            </a:r>
          </a:p>
          <a:p>
            <a:pPr marL="285750" indent="-285750">
              <a:buFont typeface="+mj-ea"/>
              <a:buAutoNum type="circleNumDbPlain"/>
            </a:pP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/>
            </a:pP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Rosenfeld, B., Imai, K. &amp; Shapiro, J. N. (2015). An empirical validation study of popular survey methodologies for sensitive questions. American Journal of Political Science, 60(3): 783-802. 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DOI: 10.1111/ajps.12205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+mj-ea"/>
              <a:buAutoNum type="circleNumDbPlain"/>
            </a:pP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/>
            </a:pP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Kuha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J., &amp; Jackson, J. (2014). The item count method for sensitive survey questions: modelling criminal </a:t>
            </a: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behaviour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 Journal of the Royal Statistical Society: Series C: Applied Statistics, 321-341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+mj-ea"/>
              <a:buAutoNum type="circleNumDbPlain"/>
            </a:pP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/>
            </a:pP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Smith, R. L. (1990). 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Extreme value theory. 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Handbook 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of applicable mathematics, 7(437-471), 18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+mj-ea"/>
              <a:buAutoNum type="circleNumDbPlain"/>
            </a:pP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/>
            </a:pP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Bankes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S. C. (2002). Agent-based modeling: A revolution?. Proceedings of the National Academy of Sciences, 99(suppl_3), 7199-7200.</a:t>
            </a:r>
            <a:endParaRPr lang="en-US" altLang="ko-KR" sz="12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/>
            </a:pP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/>
            </a:pP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Balicer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R. D. (2007). Modeling infectious diseases dissemination through online role-playing games. Epidemiology, 18(2), 260-261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+mj-ea"/>
              <a:buAutoNum type="circleNumDbPlain"/>
            </a:pP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/>
            </a:pP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Park, J. S., O'Brien, J. C., </a:t>
            </a: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Cai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C. J., Morris, M. R., Liang, P., &amp; Bernstein, M. S. (2023). Generative agents: Interactive simulacra of human behavior. </a:t>
            </a: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arXiv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preprint arXiv:2304.03442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+mj-ea"/>
              <a:buAutoNum type="circleNumDbPlain"/>
            </a:pP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/>
            </a:pP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김영수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,and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최진호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 "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지역방송인들의 지역방송발전 지원계획에 대한 상대적 우선순위에 관한 연구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."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한국방송학회 학술대회 논문집 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2015.11 (2015): 133-133.</a:t>
            </a: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Reference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7040" cy="5356448"/>
          </a:xfrm>
        </p:spPr>
        <p:txBody>
          <a:bodyPr/>
          <a:lstStyle/>
          <a:p>
            <a:pPr marL="285750" indent="-285750">
              <a:buFont typeface="+mj-ea"/>
              <a:buAutoNum type="circleNumDbPlain" startAt="12"/>
            </a:pP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김경희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(2010).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인터넷 </a:t>
            </a:r>
            <a:r>
              <a:rPr lang="ko-KR" altLang="en-US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포털이미지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평가에 따른 포지셔닝전략 구축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󰡔한국콘텐츠학회논문집󰡕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10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권 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호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282~293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+mj-ea"/>
              <a:buAutoNum type="circleNumDbPlain" startAt="12"/>
            </a:pP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 startAt="12"/>
            </a:pPr>
            <a:r>
              <a:rPr lang="en-US" altLang="ko-KR" sz="12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OpenAI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(2023). GPT-4 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Technical 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Report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. </a:t>
            </a: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arXiv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preprint arXiv:2303.08774 </a:t>
            </a: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 startAt="12"/>
            </a:pP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 startAt="12"/>
            </a:pP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Chowdhery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A., </a:t>
            </a: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Narang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S., Devlin, J., </a:t>
            </a: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Bosma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M., Mishra, G., Roberts, A., ... &amp; </a:t>
            </a: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Fiedel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N. (2022). Palm: Scaling language modeling with pathways. </a:t>
            </a: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arXiv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preprint arXiv:2204.02311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+mj-ea"/>
              <a:buAutoNum type="circleNumDbPlain" startAt="12"/>
            </a:pP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 startAt="12"/>
            </a:pP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Touvron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H., </a:t>
            </a: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Lavril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T., </a:t>
            </a: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Izacard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G., Martinet, X., </a:t>
            </a: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Lachaux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M. A., </a:t>
            </a: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Lacroix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T., ... &amp; </a:t>
            </a: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Lample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G. (2023). Llama: Open and efficient foundation language models. </a:t>
            </a: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arXiv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preprint arXiv:2302.13971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+mj-ea"/>
              <a:buAutoNum type="circleNumDbPlain" startAt="12"/>
            </a:pP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 startAt="12"/>
            </a:pP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Stable </a:t>
            </a:r>
            <a:r>
              <a:rPr lang="en-US" altLang="ko-KR" sz="12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ai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 (2023). </a:t>
            </a:r>
            <a:r>
              <a:rPr lang="it-IT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StableLM: Stability AI Language Models </a:t>
            </a:r>
            <a:r>
              <a:rPr lang="it-IT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it-IT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3"/>
              </a:rPr>
              <a:t>https</a:t>
            </a:r>
            <a:r>
              <a:rPr lang="it-IT" altLang="ko-KR" sz="1200" dirty="0">
                <a:latin typeface="Noto Sans KR" panose="020B0500000000000000" pitchFamily="34" charset="-127"/>
                <a:ea typeface="Noto Sans KR" panose="020B0500000000000000" pitchFamily="34" charset="-127"/>
                <a:hlinkClick r:id="rId3"/>
              </a:rPr>
              <a:t>://github.com/stability-AI/stableLM</a:t>
            </a:r>
            <a:r>
              <a:rPr lang="it-IT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3"/>
              </a:rPr>
              <a:t>/</a:t>
            </a:r>
            <a:endParaRPr lang="it-IT" altLang="ko-KR" sz="12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 startAt="12"/>
            </a:pPr>
            <a:endParaRPr lang="it-IT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+mj-ea"/>
              <a:buAutoNum type="circleNumDbPlain" startAt="12"/>
            </a:pP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최진호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 (2019). OTT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 속성에 대한 이용자 인식 및 사업자 경쟁관계 분석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방송과 커뮤니케이션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20(2), 121-169.</a:t>
            </a: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4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95803A-8B32-23E3-3534-574382D9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</a:t>
            </a:fld>
            <a:endParaRPr lang="en-US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6FA83C1-AC76-4175-9556-225A2168F797}"/>
              </a:ext>
            </a:extLst>
          </p:cNvPr>
          <p:cNvSpPr txBox="1"/>
          <p:nvPr/>
        </p:nvSpPr>
        <p:spPr>
          <a:xfrm>
            <a:off x="4232346" y="943820"/>
            <a:ext cx="3618029" cy="566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b="1" kern="0" spc="133" dirty="0">
                <a:solidFill>
                  <a:srgbClr val="0E1F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yriad Pro Light" pitchFamily="34" charset="0"/>
              </a:rPr>
              <a:t>CONTENT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1001">
            <a:extLst>
              <a:ext uri="{FF2B5EF4-FFF2-40B4-BE49-F238E27FC236}">
                <a16:creationId xmlns:a16="http://schemas.microsoft.com/office/drawing/2014/main" id="{8795A40C-D335-F4D6-3FDA-0555B484C166}"/>
              </a:ext>
            </a:extLst>
          </p:cNvPr>
          <p:cNvGrpSpPr/>
          <p:nvPr/>
        </p:nvGrpSpPr>
        <p:grpSpPr>
          <a:xfrm>
            <a:off x="4329755" y="1445201"/>
            <a:ext cx="3354218" cy="272579"/>
            <a:chOff x="7138564" y="2195969"/>
            <a:chExt cx="3788625" cy="408869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61081B79-1564-074B-5861-0E3994C1E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8564" y="2195969"/>
              <a:ext cx="3788625" cy="408869"/>
            </a:xfrm>
            <a:prstGeom prst="rect">
              <a:avLst/>
            </a:prstGeom>
          </p:spPr>
        </p:pic>
      </p:grp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70198695-661B-2966-E534-A594A0A50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656246"/>
              </p:ext>
            </p:extLst>
          </p:nvPr>
        </p:nvGraphicFramePr>
        <p:xfrm>
          <a:off x="119336" y="2219160"/>
          <a:ext cx="11953328" cy="3658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885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 smtClean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연구 </a:t>
            </a:r>
            <a:r>
              <a:rPr lang="ko-KR" altLang="en-US" sz="2400" b="1" dirty="0" smtClean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배경</a:t>
            </a:r>
            <a:endParaRPr lang="ko-KR" altLang="en-US" sz="2400" b="1" dirty="0">
              <a:solidFill>
                <a:prstClr val="black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7040" cy="5356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지난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8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년간 국내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OTT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연평균성장률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(CAGR)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28%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이며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년은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조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원 이상으로 추정</a:t>
            </a:r>
            <a:r>
              <a:rPr lang="en-US" altLang="ko-KR" sz="1800" baseline="30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OTT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적자 구조는 갈수록 악화하는 분위기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치킨 게임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상태이며 주요한 원인은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다음과 같음</a:t>
            </a:r>
            <a:r>
              <a:rPr lang="en-US" altLang="ko-KR" sz="1800" baseline="30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[2]</a:t>
            </a:r>
          </a:p>
          <a:p>
            <a:pPr lvl="1"/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여러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서비스가 생기면서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유료 구독자를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꾸준히 잡아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두기가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힘들어짐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적자를 감수하더라도 투자한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오리지널 콘텐츠의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성공 여부를 미리 계산할 수 없음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성공을 하더라도 그에 따른 이익이 여러 요인들로 인해 투자 대비 이익이 나오지 않는 상황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7729"/>
          <a:stretch/>
        </p:blipFill>
        <p:spPr>
          <a:xfrm>
            <a:off x="20005" y="4508762"/>
            <a:ext cx="6330648" cy="20885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56978"/>
            <a:ext cx="5589506" cy="1822423"/>
          </a:xfrm>
          <a:prstGeom prst="rect">
            <a:avLst/>
          </a:prstGeom>
        </p:spPr>
      </p:pic>
      <p:pic>
        <p:nvPicPr>
          <p:cNvPr id="1026" name="Picture 2" descr="국내 OTT 한 곳도 흑자 못내…&quot;콘텐츠 쩐의 전쟁에 남는 게 없다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4" t="40828" r="31100"/>
          <a:stretch/>
        </p:blipFill>
        <p:spPr bwMode="auto">
          <a:xfrm>
            <a:off x="8400256" y="2486404"/>
            <a:ext cx="2160240" cy="227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3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 smtClean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연구 배경</a:t>
            </a:r>
            <a:endParaRPr lang="ko-KR" altLang="en-US" sz="2400" b="1" dirty="0">
              <a:solidFill>
                <a:prstClr val="black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7040" cy="5356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투자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대비 이익이 나오지 않는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상황에 대한 여러 요인 중 하나는 이용률 대비 유료 결제 비율이 작음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표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따르면 결제를 하지 않고 무료로 서비스를 이용하는 사람들은 최대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44.6%,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최소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16.1%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 여전히 매우 높은 비율을 차지하고 있음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표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연도별 증감률을 살펴보면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엔데믹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이후로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시장의 성장세가 둔화되고 있다는 사실 또한 알 수 있음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오리지널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콘텐츠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수급에 따른 이익을 최대한 얻기 위해서는 이용자 중 유료 결제 비율을 최대한 늘리는 것이 최우선의 목표라 할 수 있음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924" t="54634"/>
          <a:stretch/>
        </p:blipFill>
        <p:spPr>
          <a:xfrm>
            <a:off x="47328" y="4902721"/>
            <a:ext cx="5537968" cy="1650479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0530"/>
              </p:ext>
            </p:extLst>
          </p:nvPr>
        </p:nvGraphicFramePr>
        <p:xfrm>
          <a:off x="5578865" y="5373216"/>
          <a:ext cx="6613135" cy="86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3">
                  <a:extLst>
                    <a:ext uri="{9D8B030D-6E8A-4147-A177-3AD203B41FA5}">
                      <a16:colId xmlns:a16="http://schemas.microsoft.com/office/drawing/2014/main" val="3715228985"/>
                    </a:ext>
                  </a:extLst>
                </a:gridCol>
                <a:gridCol w="1938416">
                  <a:extLst>
                    <a:ext uri="{9D8B030D-6E8A-4147-A177-3AD203B41FA5}">
                      <a16:colId xmlns:a16="http://schemas.microsoft.com/office/drawing/2014/main" val="3465092674"/>
                    </a:ext>
                  </a:extLst>
                </a:gridCol>
                <a:gridCol w="1938416">
                  <a:extLst>
                    <a:ext uri="{9D8B030D-6E8A-4147-A177-3AD203B41FA5}">
                      <a16:colId xmlns:a16="http://schemas.microsoft.com/office/drawing/2014/main" val="2640439748"/>
                    </a:ext>
                  </a:extLst>
                </a:gridCol>
              </a:tblGrid>
              <a:tr h="286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471" marR="76471" marT="38236" marB="382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20-21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471" marR="76471" marT="38236" marB="382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21-22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471" marR="76471" marT="38236" marB="382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355835"/>
                  </a:ext>
                </a:extLst>
              </a:tr>
              <a:tr h="286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연도별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OTT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이용 증감률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471" marR="76471" marT="38236" marB="382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3.2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471" marR="76471" marT="38236" marB="382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2.5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471" marR="76471" marT="38236" marB="382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508859"/>
                  </a:ext>
                </a:extLst>
              </a:tr>
              <a:tr h="286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연도별 유료결제 비율 증감률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471" marR="76471" marT="38236" marB="382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28.4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471" marR="76471" marT="38236" marB="382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5.8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471" marR="76471" marT="38236" marB="382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21362"/>
                  </a:ext>
                </a:extLst>
              </a:tr>
            </a:tbl>
          </a:graphicData>
        </a:graphic>
      </p:graphicFrame>
      <p:cxnSp>
        <p:nvCxnSpPr>
          <p:cNvPr id="18" name="직선 화살표 연결선 17"/>
          <p:cNvCxnSpPr/>
          <p:nvPr/>
        </p:nvCxnSpPr>
        <p:spPr>
          <a:xfrm>
            <a:off x="4955704" y="5661248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55704" y="568485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16.1</a:t>
            </a:r>
            <a:endParaRPr lang="ko-KR" altLang="en-US" sz="1000" dirty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647728" y="5676735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47728" y="570034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16.4</a:t>
            </a:r>
            <a:endParaRPr lang="ko-KR" altLang="en-US" sz="1000" dirty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351584" y="5676735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1584" y="570034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44.6</a:t>
            </a:r>
            <a:endParaRPr lang="ko-KR" altLang="en-US" sz="1000" dirty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3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 smtClean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연구 배경</a:t>
            </a:r>
            <a:endParaRPr lang="ko-KR" altLang="en-US" sz="2400" b="1" dirty="0">
              <a:solidFill>
                <a:prstClr val="black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7040" cy="5356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누누티비는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국내외 유료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콘텐츠를 실시간으로 스트리밍해 저작권 위반 논란을 일으킴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누누티비의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월간 활성 이용자 수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(MAU)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천만 명 이상으로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짐작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※ 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웨이브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·</a:t>
            </a:r>
            <a:r>
              <a:rPr lang="ko-KR" altLang="en-US" sz="16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티빙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이용자보다 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많은 숫자</a:t>
            </a:r>
            <a:endParaRPr lang="en-US" altLang="ko-KR" sz="16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그로 인한 국내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콘텐츠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사업자들의 피해액 약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조원으로 추정</a:t>
            </a:r>
            <a:endParaRPr lang="ko-KR" altLang="en-US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최근 정부 규제 및 수사망에 대한 압박 및 서버 트래픽의 급증한 증가로 사업성이 떨어져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월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14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일부로 서비스를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종료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2" name="Picture 2" descr="불법 스트리밍 '누누티비'에 방통심의위 심의 어떻게 했나 &lt; IT &lt; 금준경 기자 - 미디어오늘">
            <a:extLst>
              <a:ext uri="{FF2B5EF4-FFF2-40B4-BE49-F238E27FC236}">
                <a16:creationId xmlns:a16="http://schemas.microsoft.com/office/drawing/2014/main" id="{C615632D-AB26-3E93-5039-3953BE51A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4117529"/>
            <a:ext cx="5058599" cy="257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누누티비, 정부 압박에 14일 0시 서비스 종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4077072"/>
            <a:ext cx="5848311" cy="26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 smtClean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연구 배경</a:t>
            </a:r>
            <a:endParaRPr lang="ko-KR" altLang="en-US" sz="2400" b="1" dirty="0">
              <a:solidFill>
                <a:prstClr val="black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7040" cy="5356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하지만 누누티비처럼 불법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스트리밍 서비스가 우후죽순 생겨나고 있음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2022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저작권 보호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연차 보고서</a:t>
            </a:r>
            <a:r>
              <a:rPr lang="en-US" altLang="ko-KR" sz="1800" baseline="30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[3]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따르면 절반 정도의 </a:t>
            </a:r>
            <a:r>
              <a:rPr lang="ko-KR" altLang="en-US" sz="18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설문자가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계속 불법 서비스를 이용할 것이라고 답변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baseline="30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이를 제한하기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위해 정보통신망 이용촉진 및 정보보호 등에 관한 법률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정보통신망법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),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저작권법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방송통신위원회 설치법 개정이 필요하다는 주장이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제기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baseline="30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하지만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법안은 최근 제안하는 단계이고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발효가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되더라도 </a:t>
            </a:r>
            <a:r>
              <a:rPr lang="ko-KR" altLang="en-US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가상사설망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(VPN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및 콘텐츠 전송 네트워크 사업자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(CDN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기술들을 활용하기에 불법 서비스 자체를 원천 봉쇄하는 것은 사실상 불가능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052" name="Picture 4" descr="제2 누누티비를 넘본다고? 불법콘텐츠 업체 우후죽순 &lt; IT &lt; 금준경 기자 - 미디어오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4361585"/>
            <a:ext cx="3745327" cy="211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3977246"/>
            <a:ext cx="3790960" cy="28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 smtClean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연구 </a:t>
            </a:r>
            <a:r>
              <a:rPr lang="ko-KR" altLang="en-US" sz="2400" b="1" dirty="0" smtClean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필요성 및 목적</a:t>
            </a:r>
            <a:endParaRPr lang="ko-KR" altLang="en-US" sz="2400" b="1" dirty="0">
              <a:solidFill>
                <a:prstClr val="black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7040" cy="5356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통계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결과</a:t>
            </a:r>
            <a:r>
              <a:rPr lang="en-US" altLang="ko-KR" sz="1800" baseline="30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en-US" altLang="ko-KR" sz="1800" baseline="30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3]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30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대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20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대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40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대 순으로 불법 컨텐츠를 많이 사용하고 있으며 소득이 충분하다고 판단되는 사회인들이 많이 사용하고 있음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불법 컨텐츠를 사용하는 가장 큰 이유는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비용 문제가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21%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 가장 많지만 그 외 편의성과 실시간성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품질성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등 제공하는 서비스의 문제에 대한 요소</a:t>
            </a:r>
            <a:r>
              <a:rPr lang="en-US" altLang="ko-KR" sz="1800" baseline="30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baseline="30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[3]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 존재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baseline="30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저작권 보호 종합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인식 또한 해가 지날수록 상승하는 모습을 보이고 있음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그렇기 때문에 불법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OTT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서비스의 대표격인 </a:t>
            </a:r>
            <a:r>
              <a:rPr lang="ko-KR" altLang="en-US" sz="18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누누</a:t>
            </a:r>
            <a:r>
              <a:rPr lang="ko-KR" altLang="en-US" sz="18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티비에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대한 분석을 통해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Weakness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혹은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Threat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파악하고 국내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OTT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와의 포지셔닝을 비교 분석하여 이를 개선한다면 소비력 있는 불법 사용자들을 사로잡을 수 있지 않을까 판단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4440435"/>
            <a:ext cx="3902262" cy="22651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4289822"/>
            <a:ext cx="2907124" cy="25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3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관련 연구 </a:t>
            </a:r>
            <a:r>
              <a:rPr lang="en-US" altLang="ko-KR" sz="2400" b="1" dirty="0" smtClean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Sensitive </a:t>
            </a:r>
            <a:r>
              <a:rPr lang="en-US" altLang="ko-KR" sz="2400" b="1" dirty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Survey </a:t>
            </a:r>
            <a:endParaRPr lang="ko-KR" altLang="en-US" sz="2400" b="1" dirty="0">
              <a:solidFill>
                <a:prstClr val="black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7040" cy="5356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Sensitive Survey :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개인의 불법적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마약 사용 또는 범죄 행위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혹은 민감한 정보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사생활침해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소득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위치정보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))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대한 주제를 다루는 설문 조사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민감한 정보에 대해 단순히 질문할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경우 참여를 안하거나 혹은 공백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부정확한 설문 조사가 이루어짐</a:t>
            </a:r>
            <a:r>
              <a:rPr lang="en-US" altLang="ko-KR" sz="1800" baseline="30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[4]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보다 좋은 결과를 만들기 위해 설문 조사는 다음과 같이 이루어져야 함</a:t>
            </a:r>
            <a:r>
              <a:rPr lang="en-US" altLang="ko-KR" sz="1800" baseline="30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[5]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웹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메일과 같은 비대면 설문조사 진행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불법 약물 사용에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대한 설문조사 결과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30%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정도 향상</a:t>
            </a:r>
            <a:r>
              <a:rPr lang="en-US" altLang="ko-KR" sz="1400" baseline="30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[4]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설문조사에 대한 명분 설명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정보를 알고자 하는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이유를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적절하게 설명할 수 있다면 응답자는 질문에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보다 더 대답하고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정직하게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대답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민감한 질문은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후반부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인구통계학적 질문은 마지막에 배치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특정 숫자 값을 묻기보다는 범위를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사용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&amp;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직접적인 빈도에 대해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질문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“Question Loading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”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방식 이용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설문 응답자에게 사회적으로 원하지 않는 반응을 주는 데 연관된 판단을 제거하고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특정 행동을 할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또는 하지 않을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다양한 이유를 인정하는 질문을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제시 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Ex)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마지막 선거에 </a:t>
            </a:r>
            <a:r>
              <a:rPr lang="ko-KR" altLang="en-US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투표하셨나요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? 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=&gt; 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많은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이유로 사람들이 투표할 기회를 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놓칩니다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마지막 선거에 </a:t>
            </a:r>
            <a:r>
              <a:rPr lang="ko-KR" altLang="en-US" sz="12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투표하셨나요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  <a:endParaRPr lang="en-US" altLang="ko-KR" sz="12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설문조사 답변의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편향을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보정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응답자는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사회적으로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원하는 행동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예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운동 횟수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과장하고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원치 않는 행동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예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TV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시청 시간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과소보고하는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경향이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존재하기에 설문의 응답 척도를 편향의 반대 방향으로 약간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왜곡 필요</a:t>
            </a:r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“Item Count technique”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과 같은 간접적인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질문 사용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14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설문자를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일반적인 질문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민감한 사안의 질문을 하는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그룹으로 나눈 뒤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여러 가지 행동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(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일반 행동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불법 행동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들 중 몇 개를 했는지에 대해 설문 조사를 하고 두 그룹의 차이를 이용해 비도덕적 행동에 대한 추정치를 얻음</a:t>
            </a:r>
            <a:r>
              <a:rPr lang="en-US" altLang="ko-KR" sz="1400" baseline="30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[6]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1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 smtClean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관련 연구 </a:t>
            </a:r>
            <a:r>
              <a:rPr lang="en-US" altLang="ko-KR" sz="2400" b="1" dirty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Agent Modeling  </a:t>
            </a:r>
            <a:endParaRPr lang="ko-KR" altLang="en-US" sz="2400" b="1" dirty="0">
              <a:solidFill>
                <a:prstClr val="black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7040" cy="5356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Extreme Value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Theory(EVT) :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통계학에서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희귀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이벤트의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확률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(EX)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자연재해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금융위기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을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분석하는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이론</a:t>
            </a:r>
            <a:r>
              <a:rPr lang="en-US" altLang="ko-KR" sz="1800" baseline="30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[7]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하지만 희귀 이벤트들은 절대적인 인스턴스 수가 매우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적기에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컴퓨터를 활용한 시뮬레이션 기법을 사용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baseline="30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Agent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모델링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각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agent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agent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만의 규칙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목표를 가지고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마치 사람인 것처럼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모델링 된 뒤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다양한 시나리오나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조건 하에서 시뮬레이션을 통해 어떠한 현상을 분석하고 이해하는 연구 분야</a:t>
            </a:r>
            <a:r>
              <a:rPr lang="en-US" altLang="ko-KR" sz="1800" baseline="30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[8]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146" name="Picture 2" descr="Agent-Based Modeling Framework. 3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3381668"/>
            <a:ext cx="6427862" cy="317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3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53511</TotalTime>
  <Words>2083</Words>
  <Application>Microsoft Office PowerPoint</Application>
  <PresentationFormat>와이드스크린</PresentationFormat>
  <Paragraphs>202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Arial Unicode MS</vt:lpstr>
      <vt:lpstr>ＭＳ Ｐゴシック</vt:lpstr>
      <vt:lpstr>Myriad Pro Light</vt:lpstr>
      <vt:lpstr>Noto Sans KR</vt:lpstr>
      <vt:lpstr>Noto Sans KR Black</vt:lpstr>
      <vt:lpstr>Tmon몬소리 Black</vt:lpstr>
      <vt:lpstr>맑은 고딕</vt:lpstr>
      <vt:lpstr>새굴림</vt:lpstr>
      <vt:lpstr>Arial</vt:lpstr>
      <vt:lpstr>Calibri</vt:lpstr>
      <vt:lpstr>Tahoma</vt:lpstr>
      <vt:lpstr>Wingdings</vt:lpstr>
      <vt:lpstr>1_Office 테마</vt:lpstr>
      <vt:lpstr>개인 프로젝트 기말 발표 불법 OTT 서비스 등장에 따른 OTT 서비스 속성에 대한 이용자 인식 및 경쟁관계 분석 </vt:lpstr>
      <vt:lpstr>PowerPoint 프레젠테이션</vt:lpstr>
      <vt:lpstr>연구 배경</vt:lpstr>
      <vt:lpstr>연구 배경</vt:lpstr>
      <vt:lpstr>연구 배경</vt:lpstr>
      <vt:lpstr>연구 배경</vt:lpstr>
      <vt:lpstr>연구 필요성 및 목적</vt:lpstr>
      <vt:lpstr>관련 연구 – Sensitive Survey </vt:lpstr>
      <vt:lpstr>관련 연구 – Agent Modeling  </vt:lpstr>
      <vt:lpstr>관련 연구 – Agent Modeling  </vt:lpstr>
      <vt:lpstr>관련 연구 – Agent Modeling  </vt:lpstr>
      <vt:lpstr>관련 연구 – Survey Analysis </vt:lpstr>
      <vt:lpstr>연구 방법론</vt:lpstr>
      <vt:lpstr>연구 방법론</vt:lpstr>
      <vt:lpstr>연구 방법론</vt:lpstr>
      <vt:lpstr>실험 예상 결과</vt:lpstr>
      <vt:lpstr>예상 기대 효과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VQA : Visual Question Answering</dc:title>
  <dc:creator>HJS</dc:creator>
  <cp:lastModifiedBy>user</cp:lastModifiedBy>
  <cp:revision>3906</cp:revision>
  <dcterms:created xsi:type="dcterms:W3CDTF">2014-04-14T02:09:26Z</dcterms:created>
  <dcterms:modified xsi:type="dcterms:W3CDTF">2023-05-24T15:59:47Z</dcterms:modified>
</cp:coreProperties>
</file>