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5" r:id="rId15"/>
    <p:sldId id="270" r:id="rId16"/>
    <p:sldId id="271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6" r:id="rId29"/>
    <p:sldId id="288" r:id="rId30"/>
    <p:sldId id="287" r:id="rId31"/>
    <p:sldId id="289" r:id="rId32"/>
    <p:sldId id="290" r:id="rId33"/>
    <p:sldId id="291" r:id="rId34"/>
    <p:sldId id="293" r:id="rId35"/>
    <p:sldId id="294" r:id="rId36"/>
    <p:sldId id="296" r:id="rId37"/>
    <p:sldId id="297" r:id="rId38"/>
    <p:sldId id="308" r:id="rId39"/>
    <p:sldId id="309" r:id="rId40"/>
    <p:sldId id="298" r:id="rId41"/>
    <p:sldId id="299" r:id="rId42"/>
    <p:sldId id="300" r:id="rId43"/>
    <p:sldId id="301" r:id="rId44"/>
    <p:sldId id="302" r:id="rId45"/>
    <p:sldId id="303" r:id="rId46"/>
    <p:sldId id="310" r:id="rId47"/>
    <p:sldId id="311" r:id="rId48"/>
    <p:sldId id="305" r:id="rId49"/>
    <p:sldId id="306" r:id="rId50"/>
    <p:sldId id="307" r:id="rId51"/>
    <p:sldId id="335" r:id="rId52"/>
    <p:sldId id="336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6" r:id="rId64"/>
    <p:sldId id="327" r:id="rId65"/>
    <p:sldId id="328" r:id="rId66"/>
    <p:sldId id="329" r:id="rId67"/>
    <p:sldId id="332" r:id="rId68"/>
    <p:sldId id="333" r:id="rId69"/>
    <p:sldId id="331" r:id="rId70"/>
    <p:sldId id="334" r:id="rId71"/>
    <p:sldId id="295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>
      <p:cViewPr varScale="1">
        <p:scale>
          <a:sx n="67" d="100"/>
          <a:sy n="67" d="100"/>
        </p:scale>
        <p:origin x="121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8EA6-C74F-4773-BEDC-47F800D79021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9D3EC-022F-4ADC-92EC-1C58D8220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2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solidFill>
            <a:srgbClr val="FFFFFF">
              <a:alpha val="80000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92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4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59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2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64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0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0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58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5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2104E-8A37-4561-90C1-E2A2FA2C4A6E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1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 Assignment4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6B908-B3A4-400F-9E5D-A9BECC6EF60E}"/>
              </a:ext>
            </a:extLst>
          </p:cNvPr>
          <p:cNvSpPr txBox="1"/>
          <p:nvPr/>
        </p:nvSpPr>
        <p:spPr>
          <a:xfrm>
            <a:off x="6148243" y="31409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16102284 Lee SungHo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22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/>
              <a:t>EDA – SchoolHoliday</a:t>
            </a:r>
            <a:br>
              <a:rPr lang="en-GB" sz="200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031A2D-2DAC-4478-9A5C-5BADC9F6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14" y="1124744"/>
            <a:ext cx="8107771" cy="4248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D0A81A-18FC-4CB6-81FC-34B003D145E8}"/>
              </a:ext>
            </a:extLst>
          </p:cNvPr>
          <p:cNvSpPr txBox="1"/>
          <p:nvPr/>
        </p:nvSpPr>
        <p:spPr>
          <a:xfrm>
            <a:off x="518114" y="5517232"/>
            <a:ext cx="715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 I change variable ‘</a:t>
            </a:r>
            <a:r>
              <a:rPr lang="en-US" altLang="ko-KR" dirty="0" err="1"/>
              <a:t>StateHoliday</a:t>
            </a:r>
            <a:r>
              <a:rPr lang="en-US" altLang="ko-KR" dirty="0"/>
              <a:t>’ to dummy variable, and this is result.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53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DayOfWeek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6E628-AA9A-4D18-B95E-7B680C4A4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268760"/>
            <a:ext cx="7343775" cy="3305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CB56BD-2323-4278-B25E-2F246CCAD831}"/>
              </a:ext>
            </a:extLst>
          </p:cNvPr>
          <p:cNvSpPr txBox="1"/>
          <p:nvPr/>
        </p:nvSpPr>
        <p:spPr>
          <a:xfrm>
            <a:off x="900112" y="5013176"/>
            <a:ext cx="676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Next, I print descriptive statistics group by Day of Week. There will be differences on each day of the week. And this is a result. I think both mean and variable isn’t very similar.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54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altLang="ko-KR" dirty="0" err="1"/>
              <a:t>DayOfWeek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C71381-2C7A-4E82-BF20-9052497B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2736"/>
            <a:ext cx="4378635" cy="409026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597DFBA-B88A-47A4-AE5E-B0C27F06D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117" y="764704"/>
            <a:ext cx="3600400" cy="572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7B945B-C74B-4AAD-BDEB-F9269DAF1071}"/>
              </a:ext>
            </a:extLst>
          </p:cNvPr>
          <p:cNvSpPr txBox="1"/>
          <p:nvPr/>
        </p:nvSpPr>
        <p:spPr>
          <a:xfrm>
            <a:off x="457200" y="5260558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 I draw a histogram of the sales by day. As a result, there is no different except day 7(Sunday).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61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altLang="ko-KR" dirty="0" err="1"/>
              <a:t>DayOfWeek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4F62BA-CC7D-4517-83E1-AB92489E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61242"/>
            <a:ext cx="4186808" cy="30728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565729-03A8-44EC-AA35-5F9F9302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51" y="3959984"/>
            <a:ext cx="5075566" cy="2778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D0C30C-82ED-4B1F-B7C2-FBD5A2B5385C}"/>
              </a:ext>
            </a:extLst>
          </p:cNvPr>
          <p:cNvSpPr txBox="1"/>
          <p:nvPr/>
        </p:nvSpPr>
        <p:spPr>
          <a:xfrm>
            <a:off x="4922238" y="1556792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draw boxplot. For these results, I think this variable can represent target.</a:t>
            </a:r>
            <a:r>
              <a:rPr lang="ko-KR" altLang="en-US" dirty="0"/>
              <a:t> </a:t>
            </a:r>
            <a:r>
              <a:rPr lang="en-US" altLang="ko-KR" dirty="0"/>
              <a:t>So</a:t>
            </a:r>
            <a:r>
              <a:rPr lang="ko-KR" altLang="en-US" dirty="0"/>
              <a:t> </a:t>
            </a:r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change</a:t>
            </a:r>
            <a:r>
              <a:rPr lang="ko-KR" altLang="en-US" dirty="0"/>
              <a:t> </a:t>
            </a:r>
            <a:r>
              <a:rPr lang="en-US" altLang="ko-KR" dirty="0" err="1"/>
              <a:t>DayOfWeek</a:t>
            </a:r>
            <a:r>
              <a:rPr lang="en-US" altLang="ko-KR" dirty="0"/>
              <a:t> variables to dummy data like second picture.</a:t>
            </a:r>
          </a:p>
        </p:txBody>
      </p:sp>
    </p:spTree>
    <p:extLst>
      <p:ext uri="{BB962C8B-B14F-4D97-AF65-F5344CB8AC3E}">
        <p14:creationId xmlns:p14="http://schemas.microsoft.com/office/powerpoint/2010/main" val="311291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F5747B-E80F-49F6-96F3-82805F20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98" y="980728"/>
            <a:ext cx="7736804" cy="4464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30BB88-E593-4CA5-8909-5C8F1BB48D69}"/>
              </a:ext>
            </a:extLst>
          </p:cNvPr>
          <p:cNvSpPr txBox="1"/>
          <p:nvPr/>
        </p:nvSpPr>
        <p:spPr>
          <a:xfrm>
            <a:off x="457200" y="530120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analyze store data, the two data frames were combined based on the store column.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547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StoreType</a:t>
            </a:r>
            <a:br>
              <a:rPr lang="en-GB" sz="2000" dirty="0"/>
            </a:b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BD6B0-631B-4C09-9959-86BEA6FD3869}"/>
              </a:ext>
            </a:extLst>
          </p:cNvPr>
          <p:cNvSpPr txBox="1"/>
          <p:nvPr/>
        </p:nvSpPr>
        <p:spPr>
          <a:xfrm>
            <a:off x="573107" y="4509120"/>
            <a:ext cx="799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Next, I print descriptive statistics group by Store type. There will be differences on each store type. And this is a result. I think both mean and variable isn’t very similar except b.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CB5051-EDCA-47BB-B4F5-303247CFD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63" y="1148551"/>
            <a:ext cx="7305473" cy="27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1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StoreType</a:t>
            </a:r>
            <a:br>
              <a:rPr lang="en-GB" sz="2000" dirty="0"/>
            </a:b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B3C41-E177-4F05-8DBA-3303AFCA1F95}"/>
              </a:ext>
            </a:extLst>
          </p:cNvPr>
          <p:cNvSpPr txBox="1"/>
          <p:nvPr/>
        </p:nvSpPr>
        <p:spPr>
          <a:xfrm>
            <a:off x="4543400" y="2828835"/>
            <a:ext cx="3981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 I make a boxplot and histogram. And I  think that the remaining variables are different except for c. So store type variable can represent target data.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1D9804-2733-4D01-8EA0-7F6F0317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65" y="831203"/>
            <a:ext cx="3226239" cy="38939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39B6FC-AB1E-449E-9B67-F924CBC4F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33" y="4638651"/>
            <a:ext cx="3214671" cy="221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7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ko-KR" dirty="0"/>
              <a:t>EDA – Assortment</a:t>
            </a:r>
            <a:br>
              <a:rPr lang="en-GB" altLang="ko-KR" sz="2000" dirty="0"/>
            </a:b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BD6B0-631B-4C09-9959-86BEA6FD3869}"/>
              </a:ext>
            </a:extLst>
          </p:cNvPr>
          <p:cNvSpPr txBox="1"/>
          <p:nvPr/>
        </p:nvSpPr>
        <p:spPr>
          <a:xfrm>
            <a:off x="573107" y="5253007"/>
            <a:ext cx="7997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Next, I print descriptive statistics group by assortment. There will be differences on each store type. And this is a result. However b’s count is 9, it is quite small to represent statistical knowledge. This is a reason why I merge. Moreover, I think both mean and variable isn’t very similar except b.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1923E5-52C4-4711-B333-8C8991CA6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840931"/>
            <a:ext cx="6508910" cy="24226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1F931D-4F4F-403E-BF2B-C97C6BD7D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141251"/>
            <a:ext cx="6508910" cy="20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0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Assortment</a:t>
            </a:r>
            <a:br>
              <a:rPr lang="en-GB" sz="2000" dirty="0"/>
            </a:b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B3C41-E177-4F05-8DBA-3303AFCA1F95}"/>
              </a:ext>
            </a:extLst>
          </p:cNvPr>
          <p:cNvSpPr txBox="1"/>
          <p:nvPr/>
        </p:nvSpPr>
        <p:spPr>
          <a:xfrm>
            <a:off x="4543400" y="2828835"/>
            <a:ext cx="3981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 I make a boxplot and histogram. And I  think that the remaining variables are different except for b. So assortment variable can represent target data.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787CDF-35BC-4B80-ADA7-954784A7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46138"/>
            <a:ext cx="3318921" cy="38069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7D48AD-19DF-4D4A-A1ED-FE99EF372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4653136"/>
            <a:ext cx="331892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85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CompetitionDistance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C21267-6267-46AA-A53B-EA0FD26CE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" y="1106990"/>
            <a:ext cx="3804786" cy="6773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22C7CB-618A-4E91-8247-FF6D901F7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095456"/>
            <a:ext cx="4762872" cy="677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CE544C-850C-47D1-8ACC-1FB3EBEEC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924622"/>
            <a:ext cx="4020073" cy="3952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BF3268-195E-42A7-A0DA-2D3554B9F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22658"/>
            <a:ext cx="3816424" cy="3839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FD915B-A430-4D40-A610-47C6CD5E90E7}"/>
              </a:ext>
            </a:extLst>
          </p:cNvPr>
          <p:cNvSpPr txBox="1"/>
          <p:nvPr/>
        </p:nvSpPr>
        <p:spPr>
          <a:xfrm>
            <a:off x="539552" y="5805264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there are nulls value at competition distance. So I fill 0 because there is no competition store. And a reason why use </a:t>
            </a:r>
            <a:r>
              <a:rPr lang="en-US" altLang="ko-KR" dirty="0" err="1"/>
              <a:t>df_store</a:t>
            </a:r>
            <a:r>
              <a:rPr lang="en-US" altLang="ko-KR" dirty="0"/>
              <a:t> column, I think there is no different between showing relation at store data or sales data.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88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/>
              <a:t>EDA</a:t>
            </a:r>
            <a:br>
              <a:rPr lang="en-GB" sz="2000"/>
            </a:br>
            <a:endParaRPr lang="en-GB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826C01-60ED-4AE1-8CF3-80254AC67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0728"/>
            <a:ext cx="6672411" cy="5139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047BFC-04F8-49C0-941C-6147711A58E1}"/>
              </a:ext>
            </a:extLst>
          </p:cNvPr>
          <p:cNvSpPr txBox="1"/>
          <p:nvPr/>
        </p:nvSpPr>
        <p:spPr>
          <a:xfrm>
            <a:off x="3481536" y="3989963"/>
            <a:ext cx="5266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First, I check descriptive statistics at ‘sales.csv’.</a:t>
            </a:r>
          </a:p>
          <a:p>
            <a:r>
              <a:rPr lang="en-US" altLang="ko-KR" dirty="0"/>
              <a:t>As a result the number of row is 1017209. And column is  'Store', '</a:t>
            </a:r>
            <a:r>
              <a:rPr lang="en-US" altLang="ko-KR" dirty="0" err="1"/>
              <a:t>DayOfWeek</a:t>
            </a:r>
            <a:r>
              <a:rPr lang="en-US" altLang="ko-KR" dirty="0"/>
              <a:t>', 'Date', 'Sales', 'Customers', 'Open', 'Promo’, '</a:t>
            </a:r>
            <a:r>
              <a:rPr lang="en-US" altLang="ko-KR" dirty="0" err="1"/>
              <a:t>StateHoliday</a:t>
            </a:r>
            <a:r>
              <a:rPr lang="en-US" altLang="ko-KR" dirty="0"/>
              <a:t>', '</a:t>
            </a:r>
            <a:r>
              <a:rPr lang="en-US" altLang="ko-KR" dirty="0" err="1"/>
              <a:t>SchoolHoliday</a:t>
            </a:r>
            <a:r>
              <a:rPr lang="en-US" altLang="ko-KR" dirty="0"/>
              <a:t>’. And there is no null variable at this </a:t>
            </a:r>
            <a:r>
              <a:rPr lang="en-US" altLang="ko-KR" dirty="0" err="1"/>
              <a:t>dataframe</a:t>
            </a:r>
            <a:r>
              <a:rPr lang="en-US" altLang="ko-KR" dirty="0"/>
              <a:t>. Final goal is to predict one week after sales, so I remove non open store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018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CompetitionDistance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4CEA78-FC2D-4E60-B86F-378369DF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80728"/>
            <a:ext cx="6470674" cy="5267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02B655-914B-40CB-927C-863C9034DBF4}"/>
              </a:ext>
            </a:extLst>
          </p:cNvPr>
          <p:cNvSpPr txBox="1"/>
          <p:nvPr/>
        </p:nvSpPr>
        <p:spPr>
          <a:xfrm>
            <a:off x="5796136" y="2678728"/>
            <a:ext cx="18360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make a graph to show relation between competition distance and </a:t>
            </a:r>
            <a:r>
              <a:rPr lang="en-US" altLang="ko-KR" dirty="0" err="1"/>
              <a:t>sales_mean</a:t>
            </a:r>
            <a:r>
              <a:rPr lang="en-US" altLang="ko-KR" dirty="0"/>
              <a:t>. But there is no relation I think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520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CompetitionDistance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7C5584-3264-45EE-B8EB-77D8F087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6725863" cy="4880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336514-7A2B-4D40-B337-869453D70F02}"/>
              </a:ext>
            </a:extLst>
          </p:cNvPr>
          <p:cNvSpPr txBox="1"/>
          <p:nvPr/>
        </p:nvSpPr>
        <p:spPr>
          <a:xfrm>
            <a:off x="5255214" y="2924944"/>
            <a:ext cx="2043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 I scale data multiply log. But there is no relation still. So I think competition distance can’t represent target data.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839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CompetitionTotal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377AF5-6E0A-405C-BB7F-6CE9BE7C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36" y="1052736"/>
            <a:ext cx="7991695" cy="16827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4AEF39-AEBA-48D8-82B8-6415C0B5C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2852936"/>
            <a:ext cx="8063387" cy="2543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FB5E15-EDF5-497C-A873-D349A4E8C9E4}"/>
              </a:ext>
            </a:extLst>
          </p:cNvPr>
          <p:cNvSpPr txBox="1"/>
          <p:nvPr/>
        </p:nvSpPr>
        <p:spPr>
          <a:xfrm>
            <a:off x="30657" y="5397023"/>
            <a:ext cx="8717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Then I make a new column ‘</a:t>
            </a:r>
            <a:r>
              <a:rPr lang="en-US" altLang="ko-KR" dirty="0" err="1"/>
              <a:t>CompetitionTotal</a:t>
            </a:r>
            <a:r>
              <a:rPr lang="en-US" altLang="ko-KR" dirty="0"/>
              <a:t>’ which represent ‘</a:t>
            </a:r>
            <a:r>
              <a:rPr lang="en-US" altLang="ko-KR" dirty="0" err="1"/>
              <a:t>CompetitionOpenSinceYear</a:t>
            </a:r>
            <a:r>
              <a:rPr lang="en-US" altLang="ko-KR" dirty="0"/>
              <a:t>’ and ‘</a:t>
            </a:r>
            <a:r>
              <a:rPr lang="en-US" altLang="ko-KR" dirty="0" err="1"/>
              <a:t>CompetitionOpenMonth</a:t>
            </a:r>
            <a:r>
              <a:rPr lang="en-US" altLang="ko-KR" dirty="0"/>
              <a:t>’. So I fill 0 which has no competitor data, and make a </a:t>
            </a:r>
            <a:r>
              <a:rPr lang="en-US" altLang="ko-KR" dirty="0" err="1"/>
              <a:t>fomular</a:t>
            </a:r>
            <a:r>
              <a:rPr lang="en-US" altLang="ko-KR" dirty="0"/>
              <a:t>. It is 12 * (2015- </a:t>
            </a:r>
            <a:r>
              <a:rPr lang="en-US" altLang="ko-KR" dirty="0" err="1"/>
              <a:t>df_store</a:t>
            </a:r>
            <a:r>
              <a:rPr lang="en-US" altLang="ko-KR" dirty="0"/>
              <a:t>['</a:t>
            </a:r>
            <a:r>
              <a:rPr lang="en-US" altLang="ko-KR" dirty="0" err="1"/>
              <a:t>CompetitionOpenSinceYear</a:t>
            </a:r>
            <a:r>
              <a:rPr lang="en-US" altLang="ko-KR" dirty="0"/>
              <a:t>'][</a:t>
            </a:r>
            <a:r>
              <a:rPr lang="en-US" altLang="ko-KR" dirty="0" err="1"/>
              <a:t>i</a:t>
            </a:r>
            <a:r>
              <a:rPr lang="en-US" altLang="ko-KR" dirty="0"/>
              <a:t>]) + (12 - </a:t>
            </a:r>
            <a:r>
              <a:rPr lang="en-US" altLang="ko-KR" dirty="0" err="1"/>
              <a:t>df_store</a:t>
            </a:r>
            <a:r>
              <a:rPr lang="en-US" altLang="ko-KR" dirty="0"/>
              <a:t>['</a:t>
            </a:r>
            <a:r>
              <a:rPr lang="en-US" altLang="ko-KR" dirty="0" err="1"/>
              <a:t>CompetitionOpenSinceMonth</a:t>
            </a:r>
            <a:r>
              <a:rPr lang="en-US" altLang="ko-KR" dirty="0"/>
              <a:t>'][</a:t>
            </a:r>
            <a:r>
              <a:rPr lang="en-US" altLang="ko-KR" dirty="0" err="1"/>
              <a:t>i</a:t>
            </a:r>
            <a:r>
              <a:rPr lang="en-US" altLang="ko-KR" dirty="0"/>
              <a:t>]). Because last year is 2015.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1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CompetitionTotal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57EC02-848E-4A57-8A4A-28874185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4744"/>
            <a:ext cx="4219575" cy="7143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5262F4E-19EF-4420-922B-D47E55AAB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60848"/>
            <a:ext cx="5050135" cy="4144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19705-3219-49B4-8C61-B6007D507D03}"/>
              </a:ext>
            </a:extLst>
          </p:cNvPr>
          <p:cNvSpPr txBox="1"/>
          <p:nvPr/>
        </p:nvSpPr>
        <p:spPr>
          <a:xfrm>
            <a:off x="4676774" y="2837510"/>
            <a:ext cx="3927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 input this </a:t>
            </a:r>
            <a:r>
              <a:rPr lang="en-US" altLang="ko-KR" dirty="0" err="1"/>
              <a:t>fomular</a:t>
            </a:r>
            <a:r>
              <a:rPr lang="en-US" altLang="ko-KR" dirty="0"/>
              <a:t>, I merge sales </a:t>
            </a:r>
            <a:r>
              <a:rPr lang="en-US" altLang="ko-KR" dirty="0" err="1"/>
              <a:t>dataframe</a:t>
            </a:r>
            <a:r>
              <a:rPr lang="en-US" altLang="ko-KR" dirty="0"/>
              <a:t> and store </a:t>
            </a:r>
            <a:r>
              <a:rPr lang="en-US" altLang="ko-KR" dirty="0" err="1"/>
              <a:t>dataframe</a:t>
            </a:r>
            <a:r>
              <a:rPr lang="en-US" altLang="ko-KR" dirty="0"/>
              <a:t>. And I draw graph, </a:t>
            </a:r>
            <a:r>
              <a:rPr lang="en-US" altLang="ko-KR" dirty="0" err="1"/>
              <a:t>competitionTotal</a:t>
            </a:r>
            <a:r>
              <a:rPr lang="en-US" altLang="ko-KR" dirty="0"/>
              <a:t> and </a:t>
            </a:r>
            <a:r>
              <a:rPr lang="en-US" altLang="ko-KR" dirty="0" err="1"/>
              <a:t>sales_mean</a:t>
            </a:r>
            <a:r>
              <a:rPr lang="en-US" altLang="ko-KR" dirty="0"/>
              <a:t>, to show relation. </a:t>
            </a:r>
          </a:p>
          <a:p>
            <a:r>
              <a:rPr lang="en-US" altLang="ko-KR" dirty="0"/>
              <a:t>As a result, I think it can’t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159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CompetitionTotal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158AA0-1063-4852-9379-6F925959F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6560931" cy="4920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4D010-894B-44EF-B4FA-FDC240099360}"/>
              </a:ext>
            </a:extLst>
          </p:cNvPr>
          <p:cNvSpPr txBox="1"/>
          <p:nvPr/>
        </p:nvSpPr>
        <p:spPr>
          <a:xfrm>
            <a:off x="4716016" y="3657101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 I scale data to multiply log data. However there isn’t have relation too. So I thin it can’t represent target value.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894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Pro2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BE6FE1-933B-45BE-8F8E-D3382A9D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86" y="908720"/>
            <a:ext cx="6571828" cy="47472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8EC9BB-18B5-46A8-8A0E-9C305D11E82B}"/>
              </a:ext>
            </a:extLst>
          </p:cNvPr>
          <p:cNvSpPr txBox="1"/>
          <p:nvPr/>
        </p:nvSpPr>
        <p:spPr>
          <a:xfrm>
            <a:off x="755576" y="5656001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draw boxplot and print pro2. As a result, I think there is no different pro2. So I drop this data at predictor 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761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dump variable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A2A598-745E-4C15-BC92-201AE40ED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3" y="1700808"/>
            <a:ext cx="7848872" cy="43175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2EE5F6-32DE-430B-B43C-D078E28F9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3" y="875788"/>
            <a:ext cx="4532420" cy="867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90F2C2-F445-4CE5-9FAD-9E2388453BC1}"/>
              </a:ext>
            </a:extLst>
          </p:cNvPr>
          <p:cNvSpPr txBox="1"/>
          <p:nvPr/>
        </p:nvSpPr>
        <p:spPr>
          <a:xfrm>
            <a:off x="827584" y="609329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change ‘Assortment’ and ‘</a:t>
            </a:r>
            <a:r>
              <a:rPr lang="en-US" altLang="ko-KR" dirty="0" err="1"/>
              <a:t>StoreType</a:t>
            </a:r>
            <a:r>
              <a:rPr lang="en-US" altLang="ko-KR" dirty="0"/>
              <a:t>’ to dummy 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99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err="1"/>
              <a:t>Modeling</a:t>
            </a:r>
            <a:r>
              <a:rPr lang="en-GB" dirty="0"/>
              <a:t>-OLS linear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7640B6-160C-48A5-9986-8EB4FFF55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4178384" cy="46085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FC02B80-7259-436D-B75B-A768DF3A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965" y="274638"/>
            <a:ext cx="3096344" cy="5761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49A432-29CD-4E54-B575-AD185E112C9E}"/>
              </a:ext>
            </a:extLst>
          </p:cNvPr>
          <p:cNvSpPr txBox="1"/>
          <p:nvPr/>
        </p:nvSpPr>
        <p:spPr>
          <a:xfrm>
            <a:off x="457200" y="5805264"/>
            <a:ext cx="4404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 make OLS Model using these variables. And score is nice(0.823), t-test is okay but it might be have multicollinearity problem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05E90C-4F48-4E94-89C3-F57A06513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886" y="5964699"/>
            <a:ext cx="3493566" cy="53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6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err="1"/>
              <a:t>Modeling</a:t>
            </a:r>
            <a:r>
              <a:rPr lang="en-GB" dirty="0"/>
              <a:t>-OLS linear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CE9CD1-C11A-4F5B-8268-A4CBB8CFB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50831"/>
            <a:ext cx="6756348" cy="5373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7DE81F-4FED-47DC-BEBC-C22913431094}"/>
              </a:ext>
            </a:extLst>
          </p:cNvPr>
          <p:cNvSpPr txBox="1"/>
          <p:nvPr/>
        </p:nvSpPr>
        <p:spPr>
          <a:xfrm>
            <a:off x="3635896" y="371703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Dummy variables have problem I think, but we can’t remove all of variables.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852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err="1"/>
              <a:t>Modeling</a:t>
            </a:r>
            <a:r>
              <a:rPr lang="en-GB" dirty="0"/>
              <a:t>-OLS linear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3A65BD-D464-4DBC-8AD8-5C4EA6D90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022"/>
          <a:stretch/>
        </p:blipFill>
        <p:spPr>
          <a:xfrm>
            <a:off x="467544" y="1052736"/>
            <a:ext cx="4867275" cy="7920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D706DA-18EB-48EB-81CB-E1F4D099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4" y="1914132"/>
            <a:ext cx="4835825" cy="48272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A0E1AA-D243-4EA1-BAF2-DFBFA273D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391" y="990050"/>
            <a:ext cx="3416761" cy="4599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B6AA64-1E26-4416-AD46-0201088B845C}"/>
              </a:ext>
            </a:extLst>
          </p:cNvPr>
          <p:cNvSpPr txBox="1"/>
          <p:nvPr/>
        </p:nvSpPr>
        <p:spPr>
          <a:xfrm>
            <a:off x="4427984" y="5457998"/>
            <a:ext cx="4258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make a new columns to reduce multicollinearity. And this is a new model’s result. But it still has multicollinearity.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2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D64AEF-10AC-48B0-B9CE-CAC86EDFA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57552"/>
            <a:ext cx="7812360" cy="4919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5812FA-E351-4FDF-B210-3D6CBE0A3A29}"/>
              </a:ext>
            </a:extLst>
          </p:cNvPr>
          <p:cNvSpPr txBox="1"/>
          <p:nvPr/>
        </p:nvSpPr>
        <p:spPr>
          <a:xfrm>
            <a:off x="2915816" y="3429000"/>
            <a:ext cx="5770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Second, I check descriptive statistics at ‘store.csv’.</a:t>
            </a:r>
          </a:p>
          <a:p>
            <a:r>
              <a:rPr lang="en-US" altLang="ko-KR" dirty="0"/>
              <a:t>As a result the number of row is 1115. And column is  'Store', '</a:t>
            </a:r>
            <a:r>
              <a:rPr lang="en-US" altLang="ko-KR" dirty="0" err="1"/>
              <a:t>StoreType</a:t>
            </a:r>
            <a:r>
              <a:rPr lang="en-US" altLang="ko-KR" dirty="0"/>
              <a:t>', 'Assortment’, '</a:t>
            </a:r>
            <a:r>
              <a:rPr lang="en-US" altLang="ko-KR" dirty="0" err="1"/>
              <a:t>CompetitionDistance</a:t>
            </a:r>
            <a:r>
              <a:rPr lang="en-US" altLang="ko-KR" dirty="0"/>
              <a:t>’, '</a:t>
            </a:r>
            <a:r>
              <a:rPr lang="en-US" altLang="ko-KR" dirty="0" err="1"/>
              <a:t>CompetitionOpenSinceMonth</a:t>
            </a:r>
            <a:r>
              <a:rPr lang="en-US" altLang="ko-KR" dirty="0"/>
              <a:t>’, '</a:t>
            </a:r>
            <a:r>
              <a:rPr lang="en-US" altLang="ko-KR" dirty="0" err="1"/>
              <a:t>CompetitionOpenSinceYear</a:t>
            </a:r>
            <a:r>
              <a:rPr lang="en-US" altLang="ko-KR" dirty="0"/>
              <a:t>', 'Promo2’, 'Promo2SinceWeek', 'Promo2SinceYear', '</a:t>
            </a:r>
            <a:r>
              <a:rPr lang="en-US" altLang="ko-KR" dirty="0" err="1"/>
              <a:t>PromoInterval</a:t>
            </a:r>
            <a:r>
              <a:rPr lang="en-US" altLang="ko-KR" dirty="0"/>
              <a:t>'. And there are null variable at this </a:t>
            </a:r>
            <a:r>
              <a:rPr lang="en-US" altLang="ko-KR" dirty="0" err="1"/>
              <a:t>dataframe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An object with only one null value was used to verify that it was present. As a result, if a null value occurs in similar columns, you can see that other columns also have a null value.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970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err="1"/>
              <a:t>Modeling</a:t>
            </a:r>
            <a:r>
              <a:rPr lang="en-GB" dirty="0"/>
              <a:t>-OLS linear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7266DF-ECCE-4A6B-9FEB-40E085D23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46138"/>
            <a:ext cx="7145856" cy="37880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38CFFA-AD99-4063-808B-13913EAF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309" y="2642844"/>
            <a:ext cx="4013104" cy="3956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995002-6067-4EBD-A5F7-55F8B21DDAC3}"/>
              </a:ext>
            </a:extLst>
          </p:cNvPr>
          <p:cNvSpPr txBox="1"/>
          <p:nvPr/>
        </p:nvSpPr>
        <p:spPr>
          <a:xfrm>
            <a:off x="457200" y="4634210"/>
            <a:ext cx="4085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this is result of </a:t>
            </a:r>
            <a:r>
              <a:rPr lang="en-US" altLang="ko-KR" dirty="0" err="1"/>
              <a:t>vif</a:t>
            </a:r>
            <a:r>
              <a:rPr lang="en-US" altLang="ko-KR" dirty="0"/>
              <a:t>, and still have multicollinearity problem. But I think holiday a,b,c,0 have relation to sales. So I choose before data because after score is low and still have multicollinearity.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601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err="1"/>
              <a:t>Modeling</a:t>
            </a:r>
            <a:r>
              <a:rPr lang="en-GB" dirty="0"/>
              <a:t>- linear</a:t>
            </a:r>
            <a:br>
              <a:rPr lang="en-GB" sz="2000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2E000-F9B7-4CDC-B499-88FEBC89D4E2}"/>
              </a:ext>
            </a:extLst>
          </p:cNvPr>
          <p:cNvSpPr txBox="1"/>
          <p:nvPr/>
        </p:nvSpPr>
        <p:spPr>
          <a:xfrm>
            <a:off x="6084168" y="1052736"/>
            <a:ext cx="23042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for our purpose to predict 15 years sales, I separate 13,14 years data to train and 15 years data to test, and making linear model using </a:t>
            </a:r>
            <a:r>
              <a:rPr lang="en-US" altLang="ko-KR" dirty="0" err="1"/>
              <a:t>sklearn</a:t>
            </a:r>
            <a:r>
              <a:rPr lang="en-US" altLang="ko-KR" dirty="0"/>
              <a:t>. And result to separate data  at will, score is 0.807. I think it is quite high. And a reason why I don’t use cross validation, the length of data is big to make a linear model, So I don’t use cross validation.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0D8904-7188-41A5-A14F-6060408F4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8690"/>
            <a:ext cx="5475157" cy="510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76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err="1"/>
              <a:t>Modeling</a:t>
            </a:r>
            <a:r>
              <a:rPr lang="en-GB" dirty="0"/>
              <a:t>- linear</a:t>
            </a:r>
            <a:br>
              <a:rPr lang="en-GB" sz="2000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2E000-F9B7-4CDC-B499-88FEBC89D4E2}"/>
              </a:ext>
            </a:extLst>
          </p:cNvPr>
          <p:cNvSpPr txBox="1"/>
          <p:nvPr/>
        </p:nvSpPr>
        <p:spPr>
          <a:xfrm>
            <a:off x="6084168" y="1052736"/>
            <a:ext cx="23042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for our purpose to predict 15 years sales, I separate 13,14 years data to train and 15 years data to test, and making linear model using </a:t>
            </a:r>
            <a:r>
              <a:rPr lang="en-US" altLang="ko-KR" dirty="0" err="1"/>
              <a:t>sklearn</a:t>
            </a:r>
            <a:r>
              <a:rPr lang="en-US" altLang="ko-KR" dirty="0"/>
              <a:t>. And result to separate data  at will, score is 0.807. I think it is quite high. And a reason why I don’t use cross validation, the length of data is big to make a linear model, So I don’t use cross validation.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0D8904-7188-41A5-A14F-6060408F4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8690"/>
            <a:ext cx="5475157" cy="53926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171DE9B-6F7E-4C80-A9C1-74D540DE2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75" y="4509120"/>
            <a:ext cx="2387482" cy="15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847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err="1"/>
              <a:t>Modeling</a:t>
            </a:r>
            <a:r>
              <a:rPr lang="en-GB" dirty="0"/>
              <a:t>- PLS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6296E9-AD0C-423A-90BF-4DA1C6229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46138"/>
            <a:ext cx="5396918" cy="5877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9590A0-A0DB-437C-BFF2-9AFB7C512E83}"/>
              </a:ext>
            </a:extLst>
          </p:cNvPr>
          <p:cNvSpPr txBox="1"/>
          <p:nvPr/>
        </p:nvSpPr>
        <p:spPr>
          <a:xfrm>
            <a:off x="5922466" y="4149080"/>
            <a:ext cx="2473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make PLS model, and make a graph. So this is a result, and hyper parameter to choose variable z is 3.</a:t>
            </a:r>
            <a:endParaRPr lang="ko-KR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2B86E80-D463-4A68-B4B9-D9D6B9D45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890" y="637034"/>
            <a:ext cx="40195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326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err="1"/>
              <a:t>Modeling</a:t>
            </a:r>
            <a:r>
              <a:rPr lang="en-GB" dirty="0"/>
              <a:t>- PLS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9BA8A6-8CC3-473E-BA03-FE3B7B82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46137"/>
            <a:ext cx="3543300" cy="24098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050829-A097-4DD8-AC33-41DE3135E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15" y="890139"/>
            <a:ext cx="3695700" cy="2400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5AF1250-F852-4670-B69D-46BC80AC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29000"/>
            <a:ext cx="3571875" cy="23145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CCFBB7-0FB1-47D4-BF81-1E0331B94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015" y="3431496"/>
            <a:ext cx="3552825" cy="2047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BF6057-6759-4934-BA49-20076623936E}"/>
              </a:ext>
            </a:extLst>
          </p:cNvPr>
          <p:cNvSpPr txBox="1"/>
          <p:nvPr/>
        </p:nvSpPr>
        <p:spPr>
          <a:xfrm>
            <a:off x="2555776" y="5564938"/>
            <a:ext cx="59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result.</a:t>
            </a:r>
            <a:r>
              <a:rPr lang="ko-KR" altLang="en-US" dirty="0"/>
              <a:t> </a:t>
            </a:r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5, 10, 20 folds validation or separating data. And I think length is quite big, so I don’t have some reason why I use validation technique. So I think last one is best because of avoiding overfitting problem,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783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415E7B-2D53-43A8-9830-7BC5DBF3C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20" y="908720"/>
            <a:ext cx="4563248" cy="532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err="1"/>
              <a:t>Modeling</a:t>
            </a:r>
            <a:r>
              <a:rPr lang="en-GB" dirty="0"/>
              <a:t>- Final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55CE66-4164-4EBF-B17B-FCF6B2DB3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776" y="4018562"/>
            <a:ext cx="2057400" cy="1853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29CF35-E67C-4BD4-BCF0-0D7146B1BD2A}"/>
              </a:ext>
            </a:extLst>
          </p:cNvPr>
          <p:cNvSpPr txBox="1"/>
          <p:nvPr/>
        </p:nvSpPr>
        <p:spPr>
          <a:xfrm>
            <a:off x="2411760" y="615316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this is final predict 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99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 Assignment5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6B908-B3A4-400F-9E5D-A9BECC6EF60E}"/>
              </a:ext>
            </a:extLst>
          </p:cNvPr>
          <p:cNvSpPr txBox="1"/>
          <p:nvPr/>
        </p:nvSpPr>
        <p:spPr>
          <a:xfrm>
            <a:off x="6148243" y="31409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16102284 Lee SungHo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064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3A2E31E-3661-4E4F-9520-2A37A36A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ko-KR" dirty="0"/>
              <a:t>EDA</a:t>
            </a:r>
            <a:br>
              <a:rPr lang="en-GB" altLang="ko-KR" sz="2000" dirty="0"/>
            </a:b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3F54C5-3B44-4C2E-A95F-295B794C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23" y="908720"/>
            <a:ext cx="7216754" cy="151216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B190F3E-3915-46C2-A3F8-2D40FD16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438109"/>
            <a:ext cx="3240360" cy="4111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0D4B33-5314-4655-94B3-7F9CD5B0A6FE}"/>
              </a:ext>
            </a:extLst>
          </p:cNvPr>
          <p:cNvSpPr txBox="1"/>
          <p:nvPr/>
        </p:nvSpPr>
        <p:spPr>
          <a:xfrm>
            <a:off x="755576" y="2708920"/>
            <a:ext cx="42484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Before data preprocessing, I check null point. I collect ‘</a:t>
            </a:r>
            <a:r>
              <a:rPr lang="en-US" altLang="ko-KR" dirty="0" err="1"/>
              <a:t>CompetitonDistance</a:t>
            </a:r>
            <a:r>
              <a:rPr lang="en-US" altLang="ko-KR" dirty="0"/>
              <a:t>’ column’s null points and ‘</a:t>
            </a:r>
            <a:r>
              <a:rPr lang="en-US" altLang="ko-KR" dirty="0" err="1"/>
              <a:t>CompetitonOpenSinceYear</a:t>
            </a:r>
            <a:r>
              <a:rPr lang="en-US" altLang="ko-KR" dirty="0"/>
              <a:t>’ null points. As result, </a:t>
            </a:r>
            <a:r>
              <a:rPr lang="en-US" altLang="ko-KR" dirty="0" err="1"/>
              <a:t>CompetitonOpenSinceYear</a:t>
            </a:r>
            <a:r>
              <a:rPr lang="en-US" altLang="ko-KR" dirty="0"/>
              <a:t> is also null point when </a:t>
            </a:r>
            <a:r>
              <a:rPr lang="en-US" altLang="ko-KR" dirty="0" err="1"/>
              <a:t>competitionDistance</a:t>
            </a:r>
            <a:r>
              <a:rPr lang="en-US" altLang="ko-KR" dirty="0"/>
              <a:t> is null.</a:t>
            </a:r>
          </a:p>
          <a:p>
            <a:r>
              <a:rPr lang="en-US" altLang="ko-KR" dirty="0"/>
              <a:t>However </a:t>
            </a:r>
            <a:r>
              <a:rPr lang="en-US" altLang="ko-KR" dirty="0" err="1"/>
              <a:t>competitionDistance</a:t>
            </a:r>
            <a:r>
              <a:rPr lang="en-US" altLang="ko-KR" dirty="0"/>
              <a:t> isn’t null when </a:t>
            </a:r>
            <a:r>
              <a:rPr lang="en-US" altLang="ko-KR" dirty="0" err="1"/>
              <a:t>CompetitonOpenSinceYear</a:t>
            </a:r>
            <a:r>
              <a:rPr lang="en-US" altLang="ko-KR" dirty="0"/>
              <a:t> is null. However when </a:t>
            </a:r>
            <a:r>
              <a:rPr lang="en-US" altLang="ko-KR" dirty="0" err="1"/>
              <a:t>CompetitonOpenSinceYear</a:t>
            </a:r>
            <a:r>
              <a:rPr lang="en-US" altLang="ko-KR" dirty="0"/>
              <a:t> is null, </a:t>
            </a:r>
            <a:r>
              <a:rPr lang="en-US" altLang="ko-KR" dirty="0" err="1"/>
              <a:t>CompetitonOpenSinceMonth</a:t>
            </a:r>
            <a:r>
              <a:rPr lang="en-US" altLang="ko-KR" dirty="0"/>
              <a:t> always is null.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43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3A2E31E-3661-4E4F-9520-2A37A36A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ko-KR" dirty="0"/>
              <a:t>EDA – Sales.csv</a:t>
            </a:r>
            <a:br>
              <a:rPr lang="en-GB" altLang="ko-KR" sz="2000" dirty="0"/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D5C177-0D74-4881-B8D6-3DE0E8E12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82032"/>
            <a:ext cx="3575397" cy="34916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E62D5E-C0A2-4364-94B2-466A3C99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373724"/>
            <a:ext cx="7056784" cy="10729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15EE8A-7861-4036-A1F2-3237349B2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632659"/>
            <a:ext cx="3723915" cy="37170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3E1ECA-214E-4C5C-8B15-D72F9FF754EF}"/>
              </a:ext>
            </a:extLst>
          </p:cNvPr>
          <p:cNvSpPr txBox="1"/>
          <p:nvPr/>
        </p:nvSpPr>
        <p:spPr>
          <a:xfrm>
            <a:off x="780876" y="579130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check ‘sale.csv’ columns drawing histogram, boxplot, and Tukey</a:t>
            </a:r>
            <a:r>
              <a:rPr lang="ko-KR" altLang="en-US" dirty="0"/>
              <a:t> </a:t>
            </a:r>
            <a:r>
              <a:rPr lang="en-US" altLang="ko-KR" dirty="0"/>
              <a:t>test 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440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3A2E31E-3661-4E4F-9520-2A37A36A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ko-KR" dirty="0"/>
              <a:t>EDA – Sales.csv</a:t>
            </a:r>
            <a:br>
              <a:rPr lang="en-GB" altLang="ko-KR" sz="2000" dirty="0"/>
            </a:b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A13895-7440-4682-8078-D79F71FF2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17" y="1417762"/>
            <a:ext cx="4031295" cy="25152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0457EC-259A-4972-8FF9-69CC4E17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1" y="1988840"/>
            <a:ext cx="5163003" cy="5291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78962E-6350-4BCF-8383-1DE299F11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2510704"/>
            <a:ext cx="5090995" cy="472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6CA13C-08EC-492E-9BA1-718478D59BE9}"/>
              </a:ext>
            </a:extLst>
          </p:cNvPr>
          <p:cNvSpPr txBox="1"/>
          <p:nvPr/>
        </p:nvSpPr>
        <p:spPr>
          <a:xfrm>
            <a:off x="539551" y="4149080"/>
            <a:ext cx="2880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change variable to dummy variable like these picture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603FF3-DCCB-4112-B426-8A85133DCD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945" b="-20945"/>
          <a:stretch/>
        </p:blipFill>
        <p:spPr>
          <a:xfrm>
            <a:off x="3481054" y="2996952"/>
            <a:ext cx="5205746" cy="29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1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Open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CD8F31-279B-4DEC-B7EA-C654CFF1D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08720"/>
            <a:ext cx="5626602" cy="5301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63DA0-582A-4AF2-8A02-91334371B6BC}"/>
              </a:ext>
            </a:extLst>
          </p:cNvPr>
          <p:cNvSpPr txBox="1"/>
          <p:nvPr/>
        </p:nvSpPr>
        <p:spPr>
          <a:xfrm>
            <a:off x="6562381" y="1989663"/>
            <a:ext cx="180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filter data that store is open and sale in 0 and it appears more than one day. Interest thing is, there is occurred on consecutive dates except store 102.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24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StoreType</a:t>
            </a:r>
            <a:br>
              <a:rPr lang="en-GB" sz="2000" dirty="0"/>
            </a:b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BD6B0-631B-4C09-9959-86BEA6FD3869}"/>
              </a:ext>
            </a:extLst>
          </p:cNvPr>
          <p:cNvSpPr txBox="1"/>
          <p:nvPr/>
        </p:nvSpPr>
        <p:spPr>
          <a:xfrm>
            <a:off x="573107" y="4509120"/>
            <a:ext cx="799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Next, I print descriptive statistics group by Store type. There will be differences on each store type. And this is a result. I think both mean and variable isn’t very similar except b.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CB5051-EDCA-47BB-B4F5-303247CFD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63" y="1148551"/>
            <a:ext cx="7305473" cy="27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2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StoreType</a:t>
            </a:r>
            <a:br>
              <a:rPr lang="en-GB" sz="2000" dirty="0"/>
            </a:b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B3C41-E177-4F05-8DBA-3303AFCA1F95}"/>
              </a:ext>
            </a:extLst>
          </p:cNvPr>
          <p:cNvSpPr txBox="1"/>
          <p:nvPr/>
        </p:nvSpPr>
        <p:spPr>
          <a:xfrm>
            <a:off x="4543400" y="2828835"/>
            <a:ext cx="3981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 I make a boxplot and histogram. And I  think that the remaining variables are different except for c. So store type variable can represent target data.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1D9804-2733-4D01-8EA0-7F6F0317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65" y="831203"/>
            <a:ext cx="3226239" cy="38939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39B6FC-AB1E-449E-9B67-F924CBC4F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33" y="4638651"/>
            <a:ext cx="3214671" cy="221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25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ko-KR" dirty="0"/>
              <a:t>EDA – Assortment</a:t>
            </a:r>
            <a:br>
              <a:rPr lang="en-GB" altLang="ko-KR" sz="2000" dirty="0"/>
            </a:b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BD6B0-631B-4C09-9959-86BEA6FD3869}"/>
              </a:ext>
            </a:extLst>
          </p:cNvPr>
          <p:cNvSpPr txBox="1"/>
          <p:nvPr/>
        </p:nvSpPr>
        <p:spPr>
          <a:xfrm>
            <a:off x="573107" y="3740839"/>
            <a:ext cx="7997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Next, I print descriptive statistics group by assortment. There will be differences on each store type. And this is a result. However b’s count is 9, it is quite small to represent statistical knowledge. This is a reason why I merge. Moreover, I think both mean and variable isn’t very similar except b.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1F931D-4F4F-403E-BF2B-C97C6BD7D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29083"/>
            <a:ext cx="6508910" cy="20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83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Assortment</a:t>
            </a:r>
            <a:br>
              <a:rPr lang="en-GB" sz="2000" dirty="0"/>
            </a:b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B3C41-E177-4F05-8DBA-3303AFCA1F95}"/>
              </a:ext>
            </a:extLst>
          </p:cNvPr>
          <p:cNvSpPr txBox="1"/>
          <p:nvPr/>
        </p:nvSpPr>
        <p:spPr>
          <a:xfrm>
            <a:off x="4543400" y="2828835"/>
            <a:ext cx="3981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 I make a boxplot and histogram. And I  think that the remaining variables are different except for b. So assortment variable can represent target data.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787CDF-35BC-4B80-ADA7-954784A7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46138"/>
            <a:ext cx="3318921" cy="38069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7D48AD-19DF-4D4A-A1ED-FE99EF372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4653136"/>
            <a:ext cx="331892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51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CompetitionDistance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C21267-6267-46AA-A53B-EA0FD26CE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" y="1106990"/>
            <a:ext cx="3804786" cy="6773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22C7CB-618A-4E91-8247-FF6D901F7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095456"/>
            <a:ext cx="4762872" cy="677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CE544C-850C-47D1-8ACC-1FB3EBEEC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924622"/>
            <a:ext cx="4020073" cy="3952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BF3268-195E-42A7-A0DA-2D3554B9F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22658"/>
            <a:ext cx="3816424" cy="3839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FD915B-A430-4D40-A610-47C6CD5E90E7}"/>
              </a:ext>
            </a:extLst>
          </p:cNvPr>
          <p:cNvSpPr txBox="1"/>
          <p:nvPr/>
        </p:nvSpPr>
        <p:spPr>
          <a:xfrm>
            <a:off x="539552" y="5805264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there are nulls value at competition distance. So I fill 0 because there is no competition store. And a reason why use </a:t>
            </a:r>
            <a:r>
              <a:rPr lang="en-US" altLang="ko-KR" dirty="0" err="1"/>
              <a:t>df_store</a:t>
            </a:r>
            <a:r>
              <a:rPr lang="en-US" altLang="ko-KR" dirty="0"/>
              <a:t> column, I think there is no different between showing relation at store data or sales data.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960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CompetitionDistance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4CEA78-FC2D-4E60-B86F-378369DF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46" y="980728"/>
            <a:ext cx="4865866" cy="3168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02B655-914B-40CB-927C-863C9034DBF4}"/>
              </a:ext>
            </a:extLst>
          </p:cNvPr>
          <p:cNvSpPr txBox="1"/>
          <p:nvPr/>
        </p:nvSpPr>
        <p:spPr>
          <a:xfrm>
            <a:off x="6660232" y="2420888"/>
            <a:ext cx="1656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make a graph to show relation between competition distance and </a:t>
            </a:r>
            <a:r>
              <a:rPr lang="en-US" altLang="ko-KR" dirty="0" err="1"/>
              <a:t>sales_mean</a:t>
            </a:r>
            <a:r>
              <a:rPr lang="en-US" altLang="ko-KR" dirty="0"/>
              <a:t>. But there is no relation I think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40DAA8-D017-4EB0-8F3E-FE8FA46B3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46" y="4149079"/>
            <a:ext cx="5092984" cy="24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6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CompetitionDistance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7C5584-3264-45EE-B8EB-77D8F087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6725863" cy="4880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336514-7A2B-4D40-B337-869453D70F02}"/>
              </a:ext>
            </a:extLst>
          </p:cNvPr>
          <p:cNvSpPr txBox="1"/>
          <p:nvPr/>
        </p:nvSpPr>
        <p:spPr>
          <a:xfrm>
            <a:off x="5255214" y="2924944"/>
            <a:ext cx="2043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 I scale data multiply log. But there is no relation still. So I think competition distance can’t represent target data.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559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CompetitionDistance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607B63-33C9-497B-8A02-431446B28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55645"/>
            <a:ext cx="4762872" cy="47800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4B3119-37BA-4D45-A007-D87EF5D37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846138"/>
            <a:ext cx="2460685" cy="4311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43BCBA-D8AA-46F6-AAC9-82FE36EF6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5132355"/>
            <a:ext cx="4463480" cy="887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07E9E9-A273-42F3-9928-49A4276896E2}"/>
              </a:ext>
            </a:extLst>
          </p:cNvPr>
          <p:cNvSpPr txBox="1"/>
          <p:nvPr/>
        </p:nvSpPr>
        <p:spPr>
          <a:xfrm>
            <a:off x="179512" y="5719646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 I make new variable ‘</a:t>
            </a:r>
            <a:r>
              <a:rPr lang="en-US" altLang="ko-KR" dirty="0" err="1"/>
              <a:t>IsCompetition</a:t>
            </a:r>
            <a:r>
              <a:rPr lang="en-US" altLang="ko-KR" dirty="0"/>
              <a:t> distance’. It mean store have or haven`t competition distance. And these is result.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C56853-A605-4531-86AB-FC125A225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6021288"/>
            <a:ext cx="4463480" cy="73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27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CompetitionTotal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377AF5-6E0A-405C-BB7F-6CE9BE7C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36" y="1052736"/>
            <a:ext cx="7991695" cy="16827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4AEF39-AEBA-48D8-82B8-6415C0B5C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2852936"/>
            <a:ext cx="8063387" cy="2543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FB5E15-EDF5-497C-A873-D349A4E8C9E4}"/>
              </a:ext>
            </a:extLst>
          </p:cNvPr>
          <p:cNvSpPr txBox="1"/>
          <p:nvPr/>
        </p:nvSpPr>
        <p:spPr>
          <a:xfrm>
            <a:off x="30657" y="5397023"/>
            <a:ext cx="8717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Then I make a new column ‘</a:t>
            </a:r>
            <a:r>
              <a:rPr lang="en-US" altLang="ko-KR" dirty="0" err="1"/>
              <a:t>CompetitionTotal</a:t>
            </a:r>
            <a:r>
              <a:rPr lang="en-US" altLang="ko-KR" dirty="0"/>
              <a:t>’ which represent ‘</a:t>
            </a:r>
            <a:r>
              <a:rPr lang="en-US" altLang="ko-KR" dirty="0" err="1"/>
              <a:t>CompetitionOpenSinceYear</a:t>
            </a:r>
            <a:r>
              <a:rPr lang="en-US" altLang="ko-KR" dirty="0"/>
              <a:t>’ and ‘</a:t>
            </a:r>
            <a:r>
              <a:rPr lang="en-US" altLang="ko-KR" dirty="0" err="1"/>
              <a:t>CompetitionOpenMonth</a:t>
            </a:r>
            <a:r>
              <a:rPr lang="en-US" altLang="ko-KR" dirty="0"/>
              <a:t>’. So I fill 0 which has no competitor data, and make a </a:t>
            </a:r>
            <a:r>
              <a:rPr lang="en-US" altLang="ko-KR" dirty="0" err="1"/>
              <a:t>fomular</a:t>
            </a:r>
            <a:r>
              <a:rPr lang="en-US" altLang="ko-KR" dirty="0"/>
              <a:t>. It is 12 * (2015- </a:t>
            </a:r>
            <a:r>
              <a:rPr lang="en-US" altLang="ko-KR" dirty="0" err="1"/>
              <a:t>df_store</a:t>
            </a:r>
            <a:r>
              <a:rPr lang="en-US" altLang="ko-KR" dirty="0"/>
              <a:t>['</a:t>
            </a:r>
            <a:r>
              <a:rPr lang="en-US" altLang="ko-KR" dirty="0" err="1"/>
              <a:t>CompetitionOpenSinceYear</a:t>
            </a:r>
            <a:r>
              <a:rPr lang="en-US" altLang="ko-KR" dirty="0"/>
              <a:t>'][</a:t>
            </a:r>
            <a:r>
              <a:rPr lang="en-US" altLang="ko-KR" dirty="0" err="1"/>
              <a:t>i</a:t>
            </a:r>
            <a:r>
              <a:rPr lang="en-US" altLang="ko-KR" dirty="0"/>
              <a:t>]) + (12 - </a:t>
            </a:r>
            <a:r>
              <a:rPr lang="en-US" altLang="ko-KR" dirty="0" err="1"/>
              <a:t>df_store</a:t>
            </a:r>
            <a:r>
              <a:rPr lang="en-US" altLang="ko-KR" dirty="0"/>
              <a:t>['</a:t>
            </a:r>
            <a:r>
              <a:rPr lang="en-US" altLang="ko-KR" dirty="0" err="1"/>
              <a:t>CompetitionOpenSinceMonth</a:t>
            </a:r>
            <a:r>
              <a:rPr lang="en-US" altLang="ko-KR" dirty="0"/>
              <a:t>'][</a:t>
            </a:r>
            <a:r>
              <a:rPr lang="en-US" altLang="ko-KR" dirty="0" err="1"/>
              <a:t>i</a:t>
            </a:r>
            <a:r>
              <a:rPr lang="en-US" altLang="ko-KR" dirty="0"/>
              <a:t>]). Because last year is 2015.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8769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CompetitionTotal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262F4E-19EF-4420-922B-D47E55AAB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08720"/>
            <a:ext cx="3685606" cy="3024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19705-3219-49B4-8C61-B6007D507D03}"/>
              </a:ext>
            </a:extLst>
          </p:cNvPr>
          <p:cNvSpPr txBox="1"/>
          <p:nvPr/>
        </p:nvSpPr>
        <p:spPr>
          <a:xfrm>
            <a:off x="4676774" y="2837510"/>
            <a:ext cx="3927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 input this </a:t>
            </a:r>
            <a:r>
              <a:rPr lang="en-US" altLang="ko-KR" dirty="0" err="1"/>
              <a:t>fomular</a:t>
            </a:r>
            <a:r>
              <a:rPr lang="en-US" altLang="ko-KR" dirty="0"/>
              <a:t>, I merge sales </a:t>
            </a:r>
            <a:r>
              <a:rPr lang="en-US" altLang="ko-KR" dirty="0" err="1"/>
              <a:t>dataframe</a:t>
            </a:r>
            <a:r>
              <a:rPr lang="en-US" altLang="ko-KR" dirty="0"/>
              <a:t> and store </a:t>
            </a:r>
            <a:r>
              <a:rPr lang="en-US" altLang="ko-KR" dirty="0" err="1"/>
              <a:t>dataframe</a:t>
            </a:r>
            <a:r>
              <a:rPr lang="en-US" altLang="ko-KR" dirty="0"/>
              <a:t>. And I draw graph, </a:t>
            </a:r>
            <a:r>
              <a:rPr lang="en-US" altLang="ko-KR" dirty="0" err="1"/>
              <a:t>competitionTotal</a:t>
            </a:r>
            <a:r>
              <a:rPr lang="en-US" altLang="ko-KR" dirty="0"/>
              <a:t> and </a:t>
            </a:r>
            <a:r>
              <a:rPr lang="en-US" altLang="ko-KR" dirty="0" err="1"/>
              <a:t>sales_mean</a:t>
            </a:r>
            <a:r>
              <a:rPr lang="en-US" altLang="ko-KR" dirty="0"/>
              <a:t>, to show relation. </a:t>
            </a:r>
          </a:p>
          <a:p>
            <a:r>
              <a:rPr lang="en-US" altLang="ko-KR" dirty="0"/>
              <a:t>As a result, I think it can’t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8AE1BE-195B-4445-9C5C-27633FE0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955286"/>
            <a:ext cx="3921679" cy="257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- Sales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EA0C64-7252-4774-B22D-10437C964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5"/>
          <a:stretch/>
        </p:blipFill>
        <p:spPr>
          <a:xfrm>
            <a:off x="481045" y="908720"/>
            <a:ext cx="4702584" cy="30003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8A64C7F-63B6-42DC-9ED3-28F26F1F7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944" y="908720"/>
            <a:ext cx="3700541" cy="4547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BFF90A-B010-485A-87B1-0C818F54565C}"/>
              </a:ext>
            </a:extLst>
          </p:cNvPr>
          <p:cNvSpPr txBox="1"/>
          <p:nvPr/>
        </p:nvSpPr>
        <p:spPr>
          <a:xfrm>
            <a:off x="481045" y="4149080"/>
            <a:ext cx="45230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check target data ‘Sales’. The interesting thing is, there are 54 stores that have opened but have zero profits. And through boxplot graph and </a:t>
            </a:r>
            <a:r>
              <a:rPr lang="en-US" altLang="ko-KR" dirty="0" err="1"/>
              <a:t>sales’s</a:t>
            </a:r>
            <a:r>
              <a:rPr lang="en-US" altLang="ko-KR" dirty="0"/>
              <a:t> describe, the graph is right crewed graph and there are 30,769 outlier data using Tukey/Carling function.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8677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CompetitionTotal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158AA0-1063-4852-9379-6F925959F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6560931" cy="4920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4D010-894B-44EF-B4FA-FDC240099360}"/>
              </a:ext>
            </a:extLst>
          </p:cNvPr>
          <p:cNvSpPr txBox="1"/>
          <p:nvPr/>
        </p:nvSpPr>
        <p:spPr>
          <a:xfrm>
            <a:off x="4716016" y="3657101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 I scale data to multiply log data. However there isn’t have relation too. So I thin it can’t represent target value.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138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CompetitionTotal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158AA0-1063-4852-9379-6F925959F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6560931" cy="4920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D4D010-894B-44EF-B4FA-FDC240099360}"/>
              </a:ext>
            </a:extLst>
          </p:cNvPr>
          <p:cNvSpPr txBox="1"/>
          <p:nvPr/>
        </p:nvSpPr>
        <p:spPr>
          <a:xfrm>
            <a:off x="4716016" y="3657101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 I scale data to multiply log data. However there isn’t have relation too. So I thin it can’t represent target value.</a:t>
            </a:r>
          </a:p>
          <a:p>
            <a:r>
              <a:rPr lang="en-US" altLang="ko-KR" dirty="0"/>
              <a:t>But there are so many outlier, we can’t see relation because of that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2965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CompetitionTotal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C32F8F-AD7C-44F2-BE12-C4DFD813A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50"/>
          <a:stretch/>
        </p:blipFill>
        <p:spPr>
          <a:xfrm>
            <a:off x="1061864" y="941745"/>
            <a:ext cx="6012160" cy="12295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998F94-D22F-453C-BA1E-54AFDB1D1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3312368" cy="319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225223-3C46-4552-BFC5-E683A133F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708920"/>
            <a:ext cx="38290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6A9AD6-16C0-482F-B7B1-2F0834819496}"/>
              </a:ext>
            </a:extLst>
          </p:cNvPr>
          <p:cNvSpPr txBox="1"/>
          <p:nvPr/>
        </p:nvSpPr>
        <p:spPr>
          <a:xfrm>
            <a:off x="24755" y="5594523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 I change and drop outliers and redraw graph. But it still doesn’t have relation with sales.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3595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Create new variable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173018-DC52-4240-81C7-090CA0C0C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6"/>
            <a:ext cx="5616624" cy="56831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C17287-3F43-436D-89A4-CFA776E342F8}"/>
              </a:ext>
            </a:extLst>
          </p:cNvPr>
          <p:cNvSpPr txBox="1"/>
          <p:nvPr/>
        </p:nvSpPr>
        <p:spPr>
          <a:xfrm>
            <a:off x="6300192" y="2276872"/>
            <a:ext cx="23866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make year, month, day variable. Because I make some categorical variable that there is or isn’t competition store at day. So I merge </a:t>
            </a:r>
            <a:r>
              <a:rPr lang="en-US" altLang="ko-KR" dirty="0" err="1"/>
              <a:t>competitionOpen</a:t>
            </a:r>
            <a:r>
              <a:rPr lang="en-US" altLang="ko-KR" dirty="0"/>
              <a:t> data and I make day using random function. And I compare data’s date and competition’s open date. For these data, I create new variable ‘</a:t>
            </a:r>
            <a:r>
              <a:rPr lang="en-US" altLang="ko-KR" dirty="0" err="1"/>
              <a:t>IsCompetitor</a:t>
            </a:r>
            <a:r>
              <a:rPr lang="en-US" altLang="ko-KR" dirty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735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Create new variable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506C72-2733-42A6-B8C7-D23D71D4D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21" y="980728"/>
            <a:ext cx="6409531" cy="13012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E909AD-B107-4ABC-A3E5-41BFD9D76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21" y="2346585"/>
            <a:ext cx="3942037" cy="26780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D1E8E1-F2EA-46FB-B550-0C259EB29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51" y="2346585"/>
            <a:ext cx="4221825" cy="28537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DCA733-C6D1-4FBC-BCEF-F73D91255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5180795"/>
            <a:ext cx="7414330" cy="6416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41B4D6-E9B2-49B3-8047-E960B68B2050}"/>
              </a:ext>
            </a:extLst>
          </p:cNvPr>
          <p:cNvSpPr txBox="1"/>
          <p:nvPr/>
        </p:nvSpPr>
        <p:spPr>
          <a:xfrm>
            <a:off x="826337" y="5937031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make histogram, boxplot and ANOVA test group by </a:t>
            </a:r>
            <a:r>
              <a:rPr lang="en-US" altLang="ko-KR" dirty="0" err="1"/>
              <a:t>Iscompetitor</a:t>
            </a:r>
            <a:r>
              <a:rPr lang="en-US" altLang="ko-KR" dirty="0"/>
              <a:t>. As a result, there is quite different sales between </a:t>
            </a:r>
            <a:r>
              <a:rPr lang="en-US" altLang="ko-KR" dirty="0" err="1"/>
              <a:t>Iscompetitor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498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Date’s Year &amp; Month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502B71-EF13-4B6B-80BD-2B487345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4744"/>
            <a:ext cx="4137555" cy="509776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2CD80E5-9C0E-40C5-BEC4-24A3BD24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62" y="1124744"/>
            <a:ext cx="411430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C58600-52CA-4176-A47E-410576C2508B}"/>
              </a:ext>
            </a:extLst>
          </p:cNvPr>
          <p:cNvSpPr txBox="1"/>
          <p:nvPr/>
        </p:nvSpPr>
        <p:spPr>
          <a:xfrm>
            <a:off x="4716016" y="4077072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make boxplot and ANOVA test group by Date’s month. As a result, there is quite different sales between month.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432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Date’s Year &amp; Month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B8F3C8-5058-4A23-B55D-97664F2C2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1124744"/>
            <a:ext cx="3672408" cy="44182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BBF978-76BC-46D6-A9DD-86D8E540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422" y="1124744"/>
            <a:ext cx="4279641" cy="4221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2700FC-587E-4DDE-B797-5592AB63616B}"/>
              </a:ext>
            </a:extLst>
          </p:cNvPr>
          <p:cNvSpPr txBox="1"/>
          <p:nvPr/>
        </p:nvSpPr>
        <p:spPr>
          <a:xfrm>
            <a:off x="2267744" y="580526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Also there is difference too at Date’s Year.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1445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Date’s Year &amp; Month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CDC416-3334-4E39-B297-632B4F73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93" y="1172509"/>
            <a:ext cx="6172813" cy="13612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296D7B-48A7-497A-A365-A8FAB33860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78"/>
          <a:stretch/>
        </p:blipFill>
        <p:spPr>
          <a:xfrm>
            <a:off x="827584" y="2348880"/>
            <a:ext cx="6048671" cy="31282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8F98F3-3606-4FA2-952B-53A05B39A088}"/>
              </a:ext>
            </a:extLst>
          </p:cNvPr>
          <p:cNvSpPr txBox="1"/>
          <p:nvPr/>
        </p:nvSpPr>
        <p:spPr>
          <a:xfrm>
            <a:off x="1619672" y="5477091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change these to dummy 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1236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Date’s Year &amp; Month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CDC416-3334-4E39-B297-632B4F73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93" y="1172509"/>
            <a:ext cx="6172813" cy="13612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296D7B-48A7-497A-A365-A8FAB33860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78"/>
          <a:stretch/>
        </p:blipFill>
        <p:spPr>
          <a:xfrm>
            <a:off x="827584" y="2348880"/>
            <a:ext cx="6048671" cy="31282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8F98F3-3606-4FA2-952B-53A05B39A088}"/>
              </a:ext>
            </a:extLst>
          </p:cNvPr>
          <p:cNvSpPr txBox="1"/>
          <p:nvPr/>
        </p:nvSpPr>
        <p:spPr>
          <a:xfrm>
            <a:off x="1619672" y="5477091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change these to dummy 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9800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Pro2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9D4774-5902-41F0-81EE-C11DE15FF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22114"/>
            <a:ext cx="4146656" cy="5661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543E25-91BF-4259-AC0E-59286A2CC45F}"/>
              </a:ext>
            </a:extLst>
          </p:cNvPr>
          <p:cNvSpPr txBox="1"/>
          <p:nvPr/>
        </p:nvSpPr>
        <p:spPr>
          <a:xfrm>
            <a:off x="5508104" y="1988840"/>
            <a:ext cx="2952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check Pro2 variable. First our train data’s year is 2013, 2014 and test data’s year is 2015. So I think there is no relation when promotion start not 2013 ~ 2015. So I change ‘Pro2’ data that only 1 when date’s year is 2013 ~ 2015. And I make boxplot and test ANOVA. As a result, there is different group by ‘IsPromo2’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01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- Sales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9FFE59-1520-4DED-A0DA-CC8A63443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7261"/>
            <a:ext cx="4604147" cy="31125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193947-5012-4C28-AAC1-DED333016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43" y="987835"/>
            <a:ext cx="3766729" cy="4385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C53D3C-2EAE-4CB5-8956-61F38C3BC9A1}"/>
              </a:ext>
            </a:extLst>
          </p:cNvPr>
          <p:cNvSpPr txBox="1"/>
          <p:nvPr/>
        </p:nvSpPr>
        <p:spPr>
          <a:xfrm>
            <a:off x="481045" y="4300203"/>
            <a:ext cx="4523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scale target data for multiply log.  As a result, there are 13,898 outlier which is decrease before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762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Predict sales, Customers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93CC85-E04A-441E-B35E-E064011A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42" y="836712"/>
            <a:ext cx="5527542" cy="36724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614190-D751-4265-89E0-62794A065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595078"/>
            <a:ext cx="2663598" cy="20613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0F4B8C-24E1-4FAE-A8B7-6FB0C7A91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546346"/>
            <a:ext cx="3312368" cy="2046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1056E8-9CA1-4641-92EE-067966ACD0A7}"/>
              </a:ext>
            </a:extLst>
          </p:cNvPr>
          <p:cNvSpPr txBox="1"/>
          <p:nvPr/>
        </p:nvSpPr>
        <p:spPr>
          <a:xfrm>
            <a:off x="6006826" y="2106722"/>
            <a:ext cx="288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make a new variables ‘</a:t>
            </a:r>
            <a:r>
              <a:rPr lang="en-US" altLang="ko-KR" dirty="0" err="1"/>
              <a:t>Customers_predict</a:t>
            </a:r>
            <a:r>
              <a:rPr lang="en-US" altLang="ko-KR" dirty="0"/>
              <a:t>’ and ‘</a:t>
            </a:r>
            <a:r>
              <a:rPr lang="en-US" altLang="ko-KR" dirty="0" err="1"/>
              <a:t>Sales_predict</a:t>
            </a:r>
            <a:r>
              <a:rPr lang="en-US" altLang="ko-KR" dirty="0"/>
              <a:t>’. Because store can’t know customers. So I input sales or customers mean of last week.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5244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ko-KR" dirty="0"/>
              <a:t>EDA – Predict sales, Customers</a:t>
            </a:r>
            <a:br>
              <a:rPr lang="en-GB" altLang="ko-KR" sz="2000" dirty="0"/>
            </a:b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056E8-9CA1-4641-92EE-067966ACD0A7}"/>
              </a:ext>
            </a:extLst>
          </p:cNvPr>
          <p:cNvSpPr txBox="1"/>
          <p:nvPr/>
        </p:nvSpPr>
        <p:spPr>
          <a:xfrm>
            <a:off x="6006826" y="2106722"/>
            <a:ext cx="28856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However, there are some null point. Because data starts 2013-01-01. So 2013-01-02 ~ 2013-01-08’ day’s  </a:t>
            </a:r>
            <a:r>
              <a:rPr lang="en-US" altLang="ko-KR" dirty="0" err="1"/>
              <a:t>Sales_predict</a:t>
            </a:r>
            <a:r>
              <a:rPr lang="en-US" altLang="ko-KR" dirty="0"/>
              <a:t> and </a:t>
            </a:r>
            <a:r>
              <a:rPr lang="en-US" altLang="ko-KR" dirty="0" err="1"/>
              <a:t>Customers_predict</a:t>
            </a:r>
            <a:r>
              <a:rPr lang="en-US" altLang="ko-KR" dirty="0"/>
              <a:t> can’t exist. So I input sales and customers data because 2013 year data is training data not predict data, so I think it isn’t problem.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33CC8F-B792-49D3-B3B3-330EBE831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22" y="1124744"/>
            <a:ext cx="3457598" cy="2376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B38591-C3F6-4E57-91D2-6C60CE52C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820" y="1124743"/>
            <a:ext cx="1929446" cy="23762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9E7D9C-2A4F-4645-BAC2-EC065107D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24" y="3717032"/>
            <a:ext cx="5412041" cy="7920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445B68-948A-4AD5-A18C-B8C0DD4F5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10" y="4509120"/>
            <a:ext cx="5355955" cy="203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888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ko-KR" dirty="0"/>
              <a:t>EDA – Final</a:t>
            </a:r>
            <a:br>
              <a:rPr lang="en-GB" altLang="ko-KR" sz="2000" dirty="0"/>
            </a:b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056E8-9CA1-4641-92EE-067966ACD0A7}"/>
              </a:ext>
            </a:extLst>
          </p:cNvPr>
          <p:cNvSpPr txBox="1"/>
          <p:nvPr/>
        </p:nvSpPr>
        <p:spPr>
          <a:xfrm>
            <a:off x="611560" y="5719565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these are final </a:t>
            </a:r>
            <a:r>
              <a:rPr lang="en-US" altLang="ko-KR" dirty="0" err="1"/>
              <a:t>dataframe’s</a:t>
            </a:r>
            <a:r>
              <a:rPr lang="en-US" altLang="ko-KR" dirty="0"/>
              <a:t> columns which is made by me or original dataset.</a:t>
            </a:r>
          </a:p>
          <a:p>
            <a:r>
              <a:rPr lang="en-US" altLang="ko-KR" dirty="0"/>
              <a:t>For that I create train dataset and test dataset that separate by year.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AA92CC-E945-433A-8626-B51005D78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3960440" cy="30963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B9CF55-E3EE-4E77-8F1F-AB5238D69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138435"/>
            <a:ext cx="3024336" cy="45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632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ko-KR" dirty="0" err="1"/>
              <a:t>Modeling</a:t>
            </a:r>
            <a:r>
              <a:rPr lang="en-GB" altLang="ko-KR" dirty="0"/>
              <a:t> - Linear</a:t>
            </a:r>
            <a:br>
              <a:rPr lang="en-GB" altLang="ko-KR" sz="2000" dirty="0"/>
            </a:br>
            <a:endParaRPr lang="en-GB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D68D0E-0226-4933-BA03-F3BC48C22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27318"/>
            <a:ext cx="4134017" cy="25996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061E195-8CC0-499C-8F96-8E2D7B3C8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531440"/>
            <a:ext cx="2786902" cy="48046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C78641-5D05-4928-8893-EA243FD6B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646990"/>
            <a:ext cx="4032448" cy="1582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8EF3C2-D160-4BE4-9090-180609406D86}"/>
              </a:ext>
            </a:extLst>
          </p:cNvPr>
          <p:cNvSpPr txBox="1"/>
          <p:nvPr/>
        </p:nvSpPr>
        <p:spPr>
          <a:xfrm>
            <a:off x="65056" y="5336048"/>
            <a:ext cx="8755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 create linear model, and check statistical value, score is high(0.5&lt;0.736) and I think it isn’t overfitting. </a:t>
            </a:r>
            <a:r>
              <a:rPr lang="en-US" altLang="ko-KR" dirty="0" err="1"/>
              <a:t>StateHoliday_c’s</a:t>
            </a:r>
            <a:r>
              <a:rPr lang="en-US" altLang="ko-KR" dirty="0"/>
              <a:t> p value is quite high, but another dummy value is low, so I keep use this variable. Skew and kurtosis is quite high, I think </a:t>
            </a:r>
            <a:r>
              <a:rPr lang="en-US" altLang="ko-KR" dirty="0" err="1"/>
              <a:t>sales_predict</a:t>
            </a:r>
            <a:r>
              <a:rPr lang="en-US" altLang="ko-KR" dirty="0"/>
              <a:t> isn’t normal distribution. In conclusion, there are some problem, however I think it is quite nice, so I use these variable to make linear model under given conditions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765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ko-KR" dirty="0" err="1"/>
              <a:t>Modeling</a:t>
            </a:r>
            <a:r>
              <a:rPr lang="en-GB" altLang="ko-KR" dirty="0"/>
              <a:t> - Linear</a:t>
            </a:r>
            <a:br>
              <a:rPr lang="en-GB" altLang="ko-KR" sz="2000" dirty="0"/>
            </a:br>
            <a:endParaRPr lang="en-GB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D2B632-C952-42FF-8C8B-9633E518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109662"/>
            <a:ext cx="7534275" cy="4638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C57CA1-E99A-461F-BC75-8A3FC96D2453}"/>
              </a:ext>
            </a:extLst>
          </p:cNvPr>
          <p:cNvSpPr txBox="1"/>
          <p:nvPr/>
        </p:nvSpPr>
        <p:spPr>
          <a:xfrm>
            <a:off x="769629" y="587727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this is a final result of multiple linear regression which score is 0.742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6328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ko-KR" dirty="0" err="1"/>
              <a:t>Modeling</a:t>
            </a:r>
            <a:r>
              <a:rPr lang="en-GB" altLang="ko-KR" dirty="0"/>
              <a:t> - Ridge</a:t>
            </a:r>
            <a:br>
              <a:rPr lang="en-GB" altLang="ko-KR" sz="2000" dirty="0"/>
            </a:br>
            <a:endParaRPr lang="en-GB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116BEF-B916-471A-ADC4-7A3FACB3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02432"/>
            <a:ext cx="5223852" cy="4653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93B43B-01DD-449F-ACDF-04F0CB07B479}"/>
              </a:ext>
            </a:extLst>
          </p:cNvPr>
          <p:cNvSpPr txBox="1"/>
          <p:nvPr/>
        </p:nvSpPr>
        <p:spPr>
          <a:xfrm>
            <a:off x="4644008" y="3789040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create ridge  regression. For choosing hyper parameter, I make lots model using different alpha. And these are result.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3152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ko-KR" dirty="0" err="1"/>
              <a:t>Modeling</a:t>
            </a:r>
            <a:r>
              <a:rPr lang="en-GB" altLang="ko-KR" dirty="0"/>
              <a:t> - Ridge</a:t>
            </a:r>
            <a:br>
              <a:rPr lang="en-GB" altLang="ko-KR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022BCA-B568-4683-A8AC-02D66B115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15207"/>
            <a:ext cx="4932246" cy="1600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71893B-CE60-4CCF-8C65-09C03E3D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12976"/>
            <a:ext cx="4932246" cy="1508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5D8A3C-A9D8-49B7-B441-7FFA88417EC3}"/>
              </a:ext>
            </a:extLst>
          </p:cNvPr>
          <p:cNvSpPr txBox="1"/>
          <p:nvPr/>
        </p:nvSpPr>
        <p:spPr>
          <a:xfrm>
            <a:off x="611560" y="5013176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choosing hyperparameter, I create model using 5-fold cross validation. As a result, the best alpha value is 1000. So I create final ridge regression which hyperparameter is 1000 and score is 0.742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386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ko-KR" dirty="0" err="1"/>
              <a:t>Modeling</a:t>
            </a:r>
            <a:r>
              <a:rPr lang="en-GB" altLang="ko-KR" dirty="0"/>
              <a:t> - Lasso</a:t>
            </a:r>
            <a:br>
              <a:rPr lang="en-GB" altLang="ko-KR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74D7A9-40C4-4E42-8DF7-6B0DC6C6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5028539" cy="4559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93B43B-01DD-449F-ACDF-04F0CB07B479}"/>
              </a:ext>
            </a:extLst>
          </p:cNvPr>
          <p:cNvSpPr txBox="1"/>
          <p:nvPr/>
        </p:nvSpPr>
        <p:spPr>
          <a:xfrm>
            <a:off x="4644008" y="3789040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create lasso regression. For choosing hyper parameter, I make lots model using different alpha. And these are result.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9187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ko-KR" dirty="0" err="1"/>
              <a:t>Modeling</a:t>
            </a:r>
            <a:r>
              <a:rPr lang="en-GB" altLang="ko-KR" dirty="0"/>
              <a:t> - Lasso</a:t>
            </a:r>
            <a:br>
              <a:rPr lang="en-GB" altLang="ko-KR" sz="2000" dirty="0"/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D8A3C-A9D8-49B7-B441-7FFA88417EC3}"/>
              </a:ext>
            </a:extLst>
          </p:cNvPr>
          <p:cNvSpPr txBox="1"/>
          <p:nvPr/>
        </p:nvSpPr>
        <p:spPr>
          <a:xfrm>
            <a:off x="611560" y="5013176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choosing hyperparameter, I create model using 5-fold cross validation. As a result, the best alpha value is 1. So I create final lasso regression which hyperparameter is 1. and score is 0.742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AA88BC-F8C4-42A1-BD0C-86E87C7B0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052736"/>
            <a:ext cx="7210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997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ko-KR" dirty="0" err="1"/>
              <a:t>Modeling</a:t>
            </a:r>
            <a:r>
              <a:rPr lang="en-GB" altLang="ko-KR" dirty="0"/>
              <a:t>-Final</a:t>
            </a:r>
            <a:br>
              <a:rPr lang="en-GB" altLang="ko-KR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D2A524-8934-48EF-885B-363C42214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7467600" cy="3371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E931ED-B0E6-4CE5-A937-71F99BA45628}"/>
              </a:ext>
            </a:extLst>
          </p:cNvPr>
          <p:cNvSpPr txBox="1"/>
          <p:nvPr/>
        </p:nvSpPr>
        <p:spPr>
          <a:xfrm>
            <a:off x="755576" y="4748951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These are final results of using different models. Score is same by 0.742, however linear MSE is little bigger than ridge or lasso MSE. So I think these model is better model than linear. And L1 models are faster to learn or process than L2 models. If same result, I think faster model is better, so I think ridge model is best model.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9E5F3F1-28FF-46BB-9455-DA0B4E275DB6}"/>
              </a:ext>
            </a:extLst>
          </p:cNvPr>
          <p:cNvCxnSpPr>
            <a:cxnSpLocks/>
          </p:cNvCxnSpPr>
          <p:nvPr/>
        </p:nvCxnSpPr>
        <p:spPr>
          <a:xfrm>
            <a:off x="899592" y="4221088"/>
            <a:ext cx="61206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51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SchoolHoliday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C0C273-B8E8-4830-9C0D-76C80A730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42" y="1138039"/>
            <a:ext cx="7600950" cy="2867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E0DF58-3BE9-4334-A90D-E6F9C620DAF0}"/>
              </a:ext>
            </a:extLst>
          </p:cNvPr>
          <p:cNvSpPr txBox="1"/>
          <p:nvPr/>
        </p:nvSpPr>
        <p:spPr>
          <a:xfrm>
            <a:off x="827584" y="435581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I print descriptive statistics group by school holiday. And this is a result. I think both mean and variable is very similar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8747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ko-KR" dirty="0"/>
              <a:t>Result</a:t>
            </a:r>
            <a:br>
              <a:rPr lang="en-GB" altLang="ko-KR" sz="2000" dirty="0"/>
            </a:br>
            <a:endParaRPr lang="en-GB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B4D8E1-424A-4A6A-A115-12EBB34C9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08720"/>
            <a:ext cx="4167514" cy="46876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10EBEC-484F-4B9F-BBB8-AEA15FBB8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226" y="692696"/>
            <a:ext cx="3982411" cy="23042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FAAE8D-3927-4473-A561-F6F3AC74C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226" y="2996952"/>
            <a:ext cx="3754760" cy="364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7E61E-05DE-4139-BE69-49AC3496A68E}"/>
              </a:ext>
            </a:extLst>
          </p:cNvPr>
          <p:cNvSpPr txBox="1"/>
          <p:nvPr/>
        </p:nvSpPr>
        <p:spPr>
          <a:xfrm>
            <a:off x="179512" y="5733256"/>
            <a:ext cx="444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 these final result using ridge regression.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3216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4 More Powerful Ways to Say &quot;Thank You&quot; | Inc.com">
            <a:extLst>
              <a:ext uri="{FF2B5EF4-FFF2-40B4-BE49-F238E27FC236}">
                <a16:creationId xmlns:a16="http://schemas.microsoft.com/office/drawing/2014/main" id="{02B482AB-ABAA-4613-AF02-BAC9A2785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"/>
          <a:stretch/>
        </p:blipFill>
        <p:spPr bwMode="auto">
          <a:xfrm>
            <a:off x="457200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6093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SchoolHoliday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1F63EA-839C-4CEC-9B1F-A482361C0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14" y="846138"/>
            <a:ext cx="4191802" cy="33165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9BEE9D9-0128-4AFA-A7D3-F2B605D0F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14" y="4144119"/>
            <a:ext cx="4191801" cy="27138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22010A-7A69-47E6-A004-7DE1505A80E3}"/>
              </a:ext>
            </a:extLst>
          </p:cNvPr>
          <p:cNvSpPr txBox="1"/>
          <p:nvPr/>
        </p:nvSpPr>
        <p:spPr>
          <a:xfrm>
            <a:off x="5004048" y="2276872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Moreover, I draw graphs histogram and boxplot. Like these graph, graph show that there is no difference about the target. So I think this variable can’t present target.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2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/>
              <a:t>EDA – </a:t>
            </a:r>
            <a:r>
              <a:rPr lang="en-GB" dirty="0" err="1"/>
              <a:t>StateHoliday</a:t>
            </a:r>
            <a:br>
              <a:rPr lang="en-GB" sz="2000" dirty="0"/>
            </a:br>
            <a:endParaRPr lang="en-GB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7C7996-4F25-4E25-988A-95B6D5BD7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052736"/>
            <a:ext cx="4906888" cy="27476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870AE4-4D84-4043-8DF3-930F18223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93231"/>
            <a:ext cx="4906888" cy="2919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5F1C2F-BE7C-4127-BBD3-FEEEB4B40CBC}"/>
              </a:ext>
            </a:extLst>
          </p:cNvPr>
          <p:cNvSpPr txBox="1"/>
          <p:nvPr/>
        </p:nvSpPr>
        <p:spPr>
          <a:xfrm>
            <a:off x="5580112" y="2274838"/>
            <a:ext cx="2592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Next, I print descriptive statistics group by state holiday and draw boxplot. I think variable ‘c’ data is quite big using central limit theorem, and it is different each variables. So I think this variable can represent target.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40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BBCC"/>
      </a:accent1>
      <a:accent2>
        <a:srgbClr val="D0F0C0"/>
      </a:accent2>
      <a:accent3>
        <a:srgbClr val="B0C4DE"/>
      </a:accent3>
      <a:accent4>
        <a:srgbClr val="BCD4E6"/>
      </a:accent4>
      <a:accent5>
        <a:srgbClr val="EDC9AF"/>
      </a:accent5>
      <a:accent6>
        <a:srgbClr val="EFBBC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2730</Words>
  <Application>Microsoft Office PowerPoint</Application>
  <PresentationFormat>화면 슬라이드 쇼(4:3)</PresentationFormat>
  <Paragraphs>148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5" baseType="lpstr">
      <vt:lpstr>맑은 고딕</vt:lpstr>
      <vt:lpstr>Arial</vt:lpstr>
      <vt:lpstr>Calibri</vt:lpstr>
      <vt:lpstr>Office Theme</vt:lpstr>
      <vt:lpstr>BA Assignment4</vt:lpstr>
      <vt:lpstr>EDA </vt:lpstr>
      <vt:lpstr>EDA </vt:lpstr>
      <vt:lpstr>EDA – Open </vt:lpstr>
      <vt:lpstr>EDA - Sales </vt:lpstr>
      <vt:lpstr>EDA - Sales </vt:lpstr>
      <vt:lpstr>EDA – SchoolHoliday </vt:lpstr>
      <vt:lpstr>EDA – SchoolHoliday </vt:lpstr>
      <vt:lpstr>EDA – StateHoliday </vt:lpstr>
      <vt:lpstr>EDA – SchoolHoliday </vt:lpstr>
      <vt:lpstr>EDA – DayOfWeek </vt:lpstr>
      <vt:lpstr>EDA – DayOfWeek </vt:lpstr>
      <vt:lpstr>EDA – DayOfWeek </vt:lpstr>
      <vt:lpstr>EDA </vt:lpstr>
      <vt:lpstr>EDA – StoreType </vt:lpstr>
      <vt:lpstr>EDA – StoreType </vt:lpstr>
      <vt:lpstr>EDA – Assortment </vt:lpstr>
      <vt:lpstr>EDA – Assortment </vt:lpstr>
      <vt:lpstr>EDA – CompetitionDistance </vt:lpstr>
      <vt:lpstr>EDA – CompetitionDistance </vt:lpstr>
      <vt:lpstr>EDA – CompetitionDistance </vt:lpstr>
      <vt:lpstr>EDA – CompetitionTotal </vt:lpstr>
      <vt:lpstr>EDA – CompetitionTotal </vt:lpstr>
      <vt:lpstr>EDA – CompetitionTotal </vt:lpstr>
      <vt:lpstr>EDA – Pro2 </vt:lpstr>
      <vt:lpstr>EDA – dump variable </vt:lpstr>
      <vt:lpstr>Modeling-OLS linear </vt:lpstr>
      <vt:lpstr>Modeling-OLS linear </vt:lpstr>
      <vt:lpstr>Modeling-OLS linear </vt:lpstr>
      <vt:lpstr>Modeling-OLS linear </vt:lpstr>
      <vt:lpstr>Modeling- linear </vt:lpstr>
      <vt:lpstr>Modeling- linear </vt:lpstr>
      <vt:lpstr>Modeling- PLS </vt:lpstr>
      <vt:lpstr>Modeling- PLS </vt:lpstr>
      <vt:lpstr>Modeling- Final </vt:lpstr>
      <vt:lpstr>BA Assignment5</vt:lpstr>
      <vt:lpstr>EDA </vt:lpstr>
      <vt:lpstr>EDA – Sales.csv </vt:lpstr>
      <vt:lpstr>EDA – Sales.csv </vt:lpstr>
      <vt:lpstr>EDA – StoreType </vt:lpstr>
      <vt:lpstr>EDA – StoreType </vt:lpstr>
      <vt:lpstr>EDA – Assortment </vt:lpstr>
      <vt:lpstr>EDA – Assortment </vt:lpstr>
      <vt:lpstr>EDA – CompetitionDistance </vt:lpstr>
      <vt:lpstr>EDA – CompetitionDistance </vt:lpstr>
      <vt:lpstr>EDA – CompetitionDistance </vt:lpstr>
      <vt:lpstr>EDA – CompetitionDistance </vt:lpstr>
      <vt:lpstr>EDA – CompetitionTotal </vt:lpstr>
      <vt:lpstr>EDA – CompetitionTotal </vt:lpstr>
      <vt:lpstr>EDA – CompetitionTotal </vt:lpstr>
      <vt:lpstr>EDA – CompetitionTotal </vt:lpstr>
      <vt:lpstr>EDA – CompetitionTotal </vt:lpstr>
      <vt:lpstr>Create new variable </vt:lpstr>
      <vt:lpstr>Create new variable </vt:lpstr>
      <vt:lpstr>EDA – Date’s Year &amp; Month </vt:lpstr>
      <vt:lpstr>EDA – Date’s Year &amp; Month </vt:lpstr>
      <vt:lpstr>EDA – Date’s Year &amp; Month </vt:lpstr>
      <vt:lpstr>EDA – Date’s Year &amp; Month </vt:lpstr>
      <vt:lpstr>EDA – Pro2 </vt:lpstr>
      <vt:lpstr>EDA – Predict sales, Customers </vt:lpstr>
      <vt:lpstr>EDA – Predict sales, Customers </vt:lpstr>
      <vt:lpstr>EDA – Final </vt:lpstr>
      <vt:lpstr>Modeling - Linear </vt:lpstr>
      <vt:lpstr>Modeling - Linear </vt:lpstr>
      <vt:lpstr>Modeling - Ridge </vt:lpstr>
      <vt:lpstr>Modeling - Ridge </vt:lpstr>
      <vt:lpstr>Modeling - Lasso </vt:lpstr>
      <vt:lpstr>Modeling - Lasso </vt:lpstr>
      <vt:lpstr>Modeling-Final </vt:lpstr>
      <vt:lpstr>Result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 Assignment4</dc:title>
  <dc:creator>LeeSungHo</dc:creator>
  <cp:lastModifiedBy>LeeSungHo</cp:lastModifiedBy>
  <cp:revision>55</cp:revision>
  <dcterms:created xsi:type="dcterms:W3CDTF">2020-09-28T04:57:43Z</dcterms:created>
  <dcterms:modified xsi:type="dcterms:W3CDTF">2020-10-07T07:35:50Z</dcterms:modified>
</cp:coreProperties>
</file>