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7" r:id="rId4"/>
    <p:sldId id="264" r:id="rId5"/>
    <p:sldId id="259" r:id="rId6"/>
    <p:sldId id="269" r:id="rId7"/>
    <p:sldId id="270" r:id="rId8"/>
    <p:sldId id="266" r:id="rId9"/>
    <p:sldId id="265" r:id="rId10"/>
    <p:sldId id="260" r:id="rId11"/>
    <p:sldId id="261" r:id="rId12"/>
    <p:sldId id="2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AB2F"/>
    <a:srgbClr val="1CAE97"/>
    <a:srgbClr val="ACC571"/>
    <a:srgbClr val="CB4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8" autoAdjust="0"/>
    <p:restoredTop sz="94660"/>
  </p:normalViewPr>
  <p:slideViewPr>
    <p:cSldViewPr snapToGrid="0">
      <p:cViewPr varScale="1">
        <p:scale>
          <a:sx n="85" d="100"/>
          <a:sy n="85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51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91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11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74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02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22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85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58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4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95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64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fpost.co.kr/board/bbs/board.php?bo_table=fsp2&amp;wr_id=11" TargetMode="External"/><Relationship Id="rId2" Type="http://schemas.openxmlformats.org/officeDocument/2006/relationships/hyperlink" Target="https://ilyo.co.kr/?ac=article_view&amp;entry_id=33869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nvestchosun.com/2019/06/25/3238669" TargetMode="External"/><Relationship Id="rId5" Type="http://schemas.openxmlformats.org/officeDocument/2006/relationships/hyperlink" Target="https://logipress.tistory.com/662" TargetMode="External"/><Relationship Id="rId4" Type="http://schemas.openxmlformats.org/officeDocument/2006/relationships/hyperlink" Target="https://magazine.hankyung.com/business/article/2019041501220000171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2990849" y="1231582"/>
            <a:ext cx="8334375" cy="4531043"/>
            <a:chOff x="314325" y="285751"/>
            <a:chExt cx="11563350" cy="6286499"/>
          </a:xfrm>
          <a:effectLst>
            <a:outerShdw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직사각형 26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0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40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Supply Chain Management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Freeform 5"/>
          <p:cNvSpPr>
            <a:spLocks noEditPoints="1"/>
          </p:cNvSpPr>
          <p:nvPr/>
        </p:nvSpPr>
        <p:spPr bwMode="auto">
          <a:xfrm>
            <a:off x="855184" y="635000"/>
            <a:ext cx="606425" cy="555890"/>
          </a:xfrm>
          <a:custGeom>
            <a:avLst/>
            <a:gdLst>
              <a:gd name="T0" fmla="*/ 848 w 865"/>
              <a:gd name="T1" fmla="*/ 274 h 793"/>
              <a:gd name="T2" fmla="*/ 818 w 865"/>
              <a:gd name="T3" fmla="*/ 264 h 793"/>
              <a:gd name="T4" fmla="*/ 769 w 865"/>
              <a:gd name="T5" fmla="*/ 255 h 793"/>
              <a:gd name="T6" fmla="*/ 749 w 865"/>
              <a:gd name="T7" fmla="*/ 225 h 793"/>
              <a:gd name="T8" fmla="*/ 721 w 865"/>
              <a:gd name="T9" fmla="*/ 216 h 793"/>
              <a:gd name="T10" fmla="*/ 674 w 865"/>
              <a:gd name="T11" fmla="*/ 169 h 793"/>
              <a:gd name="T12" fmla="*/ 665 w 865"/>
              <a:gd name="T13" fmla="*/ 141 h 793"/>
              <a:gd name="T14" fmla="*/ 635 w 865"/>
              <a:gd name="T15" fmla="*/ 121 h 793"/>
              <a:gd name="T16" fmla="*/ 601 w 865"/>
              <a:gd name="T17" fmla="*/ 120 h 793"/>
              <a:gd name="T18" fmla="*/ 600 w 865"/>
              <a:gd name="T19" fmla="*/ 14 h 793"/>
              <a:gd name="T20" fmla="*/ 577 w 865"/>
              <a:gd name="T21" fmla="*/ 0 h 793"/>
              <a:gd name="T22" fmla="*/ 87 w 865"/>
              <a:gd name="T23" fmla="*/ 1 h 793"/>
              <a:gd name="T24" fmla="*/ 72 w 865"/>
              <a:gd name="T25" fmla="*/ 25 h 793"/>
              <a:gd name="T26" fmla="*/ 48 w 865"/>
              <a:gd name="T27" fmla="*/ 120 h 793"/>
              <a:gd name="T28" fmla="*/ 22 w 865"/>
              <a:gd name="T29" fmla="*/ 128 h 793"/>
              <a:gd name="T30" fmla="*/ 0 w 865"/>
              <a:gd name="T31" fmla="*/ 159 h 793"/>
              <a:gd name="T32" fmla="*/ 0 w 865"/>
              <a:gd name="T33" fmla="*/ 746 h 793"/>
              <a:gd name="T34" fmla="*/ 9 w 865"/>
              <a:gd name="T35" fmla="*/ 772 h 793"/>
              <a:gd name="T36" fmla="*/ 39 w 865"/>
              <a:gd name="T37" fmla="*/ 793 h 793"/>
              <a:gd name="T38" fmla="*/ 721 w 865"/>
              <a:gd name="T39" fmla="*/ 793 h 793"/>
              <a:gd name="T40" fmla="*/ 763 w 865"/>
              <a:gd name="T41" fmla="*/ 772 h 793"/>
              <a:gd name="T42" fmla="*/ 864 w 865"/>
              <a:gd name="T43" fmla="*/ 323 h 793"/>
              <a:gd name="T44" fmla="*/ 861 w 865"/>
              <a:gd name="T45" fmla="*/ 291 h 793"/>
              <a:gd name="T46" fmla="*/ 72 w 865"/>
              <a:gd name="T47" fmla="*/ 746 h 793"/>
              <a:gd name="T48" fmla="*/ 48 w 865"/>
              <a:gd name="T49" fmla="*/ 169 h 793"/>
              <a:gd name="T50" fmla="*/ 72 w 865"/>
              <a:gd name="T51" fmla="*/ 746 h 793"/>
              <a:gd name="T52" fmla="*/ 567 w 865"/>
              <a:gd name="T53" fmla="*/ 216 h 793"/>
              <a:gd name="T54" fmla="*/ 537 w 865"/>
              <a:gd name="T55" fmla="*/ 238 h 793"/>
              <a:gd name="T56" fmla="*/ 529 w 865"/>
              <a:gd name="T57" fmla="*/ 264 h 793"/>
              <a:gd name="T58" fmla="*/ 224 w 865"/>
              <a:gd name="T59" fmla="*/ 267 h 793"/>
              <a:gd name="T60" fmla="*/ 193 w 865"/>
              <a:gd name="T61" fmla="*/ 302 h 793"/>
              <a:gd name="T62" fmla="*/ 97 w 865"/>
              <a:gd name="T63" fmla="*/ 746 h 793"/>
              <a:gd name="T64" fmla="*/ 577 w 865"/>
              <a:gd name="T65" fmla="*/ 25 h 793"/>
              <a:gd name="T66" fmla="*/ 625 w 865"/>
              <a:gd name="T67" fmla="*/ 216 h 793"/>
              <a:gd name="T68" fmla="*/ 601 w 865"/>
              <a:gd name="T69" fmla="*/ 169 h 793"/>
              <a:gd name="T70" fmla="*/ 625 w 865"/>
              <a:gd name="T71" fmla="*/ 216 h 793"/>
              <a:gd name="T72" fmla="*/ 190 w 865"/>
              <a:gd name="T73" fmla="*/ 131 h 793"/>
              <a:gd name="T74" fmla="*/ 169 w 865"/>
              <a:gd name="T75" fmla="*/ 117 h 793"/>
              <a:gd name="T76" fmla="*/ 169 w 865"/>
              <a:gd name="T77" fmla="*/ 97 h 793"/>
              <a:gd name="T78" fmla="*/ 190 w 865"/>
              <a:gd name="T79" fmla="*/ 82 h 793"/>
              <a:gd name="T80" fmla="*/ 488 w 865"/>
              <a:gd name="T81" fmla="*/ 84 h 793"/>
              <a:gd name="T82" fmla="*/ 502 w 865"/>
              <a:gd name="T83" fmla="*/ 107 h 793"/>
              <a:gd name="T84" fmla="*/ 488 w 865"/>
              <a:gd name="T85" fmla="*/ 130 h 793"/>
              <a:gd name="T86" fmla="*/ 477 w 865"/>
              <a:gd name="T87" fmla="*/ 228 h 793"/>
              <a:gd name="T88" fmla="*/ 182 w 865"/>
              <a:gd name="T89" fmla="*/ 226 h 793"/>
              <a:gd name="T90" fmla="*/ 167 w 865"/>
              <a:gd name="T91" fmla="*/ 205 h 793"/>
              <a:gd name="T92" fmla="*/ 182 w 865"/>
              <a:gd name="T93" fmla="*/ 182 h 793"/>
              <a:gd name="T94" fmla="*/ 477 w 865"/>
              <a:gd name="T95" fmla="*/ 180 h 793"/>
              <a:gd name="T96" fmla="*/ 501 w 865"/>
              <a:gd name="T97" fmla="*/ 195 h 793"/>
              <a:gd name="T98" fmla="*/ 501 w 865"/>
              <a:gd name="T99" fmla="*/ 214 h 793"/>
              <a:gd name="T100" fmla="*/ 477 w 865"/>
              <a:gd name="T101" fmla="*/ 228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65" h="793">
                <a:moveTo>
                  <a:pt x="855" y="283"/>
                </a:moveTo>
                <a:lnTo>
                  <a:pt x="848" y="274"/>
                </a:lnTo>
                <a:lnTo>
                  <a:pt x="828" y="265"/>
                </a:lnTo>
                <a:lnTo>
                  <a:pt x="818" y="264"/>
                </a:lnTo>
                <a:lnTo>
                  <a:pt x="769" y="264"/>
                </a:lnTo>
                <a:lnTo>
                  <a:pt x="769" y="255"/>
                </a:lnTo>
                <a:lnTo>
                  <a:pt x="762" y="238"/>
                </a:lnTo>
                <a:lnTo>
                  <a:pt x="749" y="225"/>
                </a:lnTo>
                <a:lnTo>
                  <a:pt x="731" y="216"/>
                </a:lnTo>
                <a:lnTo>
                  <a:pt x="721" y="216"/>
                </a:lnTo>
                <a:lnTo>
                  <a:pt x="674" y="216"/>
                </a:lnTo>
                <a:lnTo>
                  <a:pt x="674" y="169"/>
                </a:lnTo>
                <a:lnTo>
                  <a:pt x="672" y="159"/>
                </a:lnTo>
                <a:lnTo>
                  <a:pt x="665" y="141"/>
                </a:lnTo>
                <a:lnTo>
                  <a:pt x="652" y="128"/>
                </a:lnTo>
                <a:lnTo>
                  <a:pt x="635" y="121"/>
                </a:lnTo>
                <a:lnTo>
                  <a:pt x="625" y="120"/>
                </a:lnTo>
                <a:lnTo>
                  <a:pt x="601" y="120"/>
                </a:lnTo>
                <a:lnTo>
                  <a:pt x="601" y="25"/>
                </a:lnTo>
                <a:lnTo>
                  <a:pt x="600" y="14"/>
                </a:lnTo>
                <a:lnTo>
                  <a:pt x="587" y="1"/>
                </a:lnTo>
                <a:lnTo>
                  <a:pt x="577" y="0"/>
                </a:lnTo>
                <a:lnTo>
                  <a:pt x="97" y="0"/>
                </a:lnTo>
                <a:lnTo>
                  <a:pt x="87" y="1"/>
                </a:lnTo>
                <a:lnTo>
                  <a:pt x="74" y="14"/>
                </a:lnTo>
                <a:lnTo>
                  <a:pt x="72" y="25"/>
                </a:lnTo>
                <a:lnTo>
                  <a:pt x="72" y="120"/>
                </a:lnTo>
                <a:lnTo>
                  <a:pt x="48" y="120"/>
                </a:lnTo>
                <a:lnTo>
                  <a:pt x="39" y="121"/>
                </a:lnTo>
                <a:lnTo>
                  <a:pt x="22" y="128"/>
                </a:lnTo>
                <a:lnTo>
                  <a:pt x="9" y="141"/>
                </a:lnTo>
                <a:lnTo>
                  <a:pt x="0" y="159"/>
                </a:lnTo>
                <a:lnTo>
                  <a:pt x="0" y="169"/>
                </a:lnTo>
                <a:lnTo>
                  <a:pt x="0" y="746"/>
                </a:lnTo>
                <a:lnTo>
                  <a:pt x="0" y="754"/>
                </a:lnTo>
                <a:lnTo>
                  <a:pt x="9" y="772"/>
                </a:lnTo>
                <a:lnTo>
                  <a:pt x="22" y="785"/>
                </a:lnTo>
                <a:lnTo>
                  <a:pt x="39" y="793"/>
                </a:lnTo>
                <a:lnTo>
                  <a:pt x="48" y="793"/>
                </a:lnTo>
                <a:lnTo>
                  <a:pt x="721" y="793"/>
                </a:lnTo>
                <a:lnTo>
                  <a:pt x="737" y="792"/>
                </a:lnTo>
                <a:lnTo>
                  <a:pt x="763" y="772"/>
                </a:lnTo>
                <a:lnTo>
                  <a:pt x="769" y="756"/>
                </a:lnTo>
                <a:lnTo>
                  <a:pt x="864" y="323"/>
                </a:lnTo>
                <a:lnTo>
                  <a:pt x="865" y="312"/>
                </a:lnTo>
                <a:lnTo>
                  <a:pt x="861" y="291"/>
                </a:lnTo>
                <a:lnTo>
                  <a:pt x="855" y="283"/>
                </a:lnTo>
                <a:close/>
                <a:moveTo>
                  <a:pt x="72" y="746"/>
                </a:moveTo>
                <a:lnTo>
                  <a:pt x="48" y="746"/>
                </a:lnTo>
                <a:lnTo>
                  <a:pt x="48" y="169"/>
                </a:lnTo>
                <a:lnTo>
                  <a:pt x="72" y="169"/>
                </a:lnTo>
                <a:lnTo>
                  <a:pt x="72" y="746"/>
                </a:lnTo>
                <a:close/>
                <a:moveTo>
                  <a:pt x="577" y="216"/>
                </a:moveTo>
                <a:lnTo>
                  <a:pt x="567" y="216"/>
                </a:lnTo>
                <a:lnTo>
                  <a:pt x="550" y="225"/>
                </a:lnTo>
                <a:lnTo>
                  <a:pt x="537" y="238"/>
                </a:lnTo>
                <a:lnTo>
                  <a:pt x="529" y="255"/>
                </a:lnTo>
                <a:lnTo>
                  <a:pt x="529" y="264"/>
                </a:lnTo>
                <a:lnTo>
                  <a:pt x="241" y="264"/>
                </a:lnTo>
                <a:lnTo>
                  <a:pt x="224" y="267"/>
                </a:lnTo>
                <a:lnTo>
                  <a:pt x="199" y="287"/>
                </a:lnTo>
                <a:lnTo>
                  <a:pt x="193" y="302"/>
                </a:lnTo>
                <a:lnTo>
                  <a:pt x="144" y="522"/>
                </a:lnTo>
                <a:lnTo>
                  <a:pt x="97" y="746"/>
                </a:lnTo>
                <a:lnTo>
                  <a:pt x="97" y="25"/>
                </a:lnTo>
                <a:lnTo>
                  <a:pt x="577" y="25"/>
                </a:lnTo>
                <a:lnTo>
                  <a:pt x="577" y="216"/>
                </a:lnTo>
                <a:close/>
                <a:moveTo>
                  <a:pt x="625" y="216"/>
                </a:moveTo>
                <a:lnTo>
                  <a:pt x="601" y="216"/>
                </a:lnTo>
                <a:lnTo>
                  <a:pt x="601" y="169"/>
                </a:lnTo>
                <a:lnTo>
                  <a:pt x="625" y="169"/>
                </a:lnTo>
                <a:lnTo>
                  <a:pt x="625" y="216"/>
                </a:lnTo>
                <a:close/>
                <a:moveTo>
                  <a:pt x="477" y="131"/>
                </a:moveTo>
                <a:lnTo>
                  <a:pt x="190" y="131"/>
                </a:lnTo>
                <a:lnTo>
                  <a:pt x="182" y="130"/>
                </a:lnTo>
                <a:lnTo>
                  <a:pt x="169" y="117"/>
                </a:lnTo>
                <a:lnTo>
                  <a:pt x="167" y="107"/>
                </a:lnTo>
                <a:lnTo>
                  <a:pt x="169" y="97"/>
                </a:lnTo>
                <a:lnTo>
                  <a:pt x="182" y="84"/>
                </a:lnTo>
                <a:lnTo>
                  <a:pt x="190" y="82"/>
                </a:lnTo>
                <a:lnTo>
                  <a:pt x="477" y="82"/>
                </a:lnTo>
                <a:lnTo>
                  <a:pt x="488" y="84"/>
                </a:lnTo>
                <a:lnTo>
                  <a:pt x="501" y="97"/>
                </a:lnTo>
                <a:lnTo>
                  <a:pt x="502" y="107"/>
                </a:lnTo>
                <a:lnTo>
                  <a:pt x="501" y="117"/>
                </a:lnTo>
                <a:lnTo>
                  <a:pt x="488" y="130"/>
                </a:lnTo>
                <a:lnTo>
                  <a:pt x="477" y="131"/>
                </a:lnTo>
                <a:close/>
                <a:moveTo>
                  <a:pt x="477" y="228"/>
                </a:moveTo>
                <a:lnTo>
                  <a:pt x="190" y="228"/>
                </a:lnTo>
                <a:lnTo>
                  <a:pt x="182" y="226"/>
                </a:lnTo>
                <a:lnTo>
                  <a:pt x="169" y="214"/>
                </a:lnTo>
                <a:lnTo>
                  <a:pt x="167" y="205"/>
                </a:lnTo>
                <a:lnTo>
                  <a:pt x="169" y="195"/>
                </a:lnTo>
                <a:lnTo>
                  <a:pt x="182" y="182"/>
                </a:lnTo>
                <a:lnTo>
                  <a:pt x="190" y="180"/>
                </a:lnTo>
                <a:lnTo>
                  <a:pt x="477" y="180"/>
                </a:lnTo>
                <a:lnTo>
                  <a:pt x="488" y="182"/>
                </a:lnTo>
                <a:lnTo>
                  <a:pt x="501" y="195"/>
                </a:lnTo>
                <a:lnTo>
                  <a:pt x="502" y="205"/>
                </a:lnTo>
                <a:lnTo>
                  <a:pt x="501" y="214"/>
                </a:lnTo>
                <a:lnTo>
                  <a:pt x="488" y="226"/>
                </a:lnTo>
                <a:lnTo>
                  <a:pt x="477" y="22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7" name="Group 8"/>
          <p:cNvGrpSpPr>
            <a:grpSpLocks noChangeAspect="1"/>
          </p:cNvGrpSpPr>
          <p:nvPr/>
        </p:nvGrpSpPr>
        <p:grpSpPr bwMode="auto">
          <a:xfrm>
            <a:off x="853596" y="2104832"/>
            <a:ext cx="609600" cy="608013"/>
            <a:chOff x="328" y="1074"/>
            <a:chExt cx="384" cy="3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8" name="Freeform 9"/>
            <p:cNvSpPr>
              <a:spLocks noEditPoints="1"/>
            </p:cNvSpPr>
            <p:nvPr/>
          </p:nvSpPr>
          <p:spPr bwMode="auto">
            <a:xfrm>
              <a:off x="328" y="1074"/>
              <a:ext cx="384" cy="383"/>
            </a:xfrm>
            <a:custGeom>
              <a:avLst/>
              <a:gdLst>
                <a:gd name="T0" fmla="*/ 1038 w 1153"/>
                <a:gd name="T1" fmla="*/ 518 h 1150"/>
                <a:gd name="T2" fmla="*/ 1037 w 1153"/>
                <a:gd name="T3" fmla="*/ 387 h 1150"/>
                <a:gd name="T4" fmla="*/ 1015 w 1153"/>
                <a:gd name="T5" fmla="*/ 354 h 1150"/>
                <a:gd name="T6" fmla="*/ 986 w 1153"/>
                <a:gd name="T7" fmla="*/ 345 h 1150"/>
                <a:gd name="T8" fmla="*/ 962 w 1153"/>
                <a:gd name="T9" fmla="*/ 0 h 1150"/>
                <a:gd name="T10" fmla="*/ 192 w 1153"/>
                <a:gd name="T11" fmla="*/ 39 h 1150"/>
                <a:gd name="T12" fmla="*/ 134 w 1153"/>
                <a:gd name="T13" fmla="*/ 76 h 1150"/>
                <a:gd name="T14" fmla="*/ 76 w 1153"/>
                <a:gd name="T15" fmla="*/ 211 h 1150"/>
                <a:gd name="T16" fmla="*/ 42 w 1153"/>
                <a:gd name="T17" fmla="*/ 211 h 1150"/>
                <a:gd name="T18" fmla="*/ 9 w 1153"/>
                <a:gd name="T19" fmla="*/ 234 h 1150"/>
                <a:gd name="T20" fmla="*/ 0 w 1153"/>
                <a:gd name="T21" fmla="*/ 263 h 1150"/>
                <a:gd name="T22" fmla="*/ 0 w 1153"/>
                <a:gd name="T23" fmla="*/ 1102 h 1150"/>
                <a:gd name="T24" fmla="*/ 10 w 1153"/>
                <a:gd name="T25" fmla="*/ 1132 h 1150"/>
                <a:gd name="T26" fmla="*/ 37 w 1153"/>
                <a:gd name="T27" fmla="*/ 1149 h 1150"/>
                <a:gd name="T28" fmla="*/ 910 w 1153"/>
                <a:gd name="T29" fmla="*/ 1150 h 1150"/>
                <a:gd name="T30" fmla="*/ 952 w 1153"/>
                <a:gd name="T31" fmla="*/ 1130 h 1150"/>
                <a:gd name="T32" fmla="*/ 1153 w 1153"/>
                <a:gd name="T33" fmla="*/ 578 h 1150"/>
                <a:gd name="T34" fmla="*/ 1153 w 1153"/>
                <a:gd name="T35" fmla="*/ 562 h 1150"/>
                <a:gd name="T36" fmla="*/ 1133 w 1153"/>
                <a:gd name="T37" fmla="*/ 526 h 1150"/>
                <a:gd name="T38" fmla="*/ 1106 w 1153"/>
                <a:gd name="T39" fmla="*/ 518 h 1150"/>
                <a:gd name="T40" fmla="*/ 991 w 1153"/>
                <a:gd name="T41" fmla="*/ 384 h 1150"/>
                <a:gd name="T42" fmla="*/ 999 w 1153"/>
                <a:gd name="T43" fmla="*/ 397 h 1150"/>
                <a:gd name="T44" fmla="*/ 962 w 1153"/>
                <a:gd name="T45" fmla="*/ 518 h 1150"/>
                <a:gd name="T46" fmla="*/ 986 w 1153"/>
                <a:gd name="T47" fmla="*/ 384 h 1150"/>
                <a:gd name="T48" fmla="*/ 923 w 1153"/>
                <a:gd name="T49" fmla="*/ 518 h 1150"/>
                <a:gd name="T50" fmla="*/ 238 w 1153"/>
                <a:gd name="T51" fmla="*/ 518 h 1150"/>
                <a:gd name="T52" fmla="*/ 231 w 1153"/>
                <a:gd name="T53" fmla="*/ 519 h 1150"/>
                <a:gd name="T54" fmla="*/ 231 w 1153"/>
                <a:gd name="T55" fmla="*/ 39 h 1150"/>
                <a:gd name="T56" fmla="*/ 192 w 1153"/>
                <a:gd name="T57" fmla="*/ 76 h 1150"/>
                <a:gd name="T58" fmla="*/ 190 w 1153"/>
                <a:gd name="T59" fmla="*/ 571 h 1150"/>
                <a:gd name="T60" fmla="*/ 173 w 1153"/>
                <a:gd name="T61" fmla="*/ 76 h 1150"/>
                <a:gd name="T62" fmla="*/ 115 w 1153"/>
                <a:gd name="T63" fmla="*/ 115 h 1150"/>
                <a:gd name="T64" fmla="*/ 134 w 1153"/>
                <a:gd name="T65" fmla="*/ 725 h 1150"/>
                <a:gd name="T66" fmla="*/ 115 w 1153"/>
                <a:gd name="T67" fmla="*/ 115 h 1150"/>
                <a:gd name="T68" fmla="*/ 39 w 1153"/>
                <a:gd name="T69" fmla="*/ 257 h 1150"/>
                <a:gd name="T70" fmla="*/ 52 w 1153"/>
                <a:gd name="T71" fmla="*/ 249 h 1150"/>
                <a:gd name="T72" fmla="*/ 76 w 1153"/>
                <a:gd name="T73" fmla="*/ 882 h 1150"/>
                <a:gd name="T74" fmla="*/ 39 w 1153"/>
                <a:gd name="T75" fmla="*/ 263 h 1150"/>
                <a:gd name="T76" fmla="*/ 917 w 1153"/>
                <a:gd name="T77" fmla="*/ 1110 h 1150"/>
                <a:gd name="T78" fmla="*/ 49 w 1153"/>
                <a:gd name="T79" fmla="*/ 1112 h 1150"/>
                <a:gd name="T80" fmla="*/ 40 w 1153"/>
                <a:gd name="T81" fmla="*/ 1107 h 1150"/>
                <a:gd name="T82" fmla="*/ 39 w 1153"/>
                <a:gd name="T83" fmla="*/ 1100 h 1150"/>
                <a:gd name="T84" fmla="*/ 134 w 1153"/>
                <a:gd name="T85" fmla="*/ 837 h 1150"/>
                <a:gd name="T86" fmla="*/ 192 w 1153"/>
                <a:gd name="T87" fmla="*/ 679 h 1150"/>
                <a:gd name="T88" fmla="*/ 231 w 1153"/>
                <a:gd name="T89" fmla="*/ 574 h 1150"/>
                <a:gd name="T90" fmla="*/ 234 w 1153"/>
                <a:gd name="T91" fmla="*/ 564 h 1150"/>
                <a:gd name="T92" fmla="*/ 245 w 1153"/>
                <a:gd name="T93" fmla="*/ 557 h 1150"/>
                <a:gd name="T94" fmla="*/ 1113 w 1153"/>
                <a:gd name="T95" fmla="*/ 561 h 1150"/>
                <a:gd name="T96" fmla="*/ 920 w 1153"/>
                <a:gd name="T97" fmla="*/ 110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3" h="1150">
                  <a:moveTo>
                    <a:pt x="1106" y="518"/>
                  </a:moveTo>
                  <a:lnTo>
                    <a:pt x="1038" y="518"/>
                  </a:lnTo>
                  <a:lnTo>
                    <a:pt x="1038" y="397"/>
                  </a:lnTo>
                  <a:lnTo>
                    <a:pt x="1037" y="387"/>
                  </a:lnTo>
                  <a:lnTo>
                    <a:pt x="1029" y="368"/>
                  </a:lnTo>
                  <a:lnTo>
                    <a:pt x="1015" y="354"/>
                  </a:lnTo>
                  <a:lnTo>
                    <a:pt x="996" y="345"/>
                  </a:lnTo>
                  <a:lnTo>
                    <a:pt x="986" y="345"/>
                  </a:lnTo>
                  <a:lnTo>
                    <a:pt x="962" y="345"/>
                  </a:lnTo>
                  <a:lnTo>
                    <a:pt x="962" y="0"/>
                  </a:lnTo>
                  <a:lnTo>
                    <a:pt x="192" y="0"/>
                  </a:lnTo>
                  <a:lnTo>
                    <a:pt x="192" y="39"/>
                  </a:lnTo>
                  <a:lnTo>
                    <a:pt x="134" y="39"/>
                  </a:lnTo>
                  <a:lnTo>
                    <a:pt x="134" y="76"/>
                  </a:lnTo>
                  <a:lnTo>
                    <a:pt x="76" y="76"/>
                  </a:lnTo>
                  <a:lnTo>
                    <a:pt x="76" y="211"/>
                  </a:lnTo>
                  <a:lnTo>
                    <a:pt x="52" y="211"/>
                  </a:lnTo>
                  <a:lnTo>
                    <a:pt x="42" y="211"/>
                  </a:lnTo>
                  <a:lnTo>
                    <a:pt x="23" y="220"/>
                  </a:lnTo>
                  <a:lnTo>
                    <a:pt x="9" y="234"/>
                  </a:lnTo>
                  <a:lnTo>
                    <a:pt x="1" y="253"/>
                  </a:lnTo>
                  <a:lnTo>
                    <a:pt x="0" y="263"/>
                  </a:lnTo>
                  <a:lnTo>
                    <a:pt x="0" y="1102"/>
                  </a:lnTo>
                  <a:lnTo>
                    <a:pt x="0" y="1102"/>
                  </a:lnTo>
                  <a:lnTo>
                    <a:pt x="1" y="1117"/>
                  </a:lnTo>
                  <a:lnTo>
                    <a:pt x="10" y="1132"/>
                  </a:lnTo>
                  <a:lnTo>
                    <a:pt x="17" y="1140"/>
                  </a:lnTo>
                  <a:lnTo>
                    <a:pt x="37" y="1149"/>
                  </a:lnTo>
                  <a:lnTo>
                    <a:pt x="49" y="1150"/>
                  </a:lnTo>
                  <a:lnTo>
                    <a:pt x="910" y="1150"/>
                  </a:lnTo>
                  <a:lnTo>
                    <a:pt x="926" y="1149"/>
                  </a:lnTo>
                  <a:lnTo>
                    <a:pt x="952" y="1130"/>
                  </a:lnTo>
                  <a:lnTo>
                    <a:pt x="957" y="1116"/>
                  </a:lnTo>
                  <a:lnTo>
                    <a:pt x="1153" y="578"/>
                  </a:lnTo>
                  <a:lnTo>
                    <a:pt x="1153" y="575"/>
                  </a:lnTo>
                  <a:lnTo>
                    <a:pt x="1153" y="562"/>
                  </a:lnTo>
                  <a:lnTo>
                    <a:pt x="1146" y="542"/>
                  </a:lnTo>
                  <a:lnTo>
                    <a:pt x="1133" y="526"/>
                  </a:lnTo>
                  <a:lnTo>
                    <a:pt x="1116" y="519"/>
                  </a:lnTo>
                  <a:lnTo>
                    <a:pt x="1106" y="518"/>
                  </a:lnTo>
                  <a:close/>
                  <a:moveTo>
                    <a:pt x="986" y="384"/>
                  </a:moveTo>
                  <a:lnTo>
                    <a:pt x="991" y="384"/>
                  </a:lnTo>
                  <a:lnTo>
                    <a:pt x="999" y="393"/>
                  </a:lnTo>
                  <a:lnTo>
                    <a:pt x="999" y="397"/>
                  </a:lnTo>
                  <a:lnTo>
                    <a:pt x="999" y="518"/>
                  </a:lnTo>
                  <a:lnTo>
                    <a:pt x="962" y="518"/>
                  </a:lnTo>
                  <a:lnTo>
                    <a:pt x="962" y="384"/>
                  </a:lnTo>
                  <a:lnTo>
                    <a:pt x="986" y="384"/>
                  </a:lnTo>
                  <a:close/>
                  <a:moveTo>
                    <a:pt x="923" y="39"/>
                  </a:moveTo>
                  <a:lnTo>
                    <a:pt x="923" y="518"/>
                  </a:lnTo>
                  <a:lnTo>
                    <a:pt x="245" y="518"/>
                  </a:lnTo>
                  <a:lnTo>
                    <a:pt x="238" y="518"/>
                  </a:lnTo>
                  <a:lnTo>
                    <a:pt x="232" y="519"/>
                  </a:lnTo>
                  <a:lnTo>
                    <a:pt x="231" y="519"/>
                  </a:lnTo>
                  <a:lnTo>
                    <a:pt x="231" y="519"/>
                  </a:lnTo>
                  <a:lnTo>
                    <a:pt x="231" y="39"/>
                  </a:lnTo>
                  <a:lnTo>
                    <a:pt x="923" y="39"/>
                  </a:lnTo>
                  <a:close/>
                  <a:moveTo>
                    <a:pt x="192" y="76"/>
                  </a:moveTo>
                  <a:lnTo>
                    <a:pt x="192" y="567"/>
                  </a:lnTo>
                  <a:lnTo>
                    <a:pt x="190" y="571"/>
                  </a:lnTo>
                  <a:lnTo>
                    <a:pt x="173" y="620"/>
                  </a:lnTo>
                  <a:lnTo>
                    <a:pt x="173" y="76"/>
                  </a:lnTo>
                  <a:lnTo>
                    <a:pt x="192" y="76"/>
                  </a:lnTo>
                  <a:close/>
                  <a:moveTo>
                    <a:pt x="115" y="115"/>
                  </a:moveTo>
                  <a:lnTo>
                    <a:pt x="134" y="115"/>
                  </a:lnTo>
                  <a:lnTo>
                    <a:pt x="134" y="725"/>
                  </a:lnTo>
                  <a:lnTo>
                    <a:pt x="115" y="778"/>
                  </a:lnTo>
                  <a:lnTo>
                    <a:pt x="115" y="115"/>
                  </a:lnTo>
                  <a:close/>
                  <a:moveTo>
                    <a:pt x="39" y="263"/>
                  </a:moveTo>
                  <a:lnTo>
                    <a:pt x="39" y="257"/>
                  </a:lnTo>
                  <a:lnTo>
                    <a:pt x="48" y="250"/>
                  </a:lnTo>
                  <a:lnTo>
                    <a:pt x="52" y="249"/>
                  </a:lnTo>
                  <a:lnTo>
                    <a:pt x="76" y="249"/>
                  </a:lnTo>
                  <a:lnTo>
                    <a:pt x="76" y="882"/>
                  </a:lnTo>
                  <a:lnTo>
                    <a:pt x="39" y="985"/>
                  </a:lnTo>
                  <a:lnTo>
                    <a:pt x="39" y="263"/>
                  </a:lnTo>
                  <a:close/>
                  <a:moveTo>
                    <a:pt x="920" y="1104"/>
                  </a:moveTo>
                  <a:lnTo>
                    <a:pt x="917" y="1110"/>
                  </a:lnTo>
                  <a:lnTo>
                    <a:pt x="910" y="1112"/>
                  </a:lnTo>
                  <a:lnTo>
                    <a:pt x="49" y="1112"/>
                  </a:lnTo>
                  <a:lnTo>
                    <a:pt x="43" y="1110"/>
                  </a:lnTo>
                  <a:lnTo>
                    <a:pt x="40" y="1107"/>
                  </a:lnTo>
                  <a:lnTo>
                    <a:pt x="39" y="1104"/>
                  </a:lnTo>
                  <a:lnTo>
                    <a:pt x="39" y="1100"/>
                  </a:lnTo>
                  <a:lnTo>
                    <a:pt x="76" y="995"/>
                  </a:lnTo>
                  <a:lnTo>
                    <a:pt x="134" y="837"/>
                  </a:lnTo>
                  <a:lnTo>
                    <a:pt x="192" y="679"/>
                  </a:lnTo>
                  <a:lnTo>
                    <a:pt x="192" y="679"/>
                  </a:lnTo>
                  <a:lnTo>
                    <a:pt x="229" y="578"/>
                  </a:lnTo>
                  <a:lnTo>
                    <a:pt x="231" y="574"/>
                  </a:lnTo>
                  <a:lnTo>
                    <a:pt x="234" y="565"/>
                  </a:lnTo>
                  <a:lnTo>
                    <a:pt x="234" y="564"/>
                  </a:lnTo>
                  <a:lnTo>
                    <a:pt x="238" y="558"/>
                  </a:lnTo>
                  <a:lnTo>
                    <a:pt x="245" y="557"/>
                  </a:lnTo>
                  <a:lnTo>
                    <a:pt x="1106" y="557"/>
                  </a:lnTo>
                  <a:lnTo>
                    <a:pt x="1113" y="561"/>
                  </a:lnTo>
                  <a:lnTo>
                    <a:pt x="1115" y="572"/>
                  </a:lnTo>
                  <a:lnTo>
                    <a:pt x="920" y="1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437" y="1170"/>
              <a:ext cx="166" cy="13"/>
            </a:xfrm>
            <a:custGeom>
              <a:avLst/>
              <a:gdLst>
                <a:gd name="T0" fmla="*/ 19 w 499"/>
                <a:gd name="T1" fmla="*/ 38 h 38"/>
                <a:gd name="T2" fmla="*/ 480 w 499"/>
                <a:gd name="T3" fmla="*/ 38 h 38"/>
                <a:gd name="T4" fmla="*/ 488 w 499"/>
                <a:gd name="T5" fmla="*/ 37 h 38"/>
                <a:gd name="T6" fmla="*/ 499 w 499"/>
                <a:gd name="T7" fmla="*/ 27 h 38"/>
                <a:gd name="T8" fmla="*/ 499 w 499"/>
                <a:gd name="T9" fmla="*/ 18 h 38"/>
                <a:gd name="T10" fmla="*/ 499 w 499"/>
                <a:gd name="T11" fmla="*/ 11 h 38"/>
                <a:gd name="T12" fmla="*/ 488 w 499"/>
                <a:gd name="T13" fmla="*/ 1 h 38"/>
                <a:gd name="T14" fmla="*/ 480 w 499"/>
                <a:gd name="T15" fmla="*/ 0 h 38"/>
                <a:gd name="T16" fmla="*/ 19 w 499"/>
                <a:gd name="T17" fmla="*/ 0 h 38"/>
                <a:gd name="T18" fmla="*/ 12 w 499"/>
                <a:gd name="T19" fmla="*/ 1 h 38"/>
                <a:gd name="T20" fmla="*/ 0 w 499"/>
                <a:gd name="T21" fmla="*/ 11 h 38"/>
                <a:gd name="T22" fmla="*/ 0 w 499"/>
                <a:gd name="T23" fmla="*/ 18 h 38"/>
                <a:gd name="T24" fmla="*/ 0 w 499"/>
                <a:gd name="T25" fmla="*/ 27 h 38"/>
                <a:gd name="T26" fmla="*/ 12 w 499"/>
                <a:gd name="T27" fmla="*/ 37 h 38"/>
                <a:gd name="T28" fmla="*/ 19 w 49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8">
                  <a:moveTo>
                    <a:pt x="19" y="38"/>
                  </a:moveTo>
                  <a:lnTo>
                    <a:pt x="480" y="38"/>
                  </a:lnTo>
                  <a:lnTo>
                    <a:pt x="488" y="37"/>
                  </a:lnTo>
                  <a:lnTo>
                    <a:pt x="499" y="27"/>
                  </a:lnTo>
                  <a:lnTo>
                    <a:pt x="499" y="18"/>
                  </a:lnTo>
                  <a:lnTo>
                    <a:pt x="499" y="11"/>
                  </a:lnTo>
                  <a:lnTo>
                    <a:pt x="488" y="1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12" y="37"/>
                  </a:ln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437" y="1125"/>
              <a:ext cx="77" cy="13"/>
            </a:xfrm>
            <a:custGeom>
              <a:avLst/>
              <a:gdLst>
                <a:gd name="T0" fmla="*/ 19 w 231"/>
                <a:gd name="T1" fmla="*/ 37 h 37"/>
                <a:gd name="T2" fmla="*/ 211 w 231"/>
                <a:gd name="T3" fmla="*/ 37 h 37"/>
                <a:gd name="T4" fmla="*/ 219 w 231"/>
                <a:gd name="T5" fmla="*/ 37 h 37"/>
                <a:gd name="T6" fmla="*/ 230 w 231"/>
                <a:gd name="T7" fmla="*/ 26 h 37"/>
                <a:gd name="T8" fmla="*/ 231 w 231"/>
                <a:gd name="T9" fmla="*/ 19 h 37"/>
                <a:gd name="T10" fmla="*/ 230 w 231"/>
                <a:gd name="T11" fmla="*/ 11 h 37"/>
                <a:gd name="T12" fmla="*/ 219 w 231"/>
                <a:gd name="T13" fmla="*/ 0 h 37"/>
                <a:gd name="T14" fmla="*/ 211 w 231"/>
                <a:gd name="T15" fmla="*/ 0 h 37"/>
                <a:gd name="T16" fmla="*/ 19 w 231"/>
                <a:gd name="T17" fmla="*/ 0 h 37"/>
                <a:gd name="T18" fmla="*/ 12 w 231"/>
                <a:gd name="T19" fmla="*/ 0 h 37"/>
                <a:gd name="T20" fmla="*/ 0 w 231"/>
                <a:gd name="T21" fmla="*/ 11 h 37"/>
                <a:gd name="T22" fmla="*/ 0 w 231"/>
                <a:gd name="T23" fmla="*/ 19 h 37"/>
                <a:gd name="T24" fmla="*/ 0 w 231"/>
                <a:gd name="T25" fmla="*/ 26 h 37"/>
                <a:gd name="T26" fmla="*/ 12 w 231"/>
                <a:gd name="T27" fmla="*/ 37 h 37"/>
                <a:gd name="T28" fmla="*/ 19 w 231"/>
                <a:gd name="T2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1" h="37">
                  <a:moveTo>
                    <a:pt x="19" y="37"/>
                  </a:moveTo>
                  <a:lnTo>
                    <a:pt x="211" y="37"/>
                  </a:lnTo>
                  <a:lnTo>
                    <a:pt x="219" y="37"/>
                  </a:lnTo>
                  <a:lnTo>
                    <a:pt x="230" y="26"/>
                  </a:lnTo>
                  <a:lnTo>
                    <a:pt x="231" y="19"/>
                  </a:lnTo>
                  <a:lnTo>
                    <a:pt x="230" y="11"/>
                  </a:lnTo>
                  <a:lnTo>
                    <a:pt x="219" y="0"/>
                  </a:lnTo>
                  <a:lnTo>
                    <a:pt x="211" y="0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12" y="37"/>
                  </a:lnTo>
                  <a:lnTo>
                    <a:pt x="1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437" y="1214"/>
              <a:ext cx="166" cy="13"/>
            </a:xfrm>
            <a:custGeom>
              <a:avLst/>
              <a:gdLst>
                <a:gd name="T0" fmla="*/ 19 w 499"/>
                <a:gd name="T1" fmla="*/ 39 h 39"/>
                <a:gd name="T2" fmla="*/ 480 w 499"/>
                <a:gd name="T3" fmla="*/ 39 h 39"/>
                <a:gd name="T4" fmla="*/ 488 w 499"/>
                <a:gd name="T5" fmla="*/ 38 h 39"/>
                <a:gd name="T6" fmla="*/ 499 w 499"/>
                <a:gd name="T7" fmla="*/ 28 h 39"/>
                <a:gd name="T8" fmla="*/ 499 w 499"/>
                <a:gd name="T9" fmla="*/ 20 h 39"/>
                <a:gd name="T10" fmla="*/ 499 w 499"/>
                <a:gd name="T11" fmla="*/ 12 h 39"/>
                <a:gd name="T12" fmla="*/ 488 w 499"/>
                <a:gd name="T13" fmla="*/ 2 h 39"/>
                <a:gd name="T14" fmla="*/ 480 w 499"/>
                <a:gd name="T15" fmla="*/ 0 h 39"/>
                <a:gd name="T16" fmla="*/ 19 w 499"/>
                <a:gd name="T17" fmla="*/ 0 h 39"/>
                <a:gd name="T18" fmla="*/ 12 w 499"/>
                <a:gd name="T19" fmla="*/ 2 h 39"/>
                <a:gd name="T20" fmla="*/ 0 w 499"/>
                <a:gd name="T21" fmla="*/ 12 h 39"/>
                <a:gd name="T22" fmla="*/ 0 w 499"/>
                <a:gd name="T23" fmla="*/ 20 h 39"/>
                <a:gd name="T24" fmla="*/ 0 w 499"/>
                <a:gd name="T25" fmla="*/ 28 h 39"/>
                <a:gd name="T26" fmla="*/ 12 w 499"/>
                <a:gd name="T27" fmla="*/ 38 h 39"/>
                <a:gd name="T28" fmla="*/ 19 w 499"/>
                <a:gd name="T2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9">
                  <a:moveTo>
                    <a:pt x="19" y="39"/>
                  </a:moveTo>
                  <a:lnTo>
                    <a:pt x="480" y="39"/>
                  </a:lnTo>
                  <a:lnTo>
                    <a:pt x="488" y="38"/>
                  </a:lnTo>
                  <a:lnTo>
                    <a:pt x="499" y="28"/>
                  </a:lnTo>
                  <a:lnTo>
                    <a:pt x="499" y="20"/>
                  </a:lnTo>
                  <a:lnTo>
                    <a:pt x="499" y="12"/>
                  </a:lnTo>
                  <a:lnTo>
                    <a:pt x="488" y="2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12" y="38"/>
                  </a:lnTo>
                  <a:lnTo>
                    <a:pt x="1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2" name="Group 8"/>
          <p:cNvGrpSpPr>
            <a:grpSpLocks noChangeAspect="1"/>
          </p:cNvGrpSpPr>
          <p:nvPr/>
        </p:nvGrpSpPr>
        <p:grpSpPr bwMode="auto">
          <a:xfrm>
            <a:off x="853596" y="3626787"/>
            <a:ext cx="609600" cy="608013"/>
            <a:chOff x="328" y="1074"/>
            <a:chExt cx="384" cy="3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3" name="Freeform 9"/>
            <p:cNvSpPr>
              <a:spLocks noEditPoints="1"/>
            </p:cNvSpPr>
            <p:nvPr/>
          </p:nvSpPr>
          <p:spPr bwMode="auto">
            <a:xfrm>
              <a:off x="328" y="1074"/>
              <a:ext cx="384" cy="383"/>
            </a:xfrm>
            <a:custGeom>
              <a:avLst/>
              <a:gdLst>
                <a:gd name="T0" fmla="*/ 1038 w 1153"/>
                <a:gd name="T1" fmla="*/ 518 h 1150"/>
                <a:gd name="T2" fmla="*/ 1037 w 1153"/>
                <a:gd name="T3" fmla="*/ 387 h 1150"/>
                <a:gd name="T4" fmla="*/ 1015 w 1153"/>
                <a:gd name="T5" fmla="*/ 354 h 1150"/>
                <a:gd name="T6" fmla="*/ 986 w 1153"/>
                <a:gd name="T7" fmla="*/ 345 h 1150"/>
                <a:gd name="T8" fmla="*/ 962 w 1153"/>
                <a:gd name="T9" fmla="*/ 0 h 1150"/>
                <a:gd name="T10" fmla="*/ 192 w 1153"/>
                <a:gd name="T11" fmla="*/ 39 h 1150"/>
                <a:gd name="T12" fmla="*/ 134 w 1153"/>
                <a:gd name="T13" fmla="*/ 76 h 1150"/>
                <a:gd name="T14" fmla="*/ 76 w 1153"/>
                <a:gd name="T15" fmla="*/ 211 h 1150"/>
                <a:gd name="T16" fmla="*/ 42 w 1153"/>
                <a:gd name="T17" fmla="*/ 211 h 1150"/>
                <a:gd name="T18" fmla="*/ 9 w 1153"/>
                <a:gd name="T19" fmla="*/ 234 h 1150"/>
                <a:gd name="T20" fmla="*/ 0 w 1153"/>
                <a:gd name="T21" fmla="*/ 263 h 1150"/>
                <a:gd name="T22" fmla="*/ 0 w 1153"/>
                <a:gd name="T23" fmla="*/ 1102 h 1150"/>
                <a:gd name="T24" fmla="*/ 10 w 1153"/>
                <a:gd name="T25" fmla="*/ 1132 h 1150"/>
                <a:gd name="T26" fmla="*/ 37 w 1153"/>
                <a:gd name="T27" fmla="*/ 1149 h 1150"/>
                <a:gd name="T28" fmla="*/ 910 w 1153"/>
                <a:gd name="T29" fmla="*/ 1150 h 1150"/>
                <a:gd name="T30" fmla="*/ 952 w 1153"/>
                <a:gd name="T31" fmla="*/ 1130 h 1150"/>
                <a:gd name="T32" fmla="*/ 1153 w 1153"/>
                <a:gd name="T33" fmla="*/ 578 h 1150"/>
                <a:gd name="T34" fmla="*/ 1153 w 1153"/>
                <a:gd name="T35" fmla="*/ 562 h 1150"/>
                <a:gd name="T36" fmla="*/ 1133 w 1153"/>
                <a:gd name="T37" fmla="*/ 526 h 1150"/>
                <a:gd name="T38" fmla="*/ 1106 w 1153"/>
                <a:gd name="T39" fmla="*/ 518 h 1150"/>
                <a:gd name="T40" fmla="*/ 991 w 1153"/>
                <a:gd name="T41" fmla="*/ 384 h 1150"/>
                <a:gd name="T42" fmla="*/ 999 w 1153"/>
                <a:gd name="T43" fmla="*/ 397 h 1150"/>
                <a:gd name="T44" fmla="*/ 962 w 1153"/>
                <a:gd name="T45" fmla="*/ 518 h 1150"/>
                <a:gd name="T46" fmla="*/ 986 w 1153"/>
                <a:gd name="T47" fmla="*/ 384 h 1150"/>
                <a:gd name="T48" fmla="*/ 923 w 1153"/>
                <a:gd name="T49" fmla="*/ 518 h 1150"/>
                <a:gd name="T50" fmla="*/ 238 w 1153"/>
                <a:gd name="T51" fmla="*/ 518 h 1150"/>
                <a:gd name="T52" fmla="*/ 231 w 1153"/>
                <a:gd name="T53" fmla="*/ 519 h 1150"/>
                <a:gd name="T54" fmla="*/ 231 w 1153"/>
                <a:gd name="T55" fmla="*/ 39 h 1150"/>
                <a:gd name="T56" fmla="*/ 192 w 1153"/>
                <a:gd name="T57" fmla="*/ 76 h 1150"/>
                <a:gd name="T58" fmla="*/ 190 w 1153"/>
                <a:gd name="T59" fmla="*/ 571 h 1150"/>
                <a:gd name="T60" fmla="*/ 173 w 1153"/>
                <a:gd name="T61" fmla="*/ 76 h 1150"/>
                <a:gd name="T62" fmla="*/ 115 w 1153"/>
                <a:gd name="T63" fmla="*/ 115 h 1150"/>
                <a:gd name="T64" fmla="*/ 134 w 1153"/>
                <a:gd name="T65" fmla="*/ 725 h 1150"/>
                <a:gd name="T66" fmla="*/ 115 w 1153"/>
                <a:gd name="T67" fmla="*/ 115 h 1150"/>
                <a:gd name="T68" fmla="*/ 39 w 1153"/>
                <a:gd name="T69" fmla="*/ 257 h 1150"/>
                <a:gd name="T70" fmla="*/ 52 w 1153"/>
                <a:gd name="T71" fmla="*/ 249 h 1150"/>
                <a:gd name="T72" fmla="*/ 76 w 1153"/>
                <a:gd name="T73" fmla="*/ 882 h 1150"/>
                <a:gd name="T74" fmla="*/ 39 w 1153"/>
                <a:gd name="T75" fmla="*/ 263 h 1150"/>
                <a:gd name="T76" fmla="*/ 917 w 1153"/>
                <a:gd name="T77" fmla="*/ 1110 h 1150"/>
                <a:gd name="T78" fmla="*/ 49 w 1153"/>
                <a:gd name="T79" fmla="*/ 1112 h 1150"/>
                <a:gd name="T80" fmla="*/ 40 w 1153"/>
                <a:gd name="T81" fmla="*/ 1107 h 1150"/>
                <a:gd name="T82" fmla="*/ 39 w 1153"/>
                <a:gd name="T83" fmla="*/ 1100 h 1150"/>
                <a:gd name="T84" fmla="*/ 134 w 1153"/>
                <a:gd name="T85" fmla="*/ 837 h 1150"/>
                <a:gd name="T86" fmla="*/ 192 w 1153"/>
                <a:gd name="T87" fmla="*/ 679 h 1150"/>
                <a:gd name="T88" fmla="*/ 231 w 1153"/>
                <a:gd name="T89" fmla="*/ 574 h 1150"/>
                <a:gd name="T90" fmla="*/ 234 w 1153"/>
                <a:gd name="T91" fmla="*/ 564 h 1150"/>
                <a:gd name="T92" fmla="*/ 245 w 1153"/>
                <a:gd name="T93" fmla="*/ 557 h 1150"/>
                <a:gd name="T94" fmla="*/ 1113 w 1153"/>
                <a:gd name="T95" fmla="*/ 561 h 1150"/>
                <a:gd name="T96" fmla="*/ 920 w 1153"/>
                <a:gd name="T97" fmla="*/ 110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3" h="1150">
                  <a:moveTo>
                    <a:pt x="1106" y="518"/>
                  </a:moveTo>
                  <a:lnTo>
                    <a:pt x="1038" y="518"/>
                  </a:lnTo>
                  <a:lnTo>
                    <a:pt x="1038" y="397"/>
                  </a:lnTo>
                  <a:lnTo>
                    <a:pt x="1037" y="387"/>
                  </a:lnTo>
                  <a:lnTo>
                    <a:pt x="1029" y="368"/>
                  </a:lnTo>
                  <a:lnTo>
                    <a:pt x="1015" y="354"/>
                  </a:lnTo>
                  <a:lnTo>
                    <a:pt x="996" y="345"/>
                  </a:lnTo>
                  <a:lnTo>
                    <a:pt x="986" y="345"/>
                  </a:lnTo>
                  <a:lnTo>
                    <a:pt x="962" y="345"/>
                  </a:lnTo>
                  <a:lnTo>
                    <a:pt x="962" y="0"/>
                  </a:lnTo>
                  <a:lnTo>
                    <a:pt x="192" y="0"/>
                  </a:lnTo>
                  <a:lnTo>
                    <a:pt x="192" y="39"/>
                  </a:lnTo>
                  <a:lnTo>
                    <a:pt x="134" y="39"/>
                  </a:lnTo>
                  <a:lnTo>
                    <a:pt x="134" y="76"/>
                  </a:lnTo>
                  <a:lnTo>
                    <a:pt x="76" y="76"/>
                  </a:lnTo>
                  <a:lnTo>
                    <a:pt x="76" y="211"/>
                  </a:lnTo>
                  <a:lnTo>
                    <a:pt x="52" y="211"/>
                  </a:lnTo>
                  <a:lnTo>
                    <a:pt x="42" y="211"/>
                  </a:lnTo>
                  <a:lnTo>
                    <a:pt x="23" y="220"/>
                  </a:lnTo>
                  <a:lnTo>
                    <a:pt x="9" y="234"/>
                  </a:lnTo>
                  <a:lnTo>
                    <a:pt x="1" y="253"/>
                  </a:lnTo>
                  <a:lnTo>
                    <a:pt x="0" y="263"/>
                  </a:lnTo>
                  <a:lnTo>
                    <a:pt x="0" y="1102"/>
                  </a:lnTo>
                  <a:lnTo>
                    <a:pt x="0" y="1102"/>
                  </a:lnTo>
                  <a:lnTo>
                    <a:pt x="1" y="1117"/>
                  </a:lnTo>
                  <a:lnTo>
                    <a:pt x="10" y="1132"/>
                  </a:lnTo>
                  <a:lnTo>
                    <a:pt x="17" y="1140"/>
                  </a:lnTo>
                  <a:lnTo>
                    <a:pt x="37" y="1149"/>
                  </a:lnTo>
                  <a:lnTo>
                    <a:pt x="49" y="1150"/>
                  </a:lnTo>
                  <a:lnTo>
                    <a:pt x="910" y="1150"/>
                  </a:lnTo>
                  <a:lnTo>
                    <a:pt x="926" y="1149"/>
                  </a:lnTo>
                  <a:lnTo>
                    <a:pt x="952" y="1130"/>
                  </a:lnTo>
                  <a:lnTo>
                    <a:pt x="957" y="1116"/>
                  </a:lnTo>
                  <a:lnTo>
                    <a:pt x="1153" y="578"/>
                  </a:lnTo>
                  <a:lnTo>
                    <a:pt x="1153" y="575"/>
                  </a:lnTo>
                  <a:lnTo>
                    <a:pt x="1153" y="562"/>
                  </a:lnTo>
                  <a:lnTo>
                    <a:pt x="1146" y="542"/>
                  </a:lnTo>
                  <a:lnTo>
                    <a:pt x="1133" y="526"/>
                  </a:lnTo>
                  <a:lnTo>
                    <a:pt x="1116" y="519"/>
                  </a:lnTo>
                  <a:lnTo>
                    <a:pt x="1106" y="518"/>
                  </a:lnTo>
                  <a:close/>
                  <a:moveTo>
                    <a:pt x="986" y="384"/>
                  </a:moveTo>
                  <a:lnTo>
                    <a:pt x="991" y="384"/>
                  </a:lnTo>
                  <a:lnTo>
                    <a:pt x="999" y="393"/>
                  </a:lnTo>
                  <a:lnTo>
                    <a:pt x="999" y="397"/>
                  </a:lnTo>
                  <a:lnTo>
                    <a:pt x="999" y="518"/>
                  </a:lnTo>
                  <a:lnTo>
                    <a:pt x="962" y="518"/>
                  </a:lnTo>
                  <a:lnTo>
                    <a:pt x="962" y="384"/>
                  </a:lnTo>
                  <a:lnTo>
                    <a:pt x="986" y="384"/>
                  </a:lnTo>
                  <a:close/>
                  <a:moveTo>
                    <a:pt x="923" y="39"/>
                  </a:moveTo>
                  <a:lnTo>
                    <a:pt x="923" y="518"/>
                  </a:lnTo>
                  <a:lnTo>
                    <a:pt x="245" y="518"/>
                  </a:lnTo>
                  <a:lnTo>
                    <a:pt x="238" y="518"/>
                  </a:lnTo>
                  <a:lnTo>
                    <a:pt x="232" y="519"/>
                  </a:lnTo>
                  <a:lnTo>
                    <a:pt x="231" y="519"/>
                  </a:lnTo>
                  <a:lnTo>
                    <a:pt x="231" y="519"/>
                  </a:lnTo>
                  <a:lnTo>
                    <a:pt x="231" y="39"/>
                  </a:lnTo>
                  <a:lnTo>
                    <a:pt x="923" y="39"/>
                  </a:lnTo>
                  <a:close/>
                  <a:moveTo>
                    <a:pt x="192" y="76"/>
                  </a:moveTo>
                  <a:lnTo>
                    <a:pt x="192" y="567"/>
                  </a:lnTo>
                  <a:lnTo>
                    <a:pt x="190" y="571"/>
                  </a:lnTo>
                  <a:lnTo>
                    <a:pt x="173" y="620"/>
                  </a:lnTo>
                  <a:lnTo>
                    <a:pt x="173" y="76"/>
                  </a:lnTo>
                  <a:lnTo>
                    <a:pt x="192" y="76"/>
                  </a:lnTo>
                  <a:close/>
                  <a:moveTo>
                    <a:pt x="115" y="115"/>
                  </a:moveTo>
                  <a:lnTo>
                    <a:pt x="134" y="115"/>
                  </a:lnTo>
                  <a:lnTo>
                    <a:pt x="134" y="725"/>
                  </a:lnTo>
                  <a:lnTo>
                    <a:pt x="115" y="778"/>
                  </a:lnTo>
                  <a:lnTo>
                    <a:pt x="115" y="115"/>
                  </a:lnTo>
                  <a:close/>
                  <a:moveTo>
                    <a:pt x="39" y="263"/>
                  </a:moveTo>
                  <a:lnTo>
                    <a:pt x="39" y="257"/>
                  </a:lnTo>
                  <a:lnTo>
                    <a:pt x="48" y="250"/>
                  </a:lnTo>
                  <a:lnTo>
                    <a:pt x="52" y="249"/>
                  </a:lnTo>
                  <a:lnTo>
                    <a:pt x="76" y="249"/>
                  </a:lnTo>
                  <a:lnTo>
                    <a:pt x="76" y="882"/>
                  </a:lnTo>
                  <a:lnTo>
                    <a:pt x="39" y="985"/>
                  </a:lnTo>
                  <a:lnTo>
                    <a:pt x="39" y="263"/>
                  </a:lnTo>
                  <a:close/>
                  <a:moveTo>
                    <a:pt x="920" y="1104"/>
                  </a:moveTo>
                  <a:lnTo>
                    <a:pt x="917" y="1110"/>
                  </a:lnTo>
                  <a:lnTo>
                    <a:pt x="910" y="1112"/>
                  </a:lnTo>
                  <a:lnTo>
                    <a:pt x="49" y="1112"/>
                  </a:lnTo>
                  <a:lnTo>
                    <a:pt x="43" y="1110"/>
                  </a:lnTo>
                  <a:lnTo>
                    <a:pt x="40" y="1107"/>
                  </a:lnTo>
                  <a:lnTo>
                    <a:pt x="39" y="1104"/>
                  </a:lnTo>
                  <a:lnTo>
                    <a:pt x="39" y="1100"/>
                  </a:lnTo>
                  <a:lnTo>
                    <a:pt x="76" y="995"/>
                  </a:lnTo>
                  <a:lnTo>
                    <a:pt x="134" y="837"/>
                  </a:lnTo>
                  <a:lnTo>
                    <a:pt x="192" y="679"/>
                  </a:lnTo>
                  <a:lnTo>
                    <a:pt x="192" y="679"/>
                  </a:lnTo>
                  <a:lnTo>
                    <a:pt x="229" y="578"/>
                  </a:lnTo>
                  <a:lnTo>
                    <a:pt x="231" y="574"/>
                  </a:lnTo>
                  <a:lnTo>
                    <a:pt x="234" y="565"/>
                  </a:lnTo>
                  <a:lnTo>
                    <a:pt x="234" y="564"/>
                  </a:lnTo>
                  <a:lnTo>
                    <a:pt x="238" y="558"/>
                  </a:lnTo>
                  <a:lnTo>
                    <a:pt x="245" y="557"/>
                  </a:lnTo>
                  <a:lnTo>
                    <a:pt x="1106" y="557"/>
                  </a:lnTo>
                  <a:lnTo>
                    <a:pt x="1113" y="561"/>
                  </a:lnTo>
                  <a:lnTo>
                    <a:pt x="1115" y="572"/>
                  </a:lnTo>
                  <a:lnTo>
                    <a:pt x="920" y="1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10"/>
            <p:cNvSpPr>
              <a:spLocks/>
            </p:cNvSpPr>
            <p:nvPr/>
          </p:nvSpPr>
          <p:spPr bwMode="auto">
            <a:xfrm>
              <a:off x="437" y="1170"/>
              <a:ext cx="166" cy="13"/>
            </a:xfrm>
            <a:custGeom>
              <a:avLst/>
              <a:gdLst>
                <a:gd name="T0" fmla="*/ 19 w 499"/>
                <a:gd name="T1" fmla="*/ 38 h 38"/>
                <a:gd name="T2" fmla="*/ 480 w 499"/>
                <a:gd name="T3" fmla="*/ 38 h 38"/>
                <a:gd name="T4" fmla="*/ 488 w 499"/>
                <a:gd name="T5" fmla="*/ 37 h 38"/>
                <a:gd name="T6" fmla="*/ 499 w 499"/>
                <a:gd name="T7" fmla="*/ 27 h 38"/>
                <a:gd name="T8" fmla="*/ 499 w 499"/>
                <a:gd name="T9" fmla="*/ 18 h 38"/>
                <a:gd name="T10" fmla="*/ 499 w 499"/>
                <a:gd name="T11" fmla="*/ 11 h 38"/>
                <a:gd name="T12" fmla="*/ 488 w 499"/>
                <a:gd name="T13" fmla="*/ 1 h 38"/>
                <a:gd name="T14" fmla="*/ 480 w 499"/>
                <a:gd name="T15" fmla="*/ 0 h 38"/>
                <a:gd name="T16" fmla="*/ 19 w 499"/>
                <a:gd name="T17" fmla="*/ 0 h 38"/>
                <a:gd name="T18" fmla="*/ 12 w 499"/>
                <a:gd name="T19" fmla="*/ 1 h 38"/>
                <a:gd name="T20" fmla="*/ 0 w 499"/>
                <a:gd name="T21" fmla="*/ 11 h 38"/>
                <a:gd name="T22" fmla="*/ 0 w 499"/>
                <a:gd name="T23" fmla="*/ 18 h 38"/>
                <a:gd name="T24" fmla="*/ 0 w 499"/>
                <a:gd name="T25" fmla="*/ 27 h 38"/>
                <a:gd name="T26" fmla="*/ 12 w 499"/>
                <a:gd name="T27" fmla="*/ 37 h 38"/>
                <a:gd name="T28" fmla="*/ 19 w 49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8">
                  <a:moveTo>
                    <a:pt x="19" y="38"/>
                  </a:moveTo>
                  <a:lnTo>
                    <a:pt x="480" y="38"/>
                  </a:lnTo>
                  <a:lnTo>
                    <a:pt x="488" y="37"/>
                  </a:lnTo>
                  <a:lnTo>
                    <a:pt x="499" y="27"/>
                  </a:lnTo>
                  <a:lnTo>
                    <a:pt x="499" y="18"/>
                  </a:lnTo>
                  <a:lnTo>
                    <a:pt x="499" y="11"/>
                  </a:lnTo>
                  <a:lnTo>
                    <a:pt x="488" y="1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12" y="37"/>
                  </a:ln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1"/>
            <p:cNvSpPr>
              <a:spLocks/>
            </p:cNvSpPr>
            <p:nvPr/>
          </p:nvSpPr>
          <p:spPr bwMode="auto">
            <a:xfrm>
              <a:off x="437" y="1125"/>
              <a:ext cx="77" cy="13"/>
            </a:xfrm>
            <a:custGeom>
              <a:avLst/>
              <a:gdLst>
                <a:gd name="T0" fmla="*/ 19 w 231"/>
                <a:gd name="T1" fmla="*/ 37 h 37"/>
                <a:gd name="T2" fmla="*/ 211 w 231"/>
                <a:gd name="T3" fmla="*/ 37 h 37"/>
                <a:gd name="T4" fmla="*/ 219 w 231"/>
                <a:gd name="T5" fmla="*/ 37 h 37"/>
                <a:gd name="T6" fmla="*/ 230 w 231"/>
                <a:gd name="T7" fmla="*/ 26 h 37"/>
                <a:gd name="T8" fmla="*/ 231 w 231"/>
                <a:gd name="T9" fmla="*/ 19 h 37"/>
                <a:gd name="T10" fmla="*/ 230 w 231"/>
                <a:gd name="T11" fmla="*/ 11 h 37"/>
                <a:gd name="T12" fmla="*/ 219 w 231"/>
                <a:gd name="T13" fmla="*/ 0 h 37"/>
                <a:gd name="T14" fmla="*/ 211 w 231"/>
                <a:gd name="T15" fmla="*/ 0 h 37"/>
                <a:gd name="T16" fmla="*/ 19 w 231"/>
                <a:gd name="T17" fmla="*/ 0 h 37"/>
                <a:gd name="T18" fmla="*/ 12 w 231"/>
                <a:gd name="T19" fmla="*/ 0 h 37"/>
                <a:gd name="T20" fmla="*/ 0 w 231"/>
                <a:gd name="T21" fmla="*/ 11 h 37"/>
                <a:gd name="T22" fmla="*/ 0 w 231"/>
                <a:gd name="T23" fmla="*/ 19 h 37"/>
                <a:gd name="T24" fmla="*/ 0 w 231"/>
                <a:gd name="T25" fmla="*/ 26 h 37"/>
                <a:gd name="T26" fmla="*/ 12 w 231"/>
                <a:gd name="T27" fmla="*/ 37 h 37"/>
                <a:gd name="T28" fmla="*/ 19 w 231"/>
                <a:gd name="T2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1" h="37">
                  <a:moveTo>
                    <a:pt x="19" y="37"/>
                  </a:moveTo>
                  <a:lnTo>
                    <a:pt x="211" y="37"/>
                  </a:lnTo>
                  <a:lnTo>
                    <a:pt x="219" y="37"/>
                  </a:lnTo>
                  <a:lnTo>
                    <a:pt x="230" y="26"/>
                  </a:lnTo>
                  <a:lnTo>
                    <a:pt x="231" y="19"/>
                  </a:lnTo>
                  <a:lnTo>
                    <a:pt x="230" y="11"/>
                  </a:lnTo>
                  <a:lnTo>
                    <a:pt x="219" y="0"/>
                  </a:lnTo>
                  <a:lnTo>
                    <a:pt x="211" y="0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12" y="37"/>
                  </a:lnTo>
                  <a:lnTo>
                    <a:pt x="1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12"/>
            <p:cNvSpPr>
              <a:spLocks/>
            </p:cNvSpPr>
            <p:nvPr/>
          </p:nvSpPr>
          <p:spPr bwMode="auto">
            <a:xfrm>
              <a:off x="437" y="1214"/>
              <a:ext cx="166" cy="13"/>
            </a:xfrm>
            <a:custGeom>
              <a:avLst/>
              <a:gdLst>
                <a:gd name="T0" fmla="*/ 19 w 499"/>
                <a:gd name="T1" fmla="*/ 39 h 39"/>
                <a:gd name="T2" fmla="*/ 480 w 499"/>
                <a:gd name="T3" fmla="*/ 39 h 39"/>
                <a:gd name="T4" fmla="*/ 488 w 499"/>
                <a:gd name="T5" fmla="*/ 38 h 39"/>
                <a:gd name="T6" fmla="*/ 499 w 499"/>
                <a:gd name="T7" fmla="*/ 28 h 39"/>
                <a:gd name="T8" fmla="*/ 499 w 499"/>
                <a:gd name="T9" fmla="*/ 20 h 39"/>
                <a:gd name="T10" fmla="*/ 499 w 499"/>
                <a:gd name="T11" fmla="*/ 12 h 39"/>
                <a:gd name="T12" fmla="*/ 488 w 499"/>
                <a:gd name="T13" fmla="*/ 2 h 39"/>
                <a:gd name="T14" fmla="*/ 480 w 499"/>
                <a:gd name="T15" fmla="*/ 0 h 39"/>
                <a:gd name="T16" fmla="*/ 19 w 499"/>
                <a:gd name="T17" fmla="*/ 0 h 39"/>
                <a:gd name="T18" fmla="*/ 12 w 499"/>
                <a:gd name="T19" fmla="*/ 2 h 39"/>
                <a:gd name="T20" fmla="*/ 0 w 499"/>
                <a:gd name="T21" fmla="*/ 12 h 39"/>
                <a:gd name="T22" fmla="*/ 0 w 499"/>
                <a:gd name="T23" fmla="*/ 20 h 39"/>
                <a:gd name="T24" fmla="*/ 0 w 499"/>
                <a:gd name="T25" fmla="*/ 28 h 39"/>
                <a:gd name="T26" fmla="*/ 12 w 499"/>
                <a:gd name="T27" fmla="*/ 38 h 39"/>
                <a:gd name="T28" fmla="*/ 19 w 499"/>
                <a:gd name="T2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9">
                  <a:moveTo>
                    <a:pt x="19" y="39"/>
                  </a:moveTo>
                  <a:lnTo>
                    <a:pt x="480" y="39"/>
                  </a:lnTo>
                  <a:lnTo>
                    <a:pt x="488" y="38"/>
                  </a:lnTo>
                  <a:lnTo>
                    <a:pt x="499" y="28"/>
                  </a:lnTo>
                  <a:lnTo>
                    <a:pt x="499" y="20"/>
                  </a:lnTo>
                  <a:lnTo>
                    <a:pt x="499" y="12"/>
                  </a:lnTo>
                  <a:lnTo>
                    <a:pt x="488" y="2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12" y="38"/>
                  </a:lnTo>
                  <a:lnTo>
                    <a:pt x="1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Group 8"/>
          <p:cNvGrpSpPr>
            <a:grpSpLocks noChangeAspect="1"/>
          </p:cNvGrpSpPr>
          <p:nvPr/>
        </p:nvGrpSpPr>
        <p:grpSpPr bwMode="auto">
          <a:xfrm>
            <a:off x="853596" y="5120166"/>
            <a:ext cx="609600" cy="608013"/>
            <a:chOff x="328" y="1074"/>
            <a:chExt cx="384" cy="3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8" name="Freeform 9"/>
            <p:cNvSpPr>
              <a:spLocks noEditPoints="1"/>
            </p:cNvSpPr>
            <p:nvPr/>
          </p:nvSpPr>
          <p:spPr bwMode="auto">
            <a:xfrm>
              <a:off x="328" y="1074"/>
              <a:ext cx="384" cy="383"/>
            </a:xfrm>
            <a:custGeom>
              <a:avLst/>
              <a:gdLst>
                <a:gd name="T0" fmla="*/ 1038 w 1153"/>
                <a:gd name="T1" fmla="*/ 518 h 1150"/>
                <a:gd name="T2" fmla="*/ 1037 w 1153"/>
                <a:gd name="T3" fmla="*/ 387 h 1150"/>
                <a:gd name="T4" fmla="*/ 1015 w 1153"/>
                <a:gd name="T5" fmla="*/ 354 h 1150"/>
                <a:gd name="T6" fmla="*/ 986 w 1153"/>
                <a:gd name="T7" fmla="*/ 345 h 1150"/>
                <a:gd name="T8" fmla="*/ 962 w 1153"/>
                <a:gd name="T9" fmla="*/ 0 h 1150"/>
                <a:gd name="T10" fmla="*/ 192 w 1153"/>
                <a:gd name="T11" fmla="*/ 39 h 1150"/>
                <a:gd name="T12" fmla="*/ 134 w 1153"/>
                <a:gd name="T13" fmla="*/ 76 h 1150"/>
                <a:gd name="T14" fmla="*/ 76 w 1153"/>
                <a:gd name="T15" fmla="*/ 211 h 1150"/>
                <a:gd name="T16" fmla="*/ 42 w 1153"/>
                <a:gd name="T17" fmla="*/ 211 h 1150"/>
                <a:gd name="T18" fmla="*/ 9 w 1153"/>
                <a:gd name="T19" fmla="*/ 234 h 1150"/>
                <a:gd name="T20" fmla="*/ 0 w 1153"/>
                <a:gd name="T21" fmla="*/ 263 h 1150"/>
                <a:gd name="T22" fmla="*/ 0 w 1153"/>
                <a:gd name="T23" fmla="*/ 1102 h 1150"/>
                <a:gd name="T24" fmla="*/ 10 w 1153"/>
                <a:gd name="T25" fmla="*/ 1132 h 1150"/>
                <a:gd name="T26" fmla="*/ 37 w 1153"/>
                <a:gd name="T27" fmla="*/ 1149 h 1150"/>
                <a:gd name="T28" fmla="*/ 910 w 1153"/>
                <a:gd name="T29" fmla="*/ 1150 h 1150"/>
                <a:gd name="T30" fmla="*/ 952 w 1153"/>
                <a:gd name="T31" fmla="*/ 1130 h 1150"/>
                <a:gd name="T32" fmla="*/ 1153 w 1153"/>
                <a:gd name="T33" fmla="*/ 578 h 1150"/>
                <a:gd name="T34" fmla="*/ 1153 w 1153"/>
                <a:gd name="T35" fmla="*/ 562 h 1150"/>
                <a:gd name="T36" fmla="*/ 1133 w 1153"/>
                <a:gd name="T37" fmla="*/ 526 h 1150"/>
                <a:gd name="T38" fmla="*/ 1106 w 1153"/>
                <a:gd name="T39" fmla="*/ 518 h 1150"/>
                <a:gd name="T40" fmla="*/ 991 w 1153"/>
                <a:gd name="T41" fmla="*/ 384 h 1150"/>
                <a:gd name="T42" fmla="*/ 999 w 1153"/>
                <a:gd name="T43" fmla="*/ 397 h 1150"/>
                <a:gd name="T44" fmla="*/ 962 w 1153"/>
                <a:gd name="T45" fmla="*/ 518 h 1150"/>
                <a:gd name="T46" fmla="*/ 986 w 1153"/>
                <a:gd name="T47" fmla="*/ 384 h 1150"/>
                <a:gd name="T48" fmla="*/ 923 w 1153"/>
                <a:gd name="T49" fmla="*/ 518 h 1150"/>
                <a:gd name="T50" fmla="*/ 238 w 1153"/>
                <a:gd name="T51" fmla="*/ 518 h 1150"/>
                <a:gd name="T52" fmla="*/ 231 w 1153"/>
                <a:gd name="T53" fmla="*/ 519 h 1150"/>
                <a:gd name="T54" fmla="*/ 231 w 1153"/>
                <a:gd name="T55" fmla="*/ 39 h 1150"/>
                <a:gd name="T56" fmla="*/ 192 w 1153"/>
                <a:gd name="T57" fmla="*/ 76 h 1150"/>
                <a:gd name="T58" fmla="*/ 190 w 1153"/>
                <a:gd name="T59" fmla="*/ 571 h 1150"/>
                <a:gd name="T60" fmla="*/ 173 w 1153"/>
                <a:gd name="T61" fmla="*/ 76 h 1150"/>
                <a:gd name="T62" fmla="*/ 115 w 1153"/>
                <a:gd name="T63" fmla="*/ 115 h 1150"/>
                <a:gd name="T64" fmla="*/ 134 w 1153"/>
                <a:gd name="T65" fmla="*/ 725 h 1150"/>
                <a:gd name="T66" fmla="*/ 115 w 1153"/>
                <a:gd name="T67" fmla="*/ 115 h 1150"/>
                <a:gd name="T68" fmla="*/ 39 w 1153"/>
                <a:gd name="T69" fmla="*/ 257 h 1150"/>
                <a:gd name="T70" fmla="*/ 52 w 1153"/>
                <a:gd name="T71" fmla="*/ 249 h 1150"/>
                <a:gd name="T72" fmla="*/ 76 w 1153"/>
                <a:gd name="T73" fmla="*/ 882 h 1150"/>
                <a:gd name="T74" fmla="*/ 39 w 1153"/>
                <a:gd name="T75" fmla="*/ 263 h 1150"/>
                <a:gd name="T76" fmla="*/ 917 w 1153"/>
                <a:gd name="T77" fmla="*/ 1110 h 1150"/>
                <a:gd name="T78" fmla="*/ 49 w 1153"/>
                <a:gd name="T79" fmla="*/ 1112 h 1150"/>
                <a:gd name="T80" fmla="*/ 40 w 1153"/>
                <a:gd name="T81" fmla="*/ 1107 h 1150"/>
                <a:gd name="T82" fmla="*/ 39 w 1153"/>
                <a:gd name="T83" fmla="*/ 1100 h 1150"/>
                <a:gd name="T84" fmla="*/ 134 w 1153"/>
                <a:gd name="T85" fmla="*/ 837 h 1150"/>
                <a:gd name="T86" fmla="*/ 192 w 1153"/>
                <a:gd name="T87" fmla="*/ 679 h 1150"/>
                <a:gd name="T88" fmla="*/ 231 w 1153"/>
                <a:gd name="T89" fmla="*/ 574 h 1150"/>
                <a:gd name="T90" fmla="*/ 234 w 1153"/>
                <a:gd name="T91" fmla="*/ 564 h 1150"/>
                <a:gd name="T92" fmla="*/ 245 w 1153"/>
                <a:gd name="T93" fmla="*/ 557 h 1150"/>
                <a:gd name="T94" fmla="*/ 1113 w 1153"/>
                <a:gd name="T95" fmla="*/ 561 h 1150"/>
                <a:gd name="T96" fmla="*/ 920 w 1153"/>
                <a:gd name="T97" fmla="*/ 110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3" h="1150">
                  <a:moveTo>
                    <a:pt x="1106" y="518"/>
                  </a:moveTo>
                  <a:lnTo>
                    <a:pt x="1038" y="518"/>
                  </a:lnTo>
                  <a:lnTo>
                    <a:pt x="1038" y="397"/>
                  </a:lnTo>
                  <a:lnTo>
                    <a:pt x="1037" y="387"/>
                  </a:lnTo>
                  <a:lnTo>
                    <a:pt x="1029" y="368"/>
                  </a:lnTo>
                  <a:lnTo>
                    <a:pt x="1015" y="354"/>
                  </a:lnTo>
                  <a:lnTo>
                    <a:pt x="996" y="345"/>
                  </a:lnTo>
                  <a:lnTo>
                    <a:pt x="986" y="345"/>
                  </a:lnTo>
                  <a:lnTo>
                    <a:pt x="962" y="345"/>
                  </a:lnTo>
                  <a:lnTo>
                    <a:pt x="962" y="0"/>
                  </a:lnTo>
                  <a:lnTo>
                    <a:pt x="192" y="0"/>
                  </a:lnTo>
                  <a:lnTo>
                    <a:pt x="192" y="39"/>
                  </a:lnTo>
                  <a:lnTo>
                    <a:pt x="134" y="39"/>
                  </a:lnTo>
                  <a:lnTo>
                    <a:pt x="134" y="76"/>
                  </a:lnTo>
                  <a:lnTo>
                    <a:pt x="76" y="76"/>
                  </a:lnTo>
                  <a:lnTo>
                    <a:pt x="76" y="211"/>
                  </a:lnTo>
                  <a:lnTo>
                    <a:pt x="52" y="211"/>
                  </a:lnTo>
                  <a:lnTo>
                    <a:pt x="42" y="211"/>
                  </a:lnTo>
                  <a:lnTo>
                    <a:pt x="23" y="220"/>
                  </a:lnTo>
                  <a:lnTo>
                    <a:pt x="9" y="234"/>
                  </a:lnTo>
                  <a:lnTo>
                    <a:pt x="1" y="253"/>
                  </a:lnTo>
                  <a:lnTo>
                    <a:pt x="0" y="263"/>
                  </a:lnTo>
                  <a:lnTo>
                    <a:pt x="0" y="1102"/>
                  </a:lnTo>
                  <a:lnTo>
                    <a:pt x="0" y="1102"/>
                  </a:lnTo>
                  <a:lnTo>
                    <a:pt x="1" y="1117"/>
                  </a:lnTo>
                  <a:lnTo>
                    <a:pt x="10" y="1132"/>
                  </a:lnTo>
                  <a:lnTo>
                    <a:pt x="17" y="1140"/>
                  </a:lnTo>
                  <a:lnTo>
                    <a:pt x="37" y="1149"/>
                  </a:lnTo>
                  <a:lnTo>
                    <a:pt x="49" y="1150"/>
                  </a:lnTo>
                  <a:lnTo>
                    <a:pt x="910" y="1150"/>
                  </a:lnTo>
                  <a:lnTo>
                    <a:pt x="926" y="1149"/>
                  </a:lnTo>
                  <a:lnTo>
                    <a:pt x="952" y="1130"/>
                  </a:lnTo>
                  <a:lnTo>
                    <a:pt x="957" y="1116"/>
                  </a:lnTo>
                  <a:lnTo>
                    <a:pt x="1153" y="578"/>
                  </a:lnTo>
                  <a:lnTo>
                    <a:pt x="1153" y="575"/>
                  </a:lnTo>
                  <a:lnTo>
                    <a:pt x="1153" y="562"/>
                  </a:lnTo>
                  <a:lnTo>
                    <a:pt x="1146" y="542"/>
                  </a:lnTo>
                  <a:lnTo>
                    <a:pt x="1133" y="526"/>
                  </a:lnTo>
                  <a:lnTo>
                    <a:pt x="1116" y="519"/>
                  </a:lnTo>
                  <a:lnTo>
                    <a:pt x="1106" y="518"/>
                  </a:lnTo>
                  <a:close/>
                  <a:moveTo>
                    <a:pt x="986" y="384"/>
                  </a:moveTo>
                  <a:lnTo>
                    <a:pt x="991" y="384"/>
                  </a:lnTo>
                  <a:lnTo>
                    <a:pt x="999" y="393"/>
                  </a:lnTo>
                  <a:lnTo>
                    <a:pt x="999" y="397"/>
                  </a:lnTo>
                  <a:lnTo>
                    <a:pt x="999" y="518"/>
                  </a:lnTo>
                  <a:lnTo>
                    <a:pt x="962" y="518"/>
                  </a:lnTo>
                  <a:lnTo>
                    <a:pt x="962" y="384"/>
                  </a:lnTo>
                  <a:lnTo>
                    <a:pt x="986" y="384"/>
                  </a:lnTo>
                  <a:close/>
                  <a:moveTo>
                    <a:pt x="923" y="39"/>
                  </a:moveTo>
                  <a:lnTo>
                    <a:pt x="923" y="518"/>
                  </a:lnTo>
                  <a:lnTo>
                    <a:pt x="245" y="518"/>
                  </a:lnTo>
                  <a:lnTo>
                    <a:pt x="238" y="518"/>
                  </a:lnTo>
                  <a:lnTo>
                    <a:pt x="232" y="519"/>
                  </a:lnTo>
                  <a:lnTo>
                    <a:pt x="231" y="519"/>
                  </a:lnTo>
                  <a:lnTo>
                    <a:pt x="231" y="519"/>
                  </a:lnTo>
                  <a:lnTo>
                    <a:pt x="231" y="39"/>
                  </a:lnTo>
                  <a:lnTo>
                    <a:pt x="923" y="39"/>
                  </a:lnTo>
                  <a:close/>
                  <a:moveTo>
                    <a:pt x="192" y="76"/>
                  </a:moveTo>
                  <a:lnTo>
                    <a:pt x="192" y="567"/>
                  </a:lnTo>
                  <a:lnTo>
                    <a:pt x="190" y="571"/>
                  </a:lnTo>
                  <a:lnTo>
                    <a:pt x="173" y="620"/>
                  </a:lnTo>
                  <a:lnTo>
                    <a:pt x="173" y="76"/>
                  </a:lnTo>
                  <a:lnTo>
                    <a:pt x="192" y="76"/>
                  </a:lnTo>
                  <a:close/>
                  <a:moveTo>
                    <a:pt x="115" y="115"/>
                  </a:moveTo>
                  <a:lnTo>
                    <a:pt x="134" y="115"/>
                  </a:lnTo>
                  <a:lnTo>
                    <a:pt x="134" y="725"/>
                  </a:lnTo>
                  <a:lnTo>
                    <a:pt x="115" y="778"/>
                  </a:lnTo>
                  <a:lnTo>
                    <a:pt x="115" y="115"/>
                  </a:lnTo>
                  <a:close/>
                  <a:moveTo>
                    <a:pt x="39" y="263"/>
                  </a:moveTo>
                  <a:lnTo>
                    <a:pt x="39" y="257"/>
                  </a:lnTo>
                  <a:lnTo>
                    <a:pt x="48" y="250"/>
                  </a:lnTo>
                  <a:lnTo>
                    <a:pt x="52" y="249"/>
                  </a:lnTo>
                  <a:lnTo>
                    <a:pt x="76" y="249"/>
                  </a:lnTo>
                  <a:lnTo>
                    <a:pt x="76" y="882"/>
                  </a:lnTo>
                  <a:lnTo>
                    <a:pt x="39" y="985"/>
                  </a:lnTo>
                  <a:lnTo>
                    <a:pt x="39" y="263"/>
                  </a:lnTo>
                  <a:close/>
                  <a:moveTo>
                    <a:pt x="920" y="1104"/>
                  </a:moveTo>
                  <a:lnTo>
                    <a:pt x="917" y="1110"/>
                  </a:lnTo>
                  <a:lnTo>
                    <a:pt x="910" y="1112"/>
                  </a:lnTo>
                  <a:lnTo>
                    <a:pt x="49" y="1112"/>
                  </a:lnTo>
                  <a:lnTo>
                    <a:pt x="43" y="1110"/>
                  </a:lnTo>
                  <a:lnTo>
                    <a:pt x="40" y="1107"/>
                  </a:lnTo>
                  <a:lnTo>
                    <a:pt x="39" y="1104"/>
                  </a:lnTo>
                  <a:lnTo>
                    <a:pt x="39" y="1100"/>
                  </a:lnTo>
                  <a:lnTo>
                    <a:pt x="76" y="995"/>
                  </a:lnTo>
                  <a:lnTo>
                    <a:pt x="134" y="837"/>
                  </a:lnTo>
                  <a:lnTo>
                    <a:pt x="192" y="679"/>
                  </a:lnTo>
                  <a:lnTo>
                    <a:pt x="192" y="679"/>
                  </a:lnTo>
                  <a:lnTo>
                    <a:pt x="229" y="578"/>
                  </a:lnTo>
                  <a:lnTo>
                    <a:pt x="231" y="574"/>
                  </a:lnTo>
                  <a:lnTo>
                    <a:pt x="234" y="565"/>
                  </a:lnTo>
                  <a:lnTo>
                    <a:pt x="234" y="564"/>
                  </a:lnTo>
                  <a:lnTo>
                    <a:pt x="238" y="558"/>
                  </a:lnTo>
                  <a:lnTo>
                    <a:pt x="245" y="557"/>
                  </a:lnTo>
                  <a:lnTo>
                    <a:pt x="1106" y="557"/>
                  </a:lnTo>
                  <a:lnTo>
                    <a:pt x="1113" y="561"/>
                  </a:lnTo>
                  <a:lnTo>
                    <a:pt x="1115" y="572"/>
                  </a:lnTo>
                  <a:lnTo>
                    <a:pt x="920" y="1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0"/>
            <p:cNvSpPr>
              <a:spLocks/>
            </p:cNvSpPr>
            <p:nvPr/>
          </p:nvSpPr>
          <p:spPr bwMode="auto">
            <a:xfrm>
              <a:off x="437" y="1170"/>
              <a:ext cx="166" cy="13"/>
            </a:xfrm>
            <a:custGeom>
              <a:avLst/>
              <a:gdLst>
                <a:gd name="T0" fmla="*/ 19 w 499"/>
                <a:gd name="T1" fmla="*/ 38 h 38"/>
                <a:gd name="T2" fmla="*/ 480 w 499"/>
                <a:gd name="T3" fmla="*/ 38 h 38"/>
                <a:gd name="T4" fmla="*/ 488 w 499"/>
                <a:gd name="T5" fmla="*/ 37 h 38"/>
                <a:gd name="T6" fmla="*/ 499 w 499"/>
                <a:gd name="T7" fmla="*/ 27 h 38"/>
                <a:gd name="T8" fmla="*/ 499 w 499"/>
                <a:gd name="T9" fmla="*/ 18 h 38"/>
                <a:gd name="T10" fmla="*/ 499 w 499"/>
                <a:gd name="T11" fmla="*/ 11 h 38"/>
                <a:gd name="T12" fmla="*/ 488 w 499"/>
                <a:gd name="T13" fmla="*/ 1 h 38"/>
                <a:gd name="T14" fmla="*/ 480 w 499"/>
                <a:gd name="T15" fmla="*/ 0 h 38"/>
                <a:gd name="T16" fmla="*/ 19 w 499"/>
                <a:gd name="T17" fmla="*/ 0 h 38"/>
                <a:gd name="T18" fmla="*/ 12 w 499"/>
                <a:gd name="T19" fmla="*/ 1 h 38"/>
                <a:gd name="T20" fmla="*/ 0 w 499"/>
                <a:gd name="T21" fmla="*/ 11 h 38"/>
                <a:gd name="T22" fmla="*/ 0 w 499"/>
                <a:gd name="T23" fmla="*/ 18 h 38"/>
                <a:gd name="T24" fmla="*/ 0 w 499"/>
                <a:gd name="T25" fmla="*/ 27 h 38"/>
                <a:gd name="T26" fmla="*/ 12 w 499"/>
                <a:gd name="T27" fmla="*/ 37 h 38"/>
                <a:gd name="T28" fmla="*/ 19 w 49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8">
                  <a:moveTo>
                    <a:pt x="19" y="38"/>
                  </a:moveTo>
                  <a:lnTo>
                    <a:pt x="480" y="38"/>
                  </a:lnTo>
                  <a:lnTo>
                    <a:pt x="488" y="37"/>
                  </a:lnTo>
                  <a:lnTo>
                    <a:pt x="499" y="27"/>
                  </a:lnTo>
                  <a:lnTo>
                    <a:pt x="499" y="18"/>
                  </a:lnTo>
                  <a:lnTo>
                    <a:pt x="499" y="11"/>
                  </a:lnTo>
                  <a:lnTo>
                    <a:pt x="488" y="1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12" y="37"/>
                  </a:ln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437" y="1125"/>
              <a:ext cx="77" cy="13"/>
            </a:xfrm>
            <a:custGeom>
              <a:avLst/>
              <a:gdLst>
                <a:gd name="T0" fmla="*/ 19 w 231"/>
                <a:gd name="T1" fmla="*/ 37 h 37"/>
                <a:gd name="T2" fmla="*/ 211 w 231"/>
                <a:gd name="T3" fmla="*/ 37 h 37"/>
                <a:gd name="T4" fmla="*/ 219 w 231"/>
                <a:gd name="T5" fmla="*/ 37 h 37"/>
                <a:gd name="T6" fmla="*/ 230 w 231"/>
                <a:gd name="T7" fmla="*/ 26 h 37"/>
                <a:gd name="T8" fmla="*/ 231 w 231"/>
                <a:gd name="T9" fmla="*/ 19 h 37"/>
                <a:gd name="T10" fmla="*/ 230 w 231"/>
                <a:gd name="T11" fmla="*/ 11 h 37"/>
                <a:gd name="T12" fmla="*/ 219 w 231"/>
                <a:gd name="T13" fmla="*/ 0 h 37"/>
                <a:gd name="T14" fmla="*/ 211 w 231"/>
                <a:gd name="T15" fmla="*/ 0 h 37"/>
                <a:gd name="T16" fmla="*/ 19 w 231"/>
                <a:gd name="T17" fmla="*/ 0 h 37"/>
                <a:gd name="T18" fmla="*/ 12 w 231"/>
                <a:gd name="T19" fmla="*/ 0 h 37"/>
                <a:gd name="T20" fmla="*/ 0 w 231"/>
                <a:gd name="T21" fmla="*/ 11 h 37"/>
                <a:gd name="T22" fmla="*/ 0 w 231"/>
                <a:gd name="T23" fmla="*/ 19 h 37"/>
                <a:gd name="T24" fmla="*/ 0 w 231"/>
                <a:gd name="T25" fmla="*/ 26 h 37"/>
                <a:gd name="T26" fmla="*/ 12 w 231"/>
                <a:gd name="T27" fmla="*/ 37 h 37"/>
                <a:gd name="T28" fmla="*/ 19 w 231"/>
                <a:gd name="T2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1" h="37">
                  <a:moveTo>
                    <a:pt x="19" y="37"/>
                  </a:moveTo>
                  <a:lnTo>
                    <a:pt x="211" y="37"/>
                  </a:lnTo>
                  <a:lnTo>
                    <a:pt x="219" y="37"/>
                  </a:lnTo>
                  <a:lnTo>
                    <a:pt x="230" y="26"/>
                  </a:lnTo>
                  <a:lnTo>
                    <a:pt x="231" y="19"/>
                  </a:lnTo>
                  <a:lnTo>
                    <a:pt x="230" y="11"/>
                  </a:lnTo>
                  <a:lnTo>
                    <a:pt x="219" y="0"/>
                  </a:lnTo>
                  <a:lnTo>
                    <a:pt x="211" y="0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12" y="37"/>
                  </a:lnTo>
                  <a:lnTo>
                    <a:pt x="1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12"/>
            <p:cNvSpPr>
              <a:spLocks/>
            </p:cNvSpPr>
            <p:nvPr/>
          </p:nvSpPr>
          <p:spPr bwMode="auto">
            <a:xfrm>
              <a:off x="437" y="1214"/>
              <a:ext cx="166" cy="13"/>
            </a:xfrm>
            <a:custGeom>
              <a:avLst/>
              <a:gdLst>
                <a:gd name="T0" fmla="*/ 19 w 499"/>
                <a:gd name="T1" fmla="*/ 39 h 39"/>
                <a:gd name="T2" fmla="*/ 480 w 499"/>
                <a:gd name="T3" fmla="*/ 39 h 39"/>
                <a:gd name="T4" fmla="*/ 488 w 499"/>
                <a:gd name="T5" fmla="*/ 38 h 39"/>
                <a:gd name="T6" fmla="*/ 499 w 499"/>
                <a:gd name="T7" fmla="*/ 28 h 39"/>
                <a:gd name="T8" fmla="*/ 499 w 499"/>
                <a:gd name="T9" fmla="*/ 20 h 39"/>
                <a:gd name="T10" fmla="*/ 499 w 499"/>
                <a:gd name="T11" fmla="*/ 12 h 39"/>
                <a:gd name="T12" fmla="*/ 488 w 499"/>
                <a:gd name="T13" fmla="*/ 2 h 39"/>
                <a:gd name="T14" fmla="*/ 480 w 499"/>
                <a:gd name="T15" fmla="*/ 0 h 39"/>
                <a:gd name="T16" fmla="*/ 19 w 499"/>
                <a:gd name="T17" fmla="*/ 0 h 39"/>
                <a:gd name="T18" fmla="*/ 12 w 499"/>
                <a:gd name="T19" fmla="*/ 2 h 39"/>
                <a:gd name="T20" fmla="*/ 0 w 499"/>
                <a:gd name="T21" fmla="*/ 12 h 39"/>
                <a:gd name="T22" fmla="*/ 0 w 499"/>
                <a:gd name="T23" fmla="*/ 20 h 39"/>
                <a:gd name="T24" fmla="*/ 0 w 499"/>
                <a:gd name="T25" fmla="*/ 28 h 39"/>
                <a:gd name="T26" fmla="*/ 12 w 499"/>
                <a:gd name="T27" fmla="*/ 38 h 39"/>
                <a:gd name="T28" fmla="*/ 19 w 499"/>
                <a:gd name="T2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9">
                  <a:moveTo>
                    <a:pt x="19" y="39"/>
                  </a:moveTo>
                  <a:lnTo>
                    <a:pt x="480" y="39"/>
                  </a:lnTo>
                  <a:lnTo>
                    <a:pt x="488" y="38"/>
                  </a:lnTo>
                  <a:lnTo>
                    <a:pt x="499" y="28"/>
                  </a:lnTo>
                  <a:lnTo>
                    <a:pt x="499" y="20"/>
                  </a:lnTo>
                  <a:lnTo>
                    <a:pt x="499" y="12"/>
                  </a:lnTo>
                  <a:lnTo>
                    <a:pt x="488" y="2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12" y="38"/>
                  </a:lnTo>
                  <a:lnTo>
                    <a:pt x="1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554948" y="4254160"/>
            <a:ext cx="1206897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Y.H Kim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Dark Templar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Need gf 2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58296" y="5819145"/>
            <a:ext cx="1600200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W.S Choi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Commando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Need gf3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54948" y="2719891"/>
            <a:ext cx="1206897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M.S Son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Cpt. Korea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Need gf1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04800" y="1206764"/>
            <a:ext cx="1707193" cy="55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Lee SungHo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16102284 </a:t>
            </a:r>
          </a:p>
        </p:txBody>
      </p:sp>
    </p:spTree>
    <p:extLst>
      <p:ext uri="{BB962C8B-B14F-4D97-AF65-F5344CB8AC3E}">
        <p14:creationId xmlns:p14="http://schemas.microsoft.com/office/powerpoint/2010/main" val="2982321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4325" y="285750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직사각형 2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2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Future Prospect and suggestions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6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658379" y="29749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F74417F4-38F9-4061-8046-1F5F6061B36E}"/>
              </a:ext>
            </a:extLst>
          </p:cNvPr>
          <p:cNvSpPr txBox="1"/>
          <p:nvPr/>
        </p:nvSpPr>
        <p:spPr>
          <a:xfrm>
            <a:off x="731235" y="1443315"/>
            <a:ext cx="106464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3. Introduction of Supply Chain System Using Blockchain</a:t>
            </a:r>
          </a:p>
          <a:p>
            <a:r>
              <a:rPr lang="en-US" altLang="ko-KR" dirty="0"/>
              <a:t>: In order to further refine the demand forecasting system, which is currently being used well, the company introduces block chain technology to secure high-quality data, increasing the inflow of systems from franchises and increasing the missing data.</a:t>
            </a:r>
          </a:p>
          <a:p>
            <a:endParaRPr lang="en-US" altLang="ko-KR" dirty="0"/>
          </a:p>
          <a:p>
            <a:r>
              <a:rPr lang="en-US" altLang="ko-KR" dirty="0"/>
              <a:t>=&gt; This makes it </a:t>
            </a:r>
            <a:r>
              <a:rPr lang="en-US" altLang="ko-KR" dirty="0">
                <a:solidFill>
                  <a:srgbClr val="FF0000"/>
                </a:solidFill>
              </a:rPr>
              <a:t>easy</a:t>
            </a:r>
            <a:r>
              <a:rPr lang="en-US" altLang="ko-KR" dirty="0"/>
              <a:t> for </a:t>
            </a:r>
            <a:r>
              <a:rPr lang="en-US" altLang="ko-KR" dirty="0">
                <a:solidFill>
                  <a:srgbClr val="FF0000"/>
                </a:solidFill>
              </a:rPr>
              <a:t>farmers and small and medium-sized enterprises </a:t>
            </a:r>
            <a:r>
              <a:rPr lang="en-US" altLang="ko-KR" dirty="0"/>
              <a:t>with poor ERP systems </a:t>
            </a:r>
            <a:r>
              <a:rPr lang="en-US" altLang="ko-KR" dirty="0">
                <a:solidFill>
                  <a:srgbClr val="FF0000"/>
                </a:solidFill>
              </a:rPr>
              <a:t>to enter company ERPs</a:t>
            </a:r>
            <a:r>
              <a:rPr lang="en-US" altLang="ko-KR" dirty="0"/>
              <a:t>.</a:t>
            </a:r>
          </a:p>
        </p:txBody>
      </p:sp>
      <p:pic>
        <p:nvPicPr>
          <p:cNvPr id="24" name="Picture 2" descr="Image for post">
            <a:extLst>
              <a:ext uri="{FF2B5EF4-FFF2-40B4-BE49-F238E27FC236}">
                <a16:creationId xmlns:a16="http://schemas.microsoft.com/office/drawing/2014/main" id="{965644C1-8412-42D7-9DB3-F57E5BFB2B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3" t="15070" r="12803" b="24779"/>
          <a:stretch/>
        </p:blipFill>
        <p:spPr bwMode="auto">
          <a:xfrm>
            <a:off x="3495123" y="3617912"/>
            <a:ext cx="5399368" cy="244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A4F227-F441-43C0-9914-AF085651D485}"/>
              </a:ext>
            </a:extLst>
          </p:cNvPr>
          <p:cNvSpPr txBox="1"/>
          <p:nvPr/>
        </p:nvSpPr>
        <p:spPr>
          <a:xfrm>
            <a:off x="3495123" y="6140824"/>
            <a:ext cx="531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&lt;Example of </a:t>
            </a:r>
            <a:r>
              <a:rPr lang="en-US" altLang="ko-KR" dirty="0" err="1"/>
              <a:t>WallMart’s</a:t>
            </a:r>
            <a:r>
              <a:rPr lang="en-US" altLang="ko-KR" dirty="0"/>
              <a:t> SC using block chain&gt;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907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4325" y="285751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직사각형 2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Reference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7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658379" y="44481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제목 1">
            <a:extLst>
              <a:ext uri="{FF2B5EF4-FFF2-40B4-BE49-F238E27FC236}">
                <a16:creationId xmlns:a16="http://schemas.microsoft.com/office/drawing/2014/main" id="{9E8A6606-8DA6-4997-9D70-E329D7AB9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352" y="2686983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2000" dirty="0">
                <a:hlinkClick r:id="rId2"/>
              </a:rPr>
              <a:t>https://ilyo.co.kr/?ac=article_view&amp;entry_id=338697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>
                <a:hlinkClick r:id="rId3"/>
              </a:rPr>
              <a:t>http://fpost.co.kr/board/bbs/board.php?bo_table=fsp2&amp;wr_id=11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>
                <a:hlinkClick r:id="rId4"/>
              </a:rPr>
              <a:t>https://magazine.hankyung.com/business/article/2019041501220000171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>
                <a:hlinkClick r:id="rId5"/>
              </a:rPr>
              <a:t>https://logipress.tistory.com/662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>
                <a:hlinkClick r:id="rId6"/>
              </a:rPr>
              <a:t>http://www.investchosun.com/2019/06/25/3238669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https://byline.network/2019/09/23-59/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33129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4325" y="285751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직사각형 2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Reference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7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658379" y="44481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Slide Clipart Untuk - Thank You For Listening , Free Transparent Clipart -  ClipartKey">
            <a:extLst>
              <a:ext uri="{FF2B5EF4-FFF2-40B4-BE49-F238E27FC236}">
                <a16:creationId xmlns:a16="http://schemas.microsoft.com/office/drawing/2014/main" id="{7C4BA659-D4F9-4553-A765-51B19669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946339"/>
            <a:ext cx="8572500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78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14325" y="285751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Index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0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768D43F-5D87-4DA0-A075-43EF63846CD1}"/>
              </a:ext>
            </a:extLst>
          </p:cNvPr>
          <p:cNvSpPr txBox="1"/>
          <p:nvPr/>
        </p:nvSpPr>
        <p:spPr>
          <a:xfrm>
            <a:off x="786077" y="1266869"/>
            <a:ext cx="1040055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altLang="ko-KR" sz="2500" dirty="0"/>
              <a:t>Company profile</a:t>
            </a:r>
          </a:p>
          <a:p>
            <a:pPr marL="342900" indent="-342900" algn="just">
              <a:buFont typeface="+mj-lt"/>
              <a:buAutoNum type="arabicPeriod"/>
            </a:pPr>
            <a:endParaRPr lang="en-US" altLang="ko-KR" sz="2500" dirty="0"/>
          </a:p>
          <a:p>
            <a:pPr marL="342900" indent="-342900" algn="just">
              <a:buFont typeface="+mj-lt"/>
              <a:buAutoNum type="arabicPeriod"/>
            </a:pPr>
            <a:r>
              <a:rPr lang="en-US" altLang="ko-KR" sz="2500" dirty="0"/>
              <a:t>Competitive strategy of supply chain</a:t>
            </a:r>
          </a:p>
          <a:p>
            <a:pPr marL="342900" indent="-342900" algn="just">
              <a:buFont typeface="+mj-lt"/>
              <a:buAutoNum type="arabicPeriod"/>
            </a:pPr>
            <a:endParaRPr lang="en-US" altLang="ko-KR" sz="2500" dirty="0"/>
          </a:p>
          <a:p>
            <a:pPr marL="342900" indent="-342900" algn="just">
              <a:buFont typeface="+mj-lt"/>
              <a:buAutoNum type="arabicPeriod"/>
            </a:pPr>
            <a:r>
              <a:rPr lang="en-US" altLang="ko-KR" sz="2500" dirty="0"/>
              <a:t>Value Proposition of the company</a:t>
            </a:r>
          </a:p>
          <a:p>
            <a:pPr marL="342900" indent="-342900" algn="just">
              <a:buFont typeface="+mj-lt"/>
              <a:buAutoNum type="arabicPeriod"/>
            </a:pPr>
            <a:endParaRPr lang="en-US" altLang="ko-KR" sz="2500" dirty="0"/>
          </a:p>
          <a:p>
            <a:pPr marL="342900" indent="-342900" algn="just">
              <a:buFont typeface="+mj-lt"/>
              <a:buAutoNum type="arabicPeriod"/>
            </a:pPr>
            <a:r>
              <a:rPr lang="en-US" altLang="ko-KR" sz="2500" dirty="0"/>
              <a:t>Impact on a supply chain: How they innovated the supply chain</a:t>
            </a:r>
          </a:p>
          <a:p>
            <a:pPr marL="342900" indent="-342900" algn="just">
              <a:buFont typeface="+mj-lt"/>
              <a:buAutoNum type="arabicPeriod"/>
            </a:pPr>
            <a:endParaRPr lang="en-US" altLang="ko-KR" sz="2500" dirty="0"/>
          </a:p>
          <a:p>
            <a:pPr marL="342900" indent="-342900" algn="just">
              <a:buFont typeface="+mj-lt"/>
              <a:buAutoNum type="arabicPeriod"/>
            </a:pPr>
            <a:r>
              <a:rPr lang="en-US" altLang="ko-KR" sz="2500" dirty="0"/>
              <a:t>SWOT</a:t>
            </a:r>
          </a:p>
          <a:p>
            <a:pPr marL="342900" indent="-342900" algn="just">
              <a:buFont typeface="+mj-lt"/>
              <a:buAutoNum type="arabicPeriod"/>
            </a:pPr>
            <a:endParaRPr lang="en-US" altLang="ko-KR" sz="2500" dirty="0"/>
          </a:p>
          <a:p>
            <a:pPr marL="342900" indent="-342900" algn="just">
              <a:buFont typeface="+mj-lt"/>
              <a:buAutoNum type="arabicPeriod"/>
            </a:pPr>
            <a:r>
              <a:rPr lang="en-US" altLang="ko-KR" sz="2500" dirty="0"/>
              <a:t>Future Prospect and suggestions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67633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314325" y="285751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직사각형 21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Company profile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658379" y="20478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마켓컬리-내일의 장보기 - Google Play 앱">
            <a:extLst>
              <a:ext uri="{FF2B5EF4-FFF2-40B4-BE49-F238E27FC236}">
                <a16:creationId xmlns:a16="http://schemas.microsoft.com/office/drawing/2014/main" id="{732A57C4-1F76-4C65-BA32-AFF244DF5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35" y="92695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AB35C9-C99C-4197-A17C-A313BB054DFA}"/>
              </a:ext>
            </a:extLst>
          </p:cNvPr>
          <p:cNvSpPr txBox="1"/>
          <p:nvPr/>
        </p:nvSpPr>
        <p:spPr>
          <a:xfrm>
            <a:off x="731235" y="5882468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&lt;Market </a:t>
            </a:r>
            <a:r>
              <a:rPr lang="en-US" altLang="ko-KR" dirty="0" err="1"/>
              <a:t>Kurly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3A7180-7299-4F75-8E06-82019CE44929}"/>
              </a:ext>
            </a:extLst>
          </p:cNvPr>
          <p:cNvSpPr txBox="1"/>
          <p:nvPr/>
        </p:nvSpPr>
        <p:spPr>
          <a:xfrm>
            <a:off x="5862367" y="1841861"/>
            <a:ext cx="55416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As of May 20, company succeeded in attracting a total of </a:t>
            </a:r>
            <a:r>
              <a:rPr lang="en-US" altLang="ko-KR" dirty="0">
                <a:solidFill>
                  <a:srgbClr val="FF0000"/>
                </a:solidFill>
              </a:rPr>
              <a:t>222.8 billion won in investment </a:t>
            </a:r>
            <a:r>
              <a:rPr lang="en-US" altLang="ko-KR" dirty="0"/>
              <a:t>and was registered as a </a:t>
            </a:r>
            <a:r>
              <a:rPr lang="en-US" altLang="ko-KR" dirty="0">
                <a:solidFill>
                  <a:srgbClr val="FF0000"/>
                </a:solidFill>
              </a:rPr>
              <a:t>unicorn company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According to data released by ‘</a:t>
            </a:r>
            <a:r>
              <a:rPr lang="en-US" altLang="ko-KR" dirty="0" err="1"/>
              <a:t>WiseApp</a:t>
            </a:r>
            <a:r>
              <a:rPr lang="en-US" altLang="ko-KR" dirty="0"/>
              <a:t>’, sales </a:t>
            </a:r>
            <a:r>
              <a:rPr lang="en-US" altLang="ko-KR" dirty="0">
                <a:solidFill>
                  <a:srgbClr val="FF0000"/>
                </a:solidFill>
              </a:rPr>
              <a:t>increased 126%</a:t>
            </a:r>
            <a:r>
              <a:rPr lang="en-US" altLang="ko-KR" dirty="0"/>
              <a:t> from last year due to COVID-19.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Competitors include ‘</a:t>
            </a:r>
            <a:r>
              <a:rPr lang="en-US" altLang="ko-KR" dirty="0" err="1"/>
              <a:t>Coupang</a:t>
            </a:r>
            <a:r>
              <a:rPr lang="en-US" altLang="ko-KR" dirty="0"/>
              <a:t>(</a:t>
            </a:r>
            <a:r>
              <a:rPr lang="ko-KR" altLang="en-US" dirty="0"/>
              <a:t>로켓 </a:t>
            </a:r>
            <a:r>
              <a:rPr lang="ko-KR" altLang="en-US" dirty="0" err="1"/>
              <a:t>프레쉬</a:t>
            </a:r>
            <a:r>
              <a:rPr lang="en-US" altLang="ko-KR" dirty="0"/>
              <a:t>)’, ‘</a:t>
            </a:r>
            <a:r>
              <a:rPr lang="en-US" altLang="ko-KR" dirty="0" err="1"/>
              <a:t>Shinsegae</a:t>
            </a:r>
            <a:r>
              <a:rPr lang="en-US" altLang="ko-KR" dirty="0"/>
              <a:t>(SSG)' and ‘Lotte(</a:t>
            </a:r>
            <a:r>
              <a:rPr lang="ko-KR" altLang="en-US" dirty="0"/>
              <a:t>새벽에 </a:t>
            </a:r>
            <a:r>
              <a:rPr lang="en-US" altLang="ko-KR" dirty="0"/>
              <a:t>ON)'.</a:t>
            </a:r>
          </a:p>
        </p:txBody>
      </p:sp>
    </p:spTree>
    <p:extLst>
      <p:ext uri="{BB962C8B-B14F-4D97-AF65-F5344CB8AC3E}">
        <p14:creationId xmlns:p14="http://schemas.microsoft.com/office/powerpoint/2010/main" val="251105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314325" y="285751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직사각형 21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2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Competitive strategy of supply chain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658379" y="20478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43A7180-7299-4F75-8E06-82019CE44929}"/>
              </a:ext>
            </a:extLst>
          </p:cNvPr>
          <p:cNvSpPr txBox="1"/>
          <p:nvPr/>
        </p:nvSpPr>
        <p:spPr>
          <a:xfrm>
            <a:off x="5249092" y="1238817"/>
            <a:ext cx="612861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Picking Automation System is based on the </a:t>
            </a:r>
            <a:r>
              <a:rPr lang="en-US" altLang="ko-KR" dirty="0">
                <a:solidFill>
                  <a:srgbClr val="FF0000"/>
                </a:solidFill>
              </a:rPr>
              <a:t>Digital Assorting System (DAS) </a:t>
            </a:r>
            <a:r>
              <a:rPr lang="en-US" altLang="ko-KR" dirty="0"/>
              <a:t>Unlike other competitors, (DPS).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Company can save time to fit in the distribution center.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The main product is a large quantity of small variety.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Company can flexibly respond to increase and decrease of supplies.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Using a data machine learning-based </a:t>
            </a:r>
            <a:r>
              <a:rPr lang="en-US" altLang="ko-KR" dirty="0">
                <a:solidFill>
                  <a:srgbClr val="FF0000"/>
                </a:solidFill>
              </a:rPr>
              <a:t>automatic ordering program</a:t>
            </a:r>
            <a:r>
              <a:rPr lang="en-US" altLang="ko-KR" dirty="0"/>
              <a:t>, the company anticipates and orders customer orders even before production begins, and receives customer orders without inventory. Through this rigid ERP system, the </a:t>
            </a:r>
            <a:r>
              <a:rPr lang="en-US" altLang="ko-KR" dirty="0">
                <a:solidFill>
                  <a:srgbClr val="FF0000"/>
                </a:solidFill>
              </a:rPr>
              <a:t>1% commodity disposal rate </a:t>
            </a:r>
            <a:r>
              <a:rPr lang="en-US" altLang="ko-KR" dirty="0"/>
              <a:t>was recorded.</a:t>
            </a:r>
          </a:p>
          <a:p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A02F8-D7E5-4C2C-91DB-11FD3D30ED62}"/>
              </a:ext>
            </a:extLst>
          </p:cNvPr>
          <p:cNvSpPr txBox="1"/>
          <p:nvPr/>
        </p:nvSpPr>
        <p:spPr>
          <a:xfrm>
            <a:off x="1084802" y="5955575"/>
            <a:ext cx="3534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&lt;Predict System&gt;</a:t>
            </a:r>
            <a:endParaRPr lang="ko-KR" altLang="en-US" sz="1200" dirty="0"/>
          </a:p>
        </p:txBody>
      </p:sp>
      <p:pic>
        <p:nvPicPr>
          <p:cNvPr id="1028" name="Picture 4" descr="유통 혁신의 현장② 마켓컬리 장지동 물류센터 &quot;혁신은 집요함에서 온다&quot;">
            <a:extLst>
              <a:ext uri="{FF2B5EF4-FFF2-40B4-BE49-F238E27FC236}">
                <a16:creationId xmlns:a16="http://schemas.microsoft.com/office/drawing/2014/main" id="{E1A27386-DC6E-487B-8DBB-4125BF2AA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35" y="992350"/>
            <a:ext cx="4418203" cy="228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5E056AE-2471-43CD-A381-6760606F0537}"/>
              </a:ext>
            </a:extLst>
          </p:cNvPr>
          <p:cNvSpPr/>
          <p:nvPr/>
        </p:nvSpPr>
        <p:spPr>
          <a:xfrm>
            <a:off x="1065751" y="3356303"/>
            <a:ext cx="35728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&lt;DAS Picking&gt;</a:t>
            </a:r>
            <a:endParaRPr lang="ko-KR" altLang="en-US" sz="12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313E4C8-C2B2-4DE3-9EAB-C0F555443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71" y="3839917"/>
            <a:ext cx="4502421" cy="209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0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314325" y="285750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직사각형 21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9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Value Proposition of the company 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9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&amp; How they innovated the supply chain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658379" y="20478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D75A23C-5071-4EC8-BF2D-0524C85188F4}"/>
              </a:ext>
            </a:extLst>
          </p:cNvPr>
          <p:cNvSpPr txBox="1"/>
          <p:nvPr/>
        </p:nvSpPr>
        <p:spPr>
          <a:xfrm>
            <a:off x="5045541" y="1481445"/>
            <a:ext cx="6114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Delivery service early the next day for orders prior to 23:00, called ‘</a:t>
            </a:r>
            <a:r>
              <a:rPr lang="ko-KR" altLang="en-US" dirty="0"/>
              <a:t>샛별 배송</a:t>
            </a:r>
            <a:r>
              <a:rPr lang="en-US" altLang="ko-KR" dirty="0"/>
              <a:t>' (limited to metropolitan areas)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73F5F-FB92-45D3-A30B-2B7C1955C6E9}"/>
              </a:ext>
            </a:extLst>
          </p:cNvPr>
          <p:cNvSpPr txBox="1"/>
          <p:nvPr/>
        </p:nvSpPr>
        <p:spPr>
          <a:xfrm>
            <a:off x="5045541" y="4562042"/>
            <a:ext cx="5927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To supply goods directly traded with good quality, use a </a:t>
            </a:r>
            <a:r>
              <a:rPr lang="en-US" altLang="ko-KR" dirty="0">
                <a:solidFill>
                  <a:srgbClr val="FF0000"/>
                </a:solidFill>
              </a:rPr>
              <a:t>full cold chain technique </a:t>
            </a:r>
            <a:r>
              <a:rPr lang="en-US" altLang="ko-KR" dirty="0"/>
              <a:t>that manages at low temperatures from the moment of harvest in the production area.</a:t>
            </a:r>
            <a:endParaRPr lang="en-US" altLang="ko-KR" u="sng" dirty="0"/>
          </a:p>
        </p:txBody>
      </p:sp>
      <p:pic>
        <p:nvPicPr>
          <p:cNvPr id="1032" name="Picture 8" descr="마켓컬리, '샛별배송' 통했다…하루 배송 1만건 돌파 - 전자신문">
            <a:extLst>
              <a:ext uri="{FF2B5EF4-FFF2-40B4-BE49-F238E27FC236}">
                <a16:creationId xmlns:a16="http://schemas.microsoft.com/office/drawing/2014/main" id="{347024D3-EC29-4F42-ADBC-BB5498DFD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03" y="813880"/>
            <a:ext cx="3462423" cy="295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풀 콜드, 그거 중요해?">
            <a:extLst>
              <a:ext uri="{FF2B5EF4-FFF2-40B4-BE49-F238E27FC236}">
                <a16:creationId xmlns:a16="http://schemas.microsoft.com/office/drawing/2014/main" id="{6C810015-52E0-4576-AE72-FAD59591A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87" y="4289414"/>
            <a:ext cx="3638100" cy="155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E2932F8-A893-4425-9055-D13A3A5A2A24}"/>
              </a:ext>
            </a:extLst>
          </p:cNvPr>
          <p:cNvSpPr txBox="1"/>
          <p:nvPr/>
        </p:nvSpPr>
        <p:spPr>
          <a:xfrm>
            <a:off x="1046703" y="5925948"/>
            <a:ext cx="3638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&lt;Full Cold Chain System&gt;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063E8E-61AE-4847-985D-D699B258CF82}"/>
              </a:ext>
            </a:extLst>
          </p:cNvPr>
          <p:cNvSpPr txBox="1"/>
          <p:nvPr/>
        </p:nvSpPr>
        <p:spPr>
          <a:xfrm>
            <a:off x="909126" y="3773554"/>
            <a:ext cx="3638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&lt;Early morning delivery call ‘</a:t>
            </a:r>
            <a:r>
              <a:rPr lang="ko-KR" altLang="en-US" sz="1200" dirty="0"/>
              <a:t>샛별 배송</a:t>
            </a:r>
            <a:r>
              <a:rPr lang="en-US" altLang="ko-KR" sz="1200" dirty="0"/>
              <a:t>’&gt;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9762E0-EB1C-4685-B368-1449AD5FA6AC}"/>
              </a:ext>
            </a:extLst>
          </p:cNvPr>
          <p:cNvSpPr txBox="1"/>
          <p:nvPr/>
        </p:nvSpPr>
        <p:spPr>
          <a:xfrm>
            <a:off x="5045541" y="3105834"/>
            <a:ext cx="5927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 order to attract fresh products, the </a:t>
            </a:r>
            <a:r>
              <a:rPr lang="en-US" altLang="ko-KR" dirty="0">
                <a:solidFill>
                  <a:srgbClr val="FF0000"/>
                </a:solidFill>
              </a:rPr>
              <a:t>distribution system was reduced</a:t>
            </a:r>
            <a:r>
              <a:rPr lang="en-US" altLang="ko-KR" dirty="0"/>
              <a:t> for examining, and conducting transactions by</a:t>
            </a:r>
            <a:r>
              <a:rPr lang="ko-KR" altLang="en-US" dirty="0"/>
              <a:t> </a:t>
            </a:r>
            <a:r>
              <a:rPr lang="en-US" altLang="ko-KR" dirty="0"/>
              <a:t>visiting.</a:t>
            </a:r>
            <a:endParaRPr lang="en-US" altLang="ko-KR" u="sng" dirty="0"/>
          </a:p>
        </p:txBody>
      </p:sp>
    </p:spTree>
    <p:extLst>
      <p:ext uri="{BB962C8B-B14F-4D97-AF65-F5344CB8AC3E}">
        <p14:creationId xmlns:p14="http://schemas.microsoft.com/office/powerpoint/2010/main" val="341837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314325" y="200024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직사각형 21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Impact on a supply chain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658379" y="20478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A966BF0-D18C-46EB-9B47-9A628BA05289}"/>
              </a:ext>
            </a:extLst>
          </p:cNvPr>
          <p:cNvSpPr txBox="1"/>
          <p:nvPr/>
        </p:nvSpPr>
        <p:spPr>
          <a:xfrm>
            <a:off x="522780" y="4248826"/>
            <a:ext cx="110691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Market </a:t>
            </a:r>
            <a:r>
              <a:rPr lang="en-US" altLang="ko-KR" sz="1500" dirty="0" err="1"/>
              <a:t>Kurly</a:t>
            </a:r>
            <a:r>
              <a:rPr lang="en-US" altLang="ko-KR" sz="1500" dirty="0"/>
              <a:t> revolutionized the logistics market with its </a:t>
            </a:r>
            <a:r>
              <a:rPr lang="en-US" altLang="ko-KR" sz="1500" dirty="0">
                <a:solidFill>
                  <a:srgbClr val="FF0000"/>
                </a:solidFill>
              </a:rPr>
              <a:t>‘</a:t>
            </a:r>
            <a:r>
              <a:rPr lang="ko-KR" altLang="en-US" sz="1500" dirty="0">
                <a:solidFill>
                  <a:srgbClr val="FF0000"/>
                </a:solidFill>
              </a:rPr>
              <a:t>샛별배송＇</a:t>
            </a:r>
            <a:r>
              <a:rPr lang="en-US" altLang="ko-KR" sz="1500" dirty="0"/>
              <a:t> service described earlier. Due to the service, Market </a:t>
            </a:r>
            <a:r>
              <a:rPr lang="en-US" altLang="ko-KR" sz="1500" dirty="0" err="1"/>
              <a:t>Kurly</a:t>
            </a:r>
            <a:r>
              <a:rPr lang="ko-KR" altLang="en-US" sz="1500" dirty="0"/>
              <a:t>＇</a:t>
            </a:r>
            <a:r>
              <a:rPr lang="en-US" altLang="ko-KR" sz="1500" dirty="0"/>
              <a:t>s sales in 18 years </a:t>
            </a:r>
            <a:r>
              <a:rPr lang="en-US" altLang="ko-KR" sz="1500" dirty="0">
                <a:solidFill>
                  <a:srgbClr val="FF0000"/>
                </a:solidFill>
              </a:rPr>
              <a:t>more than tripled </a:t>
            </a:r>
            <a:r>
              <a:rPr lang="en-US" altLang="ko-KR" sz="1500" dirty="0"/>
              <a:t>to 157 billion won over the previous year and sales in 19 years to 428.9 billion won, </a:t>
            </a:r>
            <a:r>
              <a:rPr lang="en-US" altLang="ko-KR" sz="1500" dirty="0">
                <a:solidFill>
                  <a:srgbClr val="FF0000"/>
                </a:solidFill>
              </a:rPr>
              <a:t>2.7 times larger </a:t>
            </a:r>
            <a:r>
              <a:rPr lang="en-US" altLang="ko-KR" sz="1500" dirty="0"/>
              <a:t>than the previous year. Market Curly growth continues to grow steeply this year, especially due to COVID-19. The reason for this growth is possible because Korea has the </a:t>
            </a:r>
            <a:r>
              <a:rPr lang="en-US" altLang="ko-KR" sz="1500" dirty="0">
                <a:solidFill>
                  <a:srgbClr val="FF0000"/>
                </a:solidFill>
              </a:rPr>
              <a:t>first full cold chain system </a:t>
            </a:r>
            <a:r>
              <a:rPr lang="en-US" altLang="ko-KR" sz="1500" dirty="0"/>
              <a:t>that keeps the entire distribution process from warehousing to delivery at a certain temperature. </a:t>
            </a:r>
            <a:r>
              <a:rPr lang="en-US" altLang="ko-KR" sz="1500" dirty="0">
                <a:solidFill>
                  <a:srgbClr val="FF0000"/>
                </a:solidFill>
              </a:rPr>
              <a:t>The cold chain system has expanded its application range in line with social, economic and environmental changes, becoming a new growth momentum for the refrigeration and refrigeration industries</a:t>
            </a:r>
            <a:r>
              <a:rPr lang="en-US" altLang="ko-KR" sz="1500" dirty="0"/>
              <a:t>. Copycat of these systems, big companies such as ‘</a:t>
            </a:r>
            <a:r>
              <a:rPr lang="en-US" altLang="ko-KR" sz="1500" dirty="0" err="1"/>
              <a:t>ShinSeGae</a:t>
            </a:r>
            <a:r>
              <a:rPr lang="en-US" altLang="ko-KR" sz="1500" dirty="0"/>
              <a:t>' and ‘</a:t>
            </a:r>
            <a:r>
              <a:rPr lang="en-US" altLang="ko-KR" sz="1500" dirty="0" err="1"/>
              <a:t>Coupang</a:t>
            </a:r>
            <a:r>
              <a:rPr lang="en-US" altLang="ko-KR" sz="1500" dirty="0"/>
              <a:t>’ have jumped into the early morning delivery market by launching 'SSG' and ‘Rocket Fresh.'</a:t>
            </a:r>
            <a:endParaRPr lang="ko-KR" altLang="en-US" sz="1500" dirty="0"/>
          </a:p>
        </p:txBody>
      </p:sp>
      <p:pic>
        <p:nvPicPr>
          <p:cNvPr id="1034" name="Picture 10" descr="침펄 SSG 광고 - YouTube">
            <a:extLst>
              <a:ext uri="{FF2B5EF4-FFF2-40B4-BE49-F238E27FC236}">
                <a16:creationId xmlns:a16="http://schemas.microsoft.com/office/drawing/2014/main" id="{4C8BE8EE-F92A-48C5-B689-81B9B978E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167" y="1329869"/>
            <a:ext cx="3852332" cy="216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쿠팡, 새벽배송 '로켓프레시' 서비스 지역 확대 - 지디넷코리아">
            <a:extLst>
              <a:ext uri="{FF2B5EF4-FFF2-40B4-BE49-F238E27FC236}">
                <a16:creationId xmlns:a16="http://schemas.microsoft.com/office/drawing/2014/main" id="{D890B9F2-D6FB-4DB4-83A8-F9A8A727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18" y="909757"/>
            <a:ext cx="2566988" cy="296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EAECDB-A4DD-4519-9A52-A1CBA11BBCDE}"/>
              </a:ext>
            </a:extLst>
          </p:cNvPr>
          <p:cNvSpPr txBox="1"/>
          <p:nvPr/>
        </p:nvSpPr>
        <p:spPr>
          <a:xfrm>
            <a:off x="4503167" y="3496806"/>
            <a:ext cx="3852332" cy="276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&lt;SSG.COM ‘</a:t>
            </a:r>
            <a:r>
              <a:rPr lang="ko-KR" altLang="en-US" sz="1200" dirty="0"/>
              <a:t>새벽배송</a:t>
            </a:r>
            <a:r>
              <a:rPr lang="en-US" altLang="ko-KR" sz="1200" dirty="0"/>
              <a:t>’&gt;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07A591-3ECB-462C-8BB7-C17CC2CA80C7}"/>
              </a:ext>
            </a:extLst>
          </p:cNvPr>
          <p:cNvSpPr txBox="1"/>
          <p:nvPr/>
        </p:nvSpPr>
        <p:spPr>
          <a:xfrm>
            <a:off x="8686819" y="3838567"/>
            <a:ext cx="2662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</a:t>
            </a:r>
            <a:r>
              <a:rPr lang="en-US" altLang="ko-KR" sz="1200" dirty="0" err="1"/>
              <a:t>Coupang</a:t>
            </a:r>
            <a:r>
              <a:rPr lang="en-US" altLang="ko-KR" sz="1200" dirty="0"/>
              <a:t> ‘Rocket Fresh’&gt;</a:t>
            </a:r>
            <a:endParaRPr lang="ko-KR" altLang="en-US" sz="1200" dirty="0"/>
          </a:p>
        </p:txBody>
      </p:sp>
      <p:pic>
        <p:nvPicPr>
          <p:cNvPr id="1040" name="Picture 16" descr="마켓컬리, 작년 매출 3배… 적자도 3배 늘었다 | Save Internet 뉴데일리">
            <a:extLst>
              <a:ext uri="{FF2B5EF4-FFF2-40B4-BE49-F238E27FC236}">
                <a16:creationId xmlns:a16="http://schemas.microsoft.com/office/drawing/2014/main" id="{B98256FB-ADC3-4F0C-B355-DBF069C5B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58" y="1329869"/>
            <a:ext cx="3449145" cy="219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21A9185-3D11-4E97-8F7D-62B24665EA4D}"/>
              </a:ext>
            </a:extLst>
          </p:cNvPr>
          <p:cNvSpPr txBox="1"/>
          <p:nvPr/>
        </p:nvSpPr>
        <p:spPr>
          <a:xfrm>
            <a:off x="272730" y="3533846"/>
            <a:ext cx="3852332" cy="276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&lt;Market Curly Growth Graph&gt;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7586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314325" y="200024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직사각형 21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SWOT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658379" y="20478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50F30AD-9E66-496A-B87D-1E85380BEDE8}"/>
              </a:ext>
            </a:extLst>
          </p:cNvPr>
          <p:cNvGrpSpPr/>
          <p:nvPr/>
        </p:nvGrpSpPr>
        <p:grpSpPr>
          <a:xfrm>
            <a:off x="4642451" y="1679240"/>
            <a:ext cx="1425107" cy="1735667"/>
            <a:chOff x="2627680" y="1930396"/>
            <a:chExt cx="1707253" cy="1704625"/>
          </a:xfrm>
        </p:grpSpPr>
        <p:sp>
          <p:nvSpPr>
            <p:cNvPr id="20" name="자유형 4">
              <a:extLst>
                <a:ext uri="{FF2B5EF4-FFF2-40B4-BE49-F238E27FC236}">
                  <a16:creationId xmlns:a16="http://schemas.microsoft.com/office/drawing/2014/main" id="{303BBBFD-715D-455E-93E3-DA1D03EB963C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F98194F-3D3C-478E-BA84-980479940A31}"/>
                </a:ext>
              </a:extLst>
            </p:cNvPr>
            <p:cNvSpPr txBox="1"/>
            <p:nvPr/>
          </p:nvSpPr>
          <p:spPr>
            <a:xfrm>
              <a:off x="3074544" y="1965787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S</a:t>
              </a:r>
              <a:endParaRPr lang="ko-KR" altLang="en-US" sz="750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B650C8D-E380-4D02-83C9-086D3A1259D2}"/>
              </a:ext>
            </a:extLst>
          </p:cNvPr>
          <p:cNvGrpSpPr/>
          <p:nvPr/>
        </p:nvGrpSpPr>
        <p:grpSpPr>
          <a:xfrm rot="5400000">
            <a:off x="5938113" y="1804021"/>
            <a:ext cx="1738342" cy="1422913"/>
            <a:chOff x="2627680" y="1930396"/>
            <a:chExt cx="1707253" cy="1704625"/>
          </a:xfrm>
        </p:grpSpPr>
        <p:sp>
          <p:nvSpPr>
            <p:cNvPr id="33" name="자유형 8">
              <a:extLst>
                <a:ext uri="{FF2B5EF4-FFF2-40B4-BE49-F238E27FC236}">
                  <a16:creationId xmlns:a16="http://schemas.microsoft.com/office/drawing/2014/main" id="{3AA2D50C-A245-4FC4-9907-D5A274BE5733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ACC5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502A72C-F0F8-4C55-B888-1D4391240817}"/>
                </a:ext>
              </a:extLst>
            </p:cNvPr>
            <p:cNvSpPr txBox="1"/>
            <p:nvPr/>
          </p:nvSpPr>
          <p:spPr>
            <a:xfrm rot="16200000">
              <a:off x="2866501" y="1951713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500" b="1" dirty="0">
                  <a:solidFill>
                    <a:schemeClr val="bg1"/>
                  </a:solidFill>
                </a:rPr>
                <a:t>W</a:t>
              </a:r>
              <a:endParaRPr lang="ko-KR" altLang="en-US" sz="75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6E07C83-697D-43B9-A9CC-9643D359C8EA}"/>
              </a:ext>
            </a:extLst>
          </p:cNvPr>
          <p:cNvGrpSpPr/>
          <p:nvPr/>
        </p:nvGrpSpPr>
        <p:grpSpPr>
          <a:xfrm rot="16200000">
            <a:off x="4484736" y="3629934"/>
            <a:ext cx="1738342" cy="1422913"/>
            <a:chOff x="2627680" y="1930396"/>
            <a:chExt cx="1707253" cy="1704625"/>
          </a:xfrm>
        </p:grpSpPr>
        <p:sp>
          <p:nvSpPr>
            <p:cNvPr id="37" name="자유형 11">
              <a:extLst>
                <a:ext uri="{FF2B5EF4-FFF2-40B4-BE49-F238E27FC236}">
                  <a16:creationId xmlns:a16="http://schemas.microsoft.com/office/drawing/2014/main" id="{15D1A2B7-19D2-4E05-AF22-0449BCC27089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F8A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83C5E2-7FE5-4B0D-AA36-070C525AAC7B}"/>
                </a:ext>
              </a:extLst>
            </p:cNvPr>
            <p:cNvSpPr txBox="1"/>
            <p:nvPr/>
          </p:nvSpPr>
          <p:spPr>
            <a:xfrm rot="5400000">
              <a:off x="2873741" y="2052912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O</a:t>
              </a:r>
              <a:endParaRPr lang="ko-KR" altLang="en-US" sz="75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CA6945D-CF97-4174-A15D-79248803EFA4}"/>
              </a:ext>
            </a:extLst>
          </p:cNvPr>
          <p:cNvGrpSpPr/>
          <p:nvPr/>
        </p:nvGrpSpPr>
        <p:grpSpPr>
          <a:xfrm rot="10800000">
            <a:off x="6095827" y="3473427"/>
            <a:ext cx="1425107" cy="1738342"/>
            <a:chOff x="2627680" y="1930396"/>
            <a:chExt cx="1707253" cy="1707253"/>
          </a:xfrm>
        </p:grpSpPr>
        <p:sp>
          <p:nvSpPr>
            <p:cNvPr id="40" name="자유형 14">
              <a:extLst>
                <a:ext uri="{FF2B5EF4-FFF2-40B4-BE49-F238E27FC236}">
                  <a16:creationId xmlns:a16="http://schemas.microsoft.com/office/drawing/2014/main" id="{4231E1E1-4B4B-4EAE-A29F-3AD0C4F6B406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CB4D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57620A3-78C7-417C-9743-3A5D4E4D99A8}"/>
                </a:ext>
              </a:extLst>
            </p:cNvPr>
            <p:cNvSpPr txBox="1"/>
            <p:nvPr/>
          </p:nvSpPr>
          <p:spPr>
            <a:xfrm rot="10800000">
              <a:off x="2627680" y="1975656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T</a:t>
              </a:r>
              <a:endParaRPr lang="ko-KR" altLang="en-US" sz="75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C8C04DF-811D-4B2B-BC7D-C5FEBB5F61AD}"/>
              </a:ext>
            </a:extLst>
          </p:cNvPr>
          <p:cNvGrpSpPr/>
          <p:nvPr/>
        </p:nvGrpSpPr>
        <p:grpSpPr>
          <a:xfrm>
            <a:off x="1558195" y="1812084"/>
            <a:ext cx="615189" cy="705865"/>
            <a:chOff x="93133" y="2334166"/>
            <a:chExt cx="736985" cy="693241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23924140-887A-4E5C-91C1-A513E7C08014}"/>
                </a:ext>
              </a:extLst>
            </p:cNvPr>
            <p:cNvSpPr/>
            <p:nvPr/>
          </p:nvSpPr>
          <p:spPr>
            <a:xfrm>
              <a:off x="100663" y="2334166"/>
              <a:ext cx="691256" cy="691256"/>
            </a:xfrm>
            <a:prstGeom prst="ellipse">
              <a:avLst/>
            </a:prstGeom>
            <a:solidFill>
              <a:srgbClr val="1CAE97"/>
            </a:solidFill>
            <a:ln>
              <a:solidFill>
                <a:srgbClr val="1CAE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3FC29C57-8A62-4B74-BB22-1BB5B811B9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811"/>
            <a:stretch/>
          </p:blipFill>
          <p:spPr>
            <a:xfrm>
              <a:off x="93133" y="2346525"/>
              <a:ext cx="736985" cy="680882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593C7E7-E959-4853-B8AF-BC40612FA480}"/>
              </a:ext>
            </a:extLst>
          </p:cNvPr>
          <p:cNvSpPr txBox="1"/>
          <p:nvPr/>
        </p:nvSpPr>
        <p:spPr>
          <a:xfrm>
            <a:off x="2159040" y="1712129"/>
            <a:ext cx="1378720" cy="459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rPr>
              <a:t>Strengths</a:t>
            </a:r>
            <a:endParaRPr lang="ko-KR" altLang="en-US" sz="1600" dirty="0">
              <a:ln>
                <a:solidFill>
                  <a:srgbClr val="46546B">
                    <a:alpha val="0"/>
                  </a:srgbClr>
                </a:solidFill>
              </a:ln>
              <a:solidFill>
                <a:srgbClr val="46546B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24D6D8-C94E-40C2-A38D-F6DABEF8D2C3}"/>
              </a:ext>
            </a:extLst>
          </p:cNvPr>
          <p:cNvSpPr txBox="1"/>
          <p:nvPr/>
        </p:nvSpPr>
        <p:spPr>
          <a:xfrm>
            <a:off x="8685257" y="3843486"/>
            <a:ext cx="1597599" cy="33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/>
              <a:t>Threats</a:t>
            </a:r>
            <a:endParaRPr lang="ko-KR" altLang="en-US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3570463-2AC5-457D-BB21-FF7D7237A79C}"/>
              </a:ext>
            </a:extLst>
          </p:cNvPr>
          <p:cNvGrpSpPr/>
          <p:nvPr/>
        </p:nvGrpSpPr>
        <p:grpSpPr>
          <a:xfrm>
            <a:off x="8096795" y="3903665"/>
            <a:ext cx="577017" cy="703844"/>
            <a:chOff x="8748065" y="4187064"/>
            <a:chExt cx="691256" cy="691256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F84F13B-B286-4566-A7D3-93EA30ABE48F}"/>
                </a:ext>
              </a:extLst>
            </p:cNvPr>
            <p:cNvSpPr/>
            <p:nvPr/>
          </p:nvSpPr>
          <p:spPr>
            <a:xfrm>
              <a:off x="8748065" y="4187064"/>
              <a:ext cx="691256" cy="691256"/>
            </a:xfrm>
            <a:prstGeom prst="ellipse">
              <a:avLst/>
            </a:prstGeom>
            <a:solidFill>
              <a:srgbClr val="CB4D3E"/>
            </a:solidFill>
            <a:ln>
              <a:solidFill>
                <a:srgbClr val="CB4D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E7C6E20E-6A6E-44C7-B4CA-1DE28BC864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251"/>
            <a:stretch/>
          </p:blipFill>
          <p:spPr>
            <a:xfrm>
              <a:off x="8883058" y="4264596"/>
              <a:ext cx="470698" cy="465397"/>
            </a:xfrm>
            <a:prstGeom prst="rect">
              <a:avLst/>
            </a:prstGeom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CF00A19-BAC5-4291-AF05-B71E5A91F572}"/>
              </a:ext>
            </a:extLst>
          </p:cNvPr>
          <p:cNvSpPr txBox="1"/>
          <p:nvPr/>
        </p:nvSpPr>
        <p:spPr>
          <a:xfrm>
            <a:off x="8704985" y="1712129"/>
            <a:ext cx="1597599" cy="459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/>
              <a:t>Weaknesses</a:t>
            </a:r>
            <a:endParaRPr lang="ko-KR" altLang="en-US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CB4AD01-1DAC-401B-9E4F-BF764063352F}"/>
              </a:ext>
            </a:extLst>
          </p:cNvPr>
          <p:cNvGrpSpPr/>
          <p:nvPr/>
        </p:nvGrpSpPr>
        <p:grpSpPr>
          <a:xfrm>
            <a:off x="8118747" y="1819384"/>
            <a:ext cx="577017" cy="703844"/>
            <a:chOff x="8389341" y="2737744"/>
            <a:chExt cx="691256" cy="691256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5C680D8A-828D-42DF-914E-42FCBA7AC7A2}"/>
                </a:ext>
              </a:extLst>
            </p:cNvPr>
            <p:cNvSpPr/>
            <p:nvPr/>
          </p:nvSpPr>
          <p:spPr>
            <a:xfrm>
              <a:off x="8389341" y="2737744"/>
              <a:ext cx="691256" cy="691256"/>
            </a:xfrm>
            <a:prstGeom prst="ellipse">
              <a:avLst/>
            </a:prstGeom>
            <a:solidFill>
              <a:srgbClr val="ACC56F"/>
            </a:solidFill>
            <a:ln>
              <a:solidFill>
                <a:srgbClr val="ACC5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C950CFA1-2E77-4EF8-94BA-B8505B9E8E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513"/>
            <a:stretch/>
          </p:blipFill>
          <p:spPr>
            <a:xfrm>
              <a:off x="8477729" y="2842227"/>
              <a:ext cx="525524" cy="493472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F152437-9213-489F-B5AD-586E416F2B0F}"/>
              </a:ext>
            </a:extLst>
          </p:cNvPr>
          <p:cNvSpPr txBox="1"/>
          <p:nvPr/>
        </p:nvSpPr>
        <p:spPr>
          <a:xfrm>
            <a:off x="2926177" y="4272636"/>
            <a:ext cx="1915081" cy="3077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rgbClr val="B1B3B7">
                      <a:alpha val="0"/>
                    </a:srgbClr>
                  </a:solidFill>
                </a:ln>
                <a:solidFill>
                  <a:srgbClr val="B1B3B7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C1C34B-A226-42F4-8662-4FFE7EBECFD7}"/>
              </a:ext>
            </a:extLst>
          </p:cNvPr>
          <p:cNvSpPr txBox="1"/>
          <p:nvPr/>
        </p:nvSpPr>
        <p:spPr>
          <a:xfrm>
            <a:off x="8695763" y="4128103"/>
            <a:ext cx="3005700" cy="1169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rgbClr val="B1B3B7">
                      <a:alpha val="0"/>
                    </a:srgbClr>
                  </a:solidFill>
                </a:ln>
                <a:solidFill>
                  <a:srgbClr val="B1B3B7"/>
                </a:solidFill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CB4D3E"/>
                </a:solidFill>
              </a:rPr>
              <a:t>There are a lot of competitors.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CB4D3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CB4D3E"/>
                </a:solidFill>
              </a:rPr>
              <a:t>The portion of subcontractors(‘</a:t>
            </a:r>
            <a:r>
              <a:rPr lang="ko-KR" altLang="en-US" dirty="0" err="1">
                <a:solidFill>
                  <a:srgbClr val="CB4D3E"/>
                </a:solidFill>
              </a:rPr>
              <a:t>팀프래쉬</a:t>
            </a:r>
            <a:r>
              <a:rPr lang="en-US" altLang="ko-KR" dirty="0">
                <a:solidFill>
                  <a:srgbClr val="CB4D3E"/>
                </a:solidFill>
              </a:rPr>
              <a:t>’) is large</a:t>
            </a:r>
            <a:endParaRPr lang="ko-KR" altLang="en-US" dirty="0">
              <a:solidFill>
                <a:srgbClr val="CB4D3E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FDBE6B-EBCB-4D06-86E0-83E102165042}"/>
              </a:ext>
            </a:extLst>
          </p:cNvPr>
          <p:cNvSpPr txBox="1"/>
          <p:nvPr/>
        </p:nvSpPr>
        <p:spPr>
          <a:xfrm>
            <a:off x="8695764" y="1614060"/>
            <a:ext cx="2810436" cy="20313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rgbClr val="B1B3B7">
                      <a:alpha val="0"/>
                    </a:srgbClr>
                  </a:solidFill>
                </a:ln>
                <a:solidFill>
                  <a:srgbClr val="B1B3B7"/>
                </a:solidFill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ACC571"/>
              </a:solidFill>
            </a:endParaRPr>
          </a:p>
          <a:p>
            <a:endParaRPr lang="en-US" altLang="ko-KR" dirty="0">
              <a:solidFill>
                <a:srgbClr val="ACC57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ACC571"/>
                </a:solidFill>
              </a:rPr>
              <a:t>Service is operated only in the metropolitan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ACC57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ACC571"/>
                </a:solidFill>
              </a:rPr>
              <a:t>Sales increase but profits continue to decline.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ACC57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ACC571"/>
                </a:solidFill>
              </a:rPr>
              <a:t>No Cash-Cow</a:t>
            </a:r>
            <a:endParaRPr lang="ko-KR" altLang="en-US" dirty="0">
              <a:solidFill>
                <a:srgbClr val="ACC571"/>
              </a:solidFill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5AACDD2-CBC1-4D1A-A4E0-0AF6BE37A6FB}"/>
              </a:ext>
            </a:extLst>
          </p:cNvPr>
          <p:cNvGrpSpPr/>
          <p:nvPr/>
        </p:nvGrpSpPr>
        <p:grpSpPr>
          <a:xfrm>
            <a:off x="1542541" y="3998917"/>
            <a:ext cx="577017" cy="703844"/>
            <a:chOff x="317350" y="4176825"/>
            <a:chExt cx="691256" cy="691256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20B9848-DEE5-4966-91F2-6448EC561A0D}"/>
                </a:ext>
              </a:extLst>
            </p:cNvPr>
            <p:cNvSpPr/>
            <p:nvPr/>
          </p:nvSpPr>
          <p:spPr>
            <a:xfrm>
              <a:off x="317350" y="4176825"/>
              <a:ext cx="691256" cy="691256"/>
            </a:xfrm>
            <a:prstGeom prst="ellipse">
              <a:avLst/>
            </a:prstGeom>
            <a:solidFill>
              <a:srgbClr val="F5AC34"/>
            </a:solidFill>
            <a:ln>
              <a:solidFill>
                <a:srgbClr val="F5AC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463C8359-63F8-450C-B3B2-36E137BC6F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" t="-17050" r="-432" b="18030"/>
            <a:stretch/>
          </p:blipFill>
          <p:spPr>
            <a:xfrm>
              <a:off x="443476" y="4203441"/>
              <a:ext cx="462714" cy="534538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3B581F4-7B41-430B-8518-342200141E97}"/>
              </a:ext>
            </a:extLst>
          </p:cNvPr>
          <p:cNvSpPr txBox="1"/>
          <p:nvPr/>
        </p:nvSpPr>
        <p:spPr>
          <a:xfrm>
            <a:off x="2127206" y="3938738"/>
            <a:ext cx="1597599" cy="459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/>
              <a:t>Opportunities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1DDEEA-2E87-4CDC-BFE3-95A01539AFF0}"/>
              </a:ext>
            </a:extLst>
          </p:cNvPr>
          <p:cNvSpPr txBox="1"/>
          <p:nvPr/>
        </p:nvSpPr>
        <p:spPr>
          <a:xfrm>
            <a:off x="2155127" y="2090116"/>
            <a:ext cx="2487324" cy="16004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rgbClr val="B1B3B7">
                      <a:alpha val="0"/>
                    </a:srgbClr>
                  </a:solidFill>
                </a:ln>
                <a:solidFill>
                  <a:srgbClr val="B1B3B7"/>
                </a:solidFill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CAE97"/>
                </a:solidFill>
              </a:rPr>
              <a:t>The enterprise continues to grow.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CAE9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CAE97"/>
                </a:solidFill>
              </a:rPr>
              <a:t>The recognition of companies has increased through broadcasting and media.</a:t>
            </a:r>
            <a:endParaRPr lang="ko-KR" altLang="en-US" dirty="0">
              <a:solidFill>
                <a:srgbClr val="1CAE97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674AC1-2F4C-4A33-B1B5-F3B95BDB0569}"/>
              </a:ext>
            </a:extLst>
          </p:cNvPr>
          <p:cNvSpPr txBox="1"/>
          <p:nvPr/>
        </p:nvSpPr>
        <p:spPr>
          <a:xfrm>
            <a:off x="2122651" y="3833812"/>
            <a:ext cx="2516296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rgbClr val="B1B3B7">
                      <a:alpha val="0"/>
                    </a:srgbClr>
                  </a:solidFill>
                </a:ln>
                <a:solidFill>
                  <a:srgbClr val="B1B3B7"/>
                </a:solidFill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F8AB2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F8AB2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8AB2F"/>
                </a:solidFill>
              </a:rPr>
              <a:t>Due to the advent of the </a:t>
            </a:r>
            <a:r>
              <a:rPr lang="en-US" altLang="ko-KR" dirty="0" err="1">
                <a:solidFill>
                  <a:srgbClr val="F8AB2F"/>
                </a:solidFill>
              </a:rPr>
              <a:t>Untact</a:t>
            </a:r>
            <a:r>
              <a:rPr lang="en-US" altLang="ko-KR" dirty="0">
                <a:solidFill>
                  <a:srgbClr val="F8AB2F"/>
                </a:solidFill>
              </a:rPr>
              <a:t> era, the delivery market has grown.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CAE9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8AB2F"/>
                </a:solidFill>
              </a:rPr>
              <a:t>Consumers' needs for eco-friendly and healthy foods have risen.</a:t>
            </a:r>
            <a:endParaRPr lang="ko-KR" altLang="en-US" dirty="0">
              <a:solidFill>
                <a:srgbClr val="F8AB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00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4325" y="285750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직사각형 2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3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Future Prospect and suggestions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6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658379" y="29749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F74417F4-38F9-4061-8046-1F5F6061B36E}"/>
              </a:ext>
            </a:extLst>
          </p:cNvPr>
          <p:cNvSpPr txBox="1"/>
          <p:nvPr/>
        </p:nvSpPr>
        <p:spPr>
          <a:xfrm>
            <a:off x="731235" y="1461248"/>
            <a:ext cx="1064646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b="1" dirty="0"/>
              <a:t>Create a new fresh food hub center in conjunction with the local supermarket</a:t>
            </a:r>
          </a:p>
          <a:p>
            <a:endParaRPr lang="en-US" altLang="ko-KR" sz="2000" b="1" dirty="0"/>
          </a:p>
          <a:p>
            <a:r>
              <a:rPr lang="en-US" altLang="ko-KR" dirty="0"/>
              <a:t>: As Amazon acquired ‘</a:t>
            </a:r>
            <a:r>
              <a:rPr lang="en-US" altLang="ko-KR" dirty="0" err="1"/>
              <a:t>WholeFood</a:t>
            </a:r>
            <a:r>
              <a:rPr lang="en-US" altLang="ko-KR" dirty="0"/>
              <a:t>' to establish a foothold in fresh food delivery, ‘</a:t>
            </a:r>
            <a:r>
              <a:rPr lang="en-US" altLang="ko-KR" dirty="0" err="1"/>
              <a:t>Marketcurly</a:t>
            </a:r>
            <a:r>
              <a:rPr lang="en-US" altLang="ko-KR" dirty="0"/>
              <a:t>’ will </a:t>
            </a:r>
            <a:r>
              <a:rPr lang="en-US" altLang="ko-KR" dirty="0">
                <a:solidFill>
                  <a:srgbClr val="FF0000"/>
                </a:solidFill>
              </a:rPr>
              <a:t>unite</a:t>
            </a:r>
            <a:r>
              <a:rPr lang="en-US" altLang="ko-KR" dirty="0"/>
              <a:t> with 20,000 </a:t>
            </a:r>
            <a:r>
              <a:rPr lang="en-US" altLang="ko-KR" dirty="0">
                <a:solidFill>
                  <a:srgbClr val="FF0000"/>
                </a:solidFill>
              </a:rPr>
              <a:t>local supermarkets </a:t>
            </a:r>
            <a:r>
              <a:rPr lang="en-US" altLang="ko-KR" dirty="0"/>
              <a:t>nationwide in the 42 trillion market to foster the power to resist large companies</a:t>
            </a:r>
          </a:p>
          <a:p>
            <a:endParaRPr lang="en-US" altLang="ko-KR" dirty="0"/>
          </a:p>
          <a:p>
            <a:r>
              <a:rPr lang="en-US" altLang="ko-KR" dirty="0"/>
              <a:t>=&gt;By strengthening the interface with the 3PL company (local supermarket) operating system and its system, the company prepares items to be </a:t>
            </a:r>
            <a:r>
              <a:rPr lang="en-US" altLang="ko-KR" dirty="0">
                <a:solidFill>
                  <a:srgbClr val="FF0000"/>
                </a:solidFill>
              </a:rPr>
              <a:t>received and shipped in advance</a:t>
            </a:r>
            <a:r>
              <a:rPr lang="en-US" altLang="ko-KR" dirty="0"/>
              <a:t> during the day by predicting data that was normally sold in the region. In addition, joint purchases with companies can </a:t>
            </a:r>
            <a:r>
              <a:rPr lang="en-US" altLang="ko-KR" dirty="0">
                <a:solidFill>
                  <a:srgbClr val="FF0000"/>
                </a:solidFill>
              </a:rPr>
              <a:t>reduce operating costs </a:t>
            </a:r>
            <a:r>
              <a:rPr lang="en-US" altLang="ko-KR" dirty="0"/>
              <a:t>by lowering the unit price of goods.</a:t>
            </a:r>
          </a:p>
        </p:txBody>
      </p:sp>
    </p:spTree>
    <p:extLst>
      <p:ext uri="{BB962C8B-B14F-4D97-AF65-F5344CB8AC3E}">
        <p14:creationId xmlns:p14="http://schemas.microsoft.com/office/powerpoint/2010/main" val="102498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4325" y="285750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직사각형 2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3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Future Prospect and suggestions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6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658379" y="29749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F74417F4-38F9-4061-8046-1F5F6061B36E}"/>
              </a:ext>
            </a:extLst>
          </p:cNvPr>
          <p:cNvSpPr txBox="1"/>
          <p:nvPr/>
        </p:nvSpPr>
        <p:spPr>
          <a:xfrm>
            <a:off x="731235" y="1479176"/>
            <a:ext cx="9614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Company need to get out of its heavy reliance on ‘</a:t>
            </a:r>
            <a:r>
              <a:rPr lang="ko-KR" altLang="en-US" sz="2000" b="1" dirty="0" err="1"/>
              <a:t>팀프레시</a:t>
            </a:r>
            <a:r>
              <a:rPr lang="en-US" altLang="ko-KR" sz="2000" b="1" dirty="0"/>
              <a:t>’ company</a:t>
            </a:r>
          </a:p>
        </p:txBody>
      </p:sp>
      <p:pic>
        <p:nvPicPr>
          <p:cNvPr id="3074" name="Picture 2" descr="틈새 물류시장에 승부 건 팀프레시…1년 만에 물류 스타로 &gt; Allcon News | 공모전 대외활동 올콘">
            <a:extLst>
              <a:ext uri="{FF2B5EF4-FFF2-40B4-BE49-F238E27FC236}">
                <a16:creationId xmlns:a16="http://schemas.microsoft.com/office/drawing/2014/main" id="{7F3567DB-C0FA-43B1-B906-F679E20C5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253" y="2106805"/>
            <a:ext cx="5156198" cy="392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1632C7-F0AD-426F-9D01-5A7F6343B82E}"/>
              </a:ext>
            </a:extLst>
          </p:cNvPr>
          <p:cNvSpPr txBox="1"/>
          <p:nvPr/>
        </p:nvSpPr>
        <p:spPr>
          <a:xfrm>
            <a:off x="975607" y="2375745"/>
            <a:ext cx="42149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‘</a:t>
            </a:r>
            <a:r>
              <a:rPr lang="ko-KR" altLang="en-US" dirty="0" err="1">
                <a:solidFill>
                  <a:srgbClr val="FF0000"/>
                </a:solidFill>
              </a:rPr>
              <a:t>팀프레시</a:t>
            </a:r>
            <a:r>
              <a:rPr lang="en-US" altLang="ko-KR" dirty="0">
                <a:solidFill>
                  <a:srgbClr val="FF0000"/>
                </a:solidFill>
              </a:rPr>
              <a:t>’ is responsible for much of Market </a:t>
            </a:r>
            <a:r>
              <a:rPr lang="en-US" altLang="ko-KR" dirty="0" err="1">
                <a:solidFill>
                  <a:srgbClr val="FF0000"/>
                </a:solidFill>
              </a:rPr>
              <a:t>Kurly's</a:t>
            </a:r>
            <a:r>
              <a:rPr lang="en-US" altLang="ko-KR" dirty="0">
                <a:solidFill>
                  <a:srgbClr val="FF0000"/>
                </a:solidFill>
              </a:rPr>
              <a:t> fresh food delivery</a:t>
            </a:r>
            <a:r>
              <a:rPr lang="en-US" altLang="ko-KR" dirty="0"/>
              <a:t>. Although the CEO is from the company, he is now in a friendly relationship, it is necessary to internalize the cold chain full-filament system as ‘Market </a:t>
            </a:r>
            <a:r>
              <a:rPr lang="en-US" altLang="ko-KR" dirty="0" err="1"/>
              <a:t>Kurly</a:t>
            </a:r>
            <a:r>
              <a:rPr lang="en-US" altLang="ko-KR" dirty="0"/>
              <a:t>’ will have a significant target when the competitor takes over the company.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844163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1012</Words>
  <Application>Microsoft Office PowerPoint</Application>
  <PresentationFormat>와이드스크린</PresentationFormat>
  <Paragraphs>114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https://ilyo.co.kr/?ac=article_view&amp;entry_id=338697  http://fpost.co.kr/board/bbs/board.php?bo_table=fsp2&amp;wr_id=11  https://magazine.hankyung.com/business/article/2019041501220000171  https://logipress.tistory.com/662  http://www.investchosun.com/2019/06/25/3238669  https://byline.network/2019/09/23-59/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LeeSungHo</cp:lastModifiedBy>
  <cp:revision>176</cp:revision>
  <dcterms:created xsi:type="dcterms:W3CDTF">2020-08-27T02:26:29Z</dcterms:created>
  <dcterms:modified xsi:type="dcterms:W3CDTF">2020-12-03T05:22:04Z</dcterms:modified>
</cp:coreProperties>
</file>