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7" r:id="rId4"/>
    <p:sldId id="264" r:id="rId5"/>
    <p:sldId id="268" r:id="rId6"/>
    <p:sldId id="259" r:id="rId7"/>
    <p:sldId id="266" r:id="rId8"/>
    <p:sldId id="265" r:id="rId9"/>
    <p:sldId id="260" r:id="rId10"/>
    <p:sldId id="261"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38" autoAdjust="0"/>
    <p:restoredTop sz="94660"/>
  </p:normalViewPr>
  <p:slideViewPr>
    <p:cSldViewPr snapToGrid="0">
      <p:cViewPr varScale="1">
        <p:scale>
          <a:sx n="85" d="100"/>
          <a:sy n="85" d="100"/>
        </p:scale>
        <p:origin x="720"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2020-11-14</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8251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2020-11-14</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5191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2020-11-14</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72550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2020-11-14</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4111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2020-11-14</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7274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2020-11-14</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41202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2020-11-14</a:t>
            </a:fld>
            <a:endParaRPr lang="ko-KR" altLang="en-US">
              <a:solidFill>
                <a:prstClr val="black">
                  <a:tint val="75000"/>
                </a:prstClr>
              </a:solidFill>
            </a:endParaRPr>
          </a:p>
        </p:txBody>
      </p:sp>
      <p:sp>
        <p:nvSpPr>
          <p:cNvPr id="8" name="바닥글 개체 틀 7"/>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962222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2020-11-14</a:t>
            </a:fld>
            <a:endParaRPr lang="ko-KR" altLang="en-US">
              <a:solidFill>
                <a:prstClr val="black">
                  <a:tint val="75000"/>
                </a:prstClr>
              </a:solidFill>
            </a:endParaRPr>
          </a:p>
        </p:txBody>
      </p:sp>
      <p:sp>
        <p:nvSpPr>
          <p:cNvPr id="4" name="바닥글 개체 틀 3"/>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07885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2020-11-14</a:t>
            </a:fld>
            <a:endParaRPr lang="ko-KR" altLang="en-US">
              <a:solidFill>
                <a:prstClr val="black">
                  <a:tint val="75000"/>
                </a:prstClr>
              </a:solidFill>
            </a:endParaRPr>
          </a:p>
        </p:txBody>
      </p:sp>
      <p:sp>
        <p:nvSpPr>
          <p:cNvPr id="3" name="바닥글 개체 틀 2"/>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91558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2020-11-14</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9364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2020-11-14</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48795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51A05-FE79-4763-A84F-D4FE701A9E82}" type="datetimeFigureOut">
              <a:rPr lang="ko-KR" altLang="en-US" smtClean="0">
                <a:solidFill>
                  <a:prstClr val="black">
                    <a:tint val="75000"/>
                  </a:prstClr>
                </a:solidFill>
              </a:rPr>
              <a:pPr/>
              <a:t>2020-11-14</a:t>
            </a:fld>
            <a:endParaRPr lang="ko-KR" altLang="en-US">
              <a:solidFill>
                <a:prstClr val="black">
                  <a:tint val="75000"/>
                </a:prstClr>
              </a:solidFill>
            </a:endParaRPr>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F555B-7E58-4FDF-83D4-B4CEA304EAF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935643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fpost.co.kr/board/bbs/board.php?bo_table=fsp2&amp;wr_id=11" TargetMode="External"/><Relationship Id="rId2" Type="http://schemas.openxmlformats.org/officeDocument/2006/relationships/hyperlink" Target="https://ilyo.co.kr/?ac=article_view&amp;entry_id=338697" TargetMode="External"/><Relationship Id="rId1" Type="http://schemas.openxmlformats.org/officeDocument/2006/relationships/slideLayout" Target="../slideLayouts/slideLayout2.xml"/><Relationship Id="rId6" Type="http://schemas.openxmlformats.org/officeDocument/2006/relationships/hyperlink" Target="http://www.investchosun.com/2019/06/25/3238669" TargetMode="External"/><Relationship Id="rId5" Type="http://schemas.openxmlformats.org/officeDocument/2006/relationships/hyperlink" Target="https://logipress.tistory.com/662" TargetMode="External"/><Relationship Id="rId4" Type="http://schemas.openxmlformats.org/officeDocument/2006/relationships/hyperlink" Target="https://magazine.hankyung.com/business/article/201904150122000017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lumMod val="85000"/>
            </a:schemeClr>
          </a:bgClr>
        </a:pattFill>
        <a:effectLst/>
      </p:bgPr>
    </p:bg>
    <p:spTree>
      <p:nvGrpSpPr>
        <p:cNvPr id="1" name=""/>
        <p:cNvGrpSpPr/>
        <p:nvPr/>
      </p:nvGrpSpPr>
      <p:grpSpPr>
        <a:xfrm>
          <a:off x="0" y="0"/>
          <a:ext cx="0" cy="0"/>
          <a:chOff x="0" y="0"/>
          <a:chExt cx="0" cy="0"/>
        </a:xfrm>
      </p:grpSpPr>
      <p:grpSp>
        <p:nvGrpSpPr>
          <p:cNvPr id="26" name="그룹 25"/>
          <p:cNvGrpSpPr/>
          <p:nvPr/>
        </p:nvGrpSpPr>
        <p:grpSpPr>
          <a:xfrm>
            <a:off x="2990849" y="1231582"/>
            <a:ext cx="8334375" cy="4531043"/>
            <a:chOff x="314325" y="285751"/>
            <a:chExt cx="11563350" cy="6286499"/>
          </a:xfrm>
          <a:effectLst>
            <a:outerShdw dist="63500" dir="2700000" algn="tl" rotWithShape="0">
              <a:prstClr val="black">
                <a:alpha val="40000"/>
              </a:prstClr>
            </a:outerShdw>
          </a:effectLst>
        </p:grpSpPr>
        <p:sp>
          <p:nvSpPr>
            <p:cNvPr id="27" name="직사각형 26"/>
            <p:cNvSpPr/>
            <p:nvPr/>
          </p:nvSpPr>
          <p:spPr>
            <a:xfrm>
              <a:off x="314325" y="285751"/>
              <a:ext cx="11563350" cy="377825"/>
            </a:xfrm>
            <a:prstGeom prst="rect">
              <a:avLst/>
            </a:prstGeom>
            <a:solidFill>
              <a:srgbClr val="DDDDD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endParaRPr lang="en-US" altLang="ko-KR" b="1" i="1" kern="0" dirty="0">
                <a:solidFill>
                  <a:prstClr val="black">
                    <a:lumMod val="75000"/>
                    <a:lumOff val="25000"/>
                  </a:prstClr>
                </a:solidFill>
              </a:endParaRPr>
            </a:p>
          </p:txBody>
        </p:sp>
        <p:sp>
          <p:nvSpPr>
            <p:cNvPr id="28" name="직사각형 27"/>
            <p:cNvSpPr/>
            <p:nvPr/>
          </p:nvSpPr>
          <p:spPr>
            <a:xfrm>
              <a:off x="314325" y="285751"/>
              <a:ext cx="416910" cy="377825"/>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black">
                      <a:lumMod val="75000"/>
                      <a:lumOff val="25000"/>
                    </a:prstClr>
                  </a:solidFill>
                </a:rPr>
                <a:t>0</a:t>
              </a:r>
              <a:endParaRPr lang="ko-KR" altLang="en-US" dirty="0">
                <a:solidFill>
                  <a:prstClr val="black">
                    <a:lumMod val="75000"/>
                    <a:lumOff val="25000"/>
                  </a:prstClr>
                </a:solidFill>
              </a:endParaRPr>
            </a:p>
          </p:txBody>
        </p:sp>
        <p:sp>
          <p:nvSpPr>
            <p:cNvPr id="29" name="직사각형 28"/>
            <p:cNvSpPr/>
            <p:nvPr/>
          </p:nvSpPr>
          <p:spPr>
            <a:xfrm>
              <a:off x="314325" y="663576"/>
              <a:ext cx="11563350" cy="5908674"/>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en-US" altLang="ko-KR" sz="4000" b="1" i="1" kern="0" dirty="0">
                  <a:solidFill>
                    <a:prstClr val="black">
                      <a:lumMod val="65000"/>
                      <a:lumOff val="35000"/>
                    </a:prstClr>
                  </a:solidFill>
                </a:rPr>
                <a:t>Supply Chain Management</a:t>
              </a:r>
            </a:p>
          </p:txBody>
        </p:sp>
        <p:sp>
          <p:nvSpPr>
            <p:cNvPr id="30" name="직사각형 29"/>
            <p:cNvSpPr/>
            <p:nvPr/>
          </p:nvSpPr>
          <p:spPr>
            <a:xfrm>
              <a:off x="11658379" y="663576"/>
              <a:ext cx="219296" cy="5908674"/>
            </a:xfrm>
            <a:prstGeom prst="rect">
              <a:avLst/>
            </a:prstGeom>
            <a:solidFill>
              <a:srgbClr val="D7D2CE"/>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1" name="직사각형 30"/>
            <p:cNvSpPr/>
            <p:nvPr/>
          </p:nvSpPr>
          <p:spPr>
            <a:xfrm>
              <a:off x="11658379" y="663576"/>
              <a:ext cx="219296" cy="1133476"/>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32" name="직선 연결선 31"/>
            <p:cNvCxnSpPr/>
            <p:nvPr/>
          </p:nvCxnSpPr>
          <p:spPr>
            <a:xfrm>
              <a:off x="10848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a:xfrm>
              <a:off x="10848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77777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77777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6" name="Freeform 5"/>
          <p:cNvSpPr>
            <a:spLocks noEditPoints="1"/>
          </p:cNvSpPr>
          <p:nvPr/>
        </p:nvSpPr>
        <p:spPr bwMode="auto">
          <a:xfrm>
            <a:off x="855184" y="635000"/>
            <a:ext cx="606425" cy="555890"/>
          </a:xfrm>
          <a:custGeom>
            <a:avLst/>
            <a:gdLst>
              <a:gd name="T0" fmla="*/ 848 w 865"/>
              <a:gd name="T1" fmla="*/ 274 h 793"/>
              <a:gd name="T2" fmla="*/ 818 w 865"/>
              <a:gd name="T3" fmla="*/ 264 h 793"/>
              <a:gd name="T4" fmla="*/ 769 w 865"/>
              <a:gd name="T5" fmla="*/ 255 h 793"/>
              <a:gd name="T6" fmla="*/ 749 w 865"/>
              <a:gd name="T7" fmla="*/ 225 h 793"/>
              <a:gd name="T8" fmla="*/ 721 w 865"/>
              <a:gd name="T9" fmla="*/ 216 h 793"/>
              <a:gd name="T10" fmla="*/ 674 w 865"/>
              <a:gd name="T11" fmla="*/ 169 h 793"/>
              <a:gd name="T12" fmla="*/ 665 w 865"/>
              <a:gd name="T13" fmla="*/ 141 h 793"/>
              <a:gd name="T14" fmla="*/ 635 w 865"/>
              <a:gd name="T15" fmla="*/ 121 h 793"/>
              <a:gd name="T16" fmla="*/ 601 w 865"/>
              <a:gd name="T17" fmla="*/ 120 h 793"/>
              <a:gd name="T18" fmla="*/ 600 w 865"/>
              <a:gd name="T19" fmla="*/ 14 h 793"/>
              <a:gd name="T20" fmla="*/ 577 w 865"/>
              <a:gd name="T21" fmla="*/ 0 h 793"/>
              <a:gd name="T22" fmla="*/ 87 w 865"/>
              <a:gd name="T23" fmla="*/ 1 h 793"/>
              <a:gd name="T24" fmla="*/ 72 w 865"/>
              <a:gd name="T25" fmla="*/ 25 h 793"/>
              <a:gd name="T26" fmla="*/ 48 w 865"/>
              <a:gd name="T27" fmla="*/ 120 h 793"/>
              <a:gd name="T28" fmla="*/ 22 w 865"/>
              <a:gd name="T29" fmla="*/ 128 h 793"/>
              <a:gd name="T30" fmla="*/ 0 w 865"/>
              <a:gd name="T31" fmla="*/ 159 h 793"/>
              <a:gd name="T32" fmla="*/ 0 w 865"/>
              <a:gd name="T33" fmla="*/ 746 h 793"/>
              <a:gd name="T34" fmla="*/ 9 w 865"/>
              <a:gd name="T35" fmla="*/ 772 h 793"/>
              <a:gd name="T36" fmla="*/ 39 w 865"/>
              <a:gd name="T37" fmla="*/ 793 h 793"/>
              <a:gd name="T38" fmla="*/ 721 w 865"/>
              <a:gd name="T39" fmla="*/ 793 h 793"/>
              <a:gd name="T40" fmla="*/ 763 w 865"/>
              <a:gd name="T41" fmla="*/ 772 h 793"/>
              <a:gd name="T42" fmla="*/ 864 w 865"/>
              <a:gd name="T43" fmla="*/ 323 h 793"/>
              <a:gd name="T44" fmla="*/ 861 w 865"/>
              <a:gd name="T45" fmla="*/ 291 h 793"/>
              <a:gd name="T46" fmla="*/ 72 w 865"/>
              <a:gd name="T47" fmla="*/ 746 h 793"/>
              <a:gd name="T48" fmla="*/ 48 w 865"/>
              <a:gd name="T49" fmla="*/ 169 h 793"/>
              <a:gd name="T50" fmla="*/ 72 w 865"/>
              <a:gd name="T51" fmla="*/ 746 h 793"/>
              <a:gd name="T52" fmla="*/ 567 w 865"/>
              <a:gd name="T53" fmla="*/ 216 h 793"/>
              <a:gd name="T54" fmla="*/ 537 w 865"/>
              <a:gd name="T55" fmla="*/ 238 h 793"/>
              <a:gd name="T56" fmla="*/ 529 w 865"/>
              <a:gd name="T57" fmla="*/ 264 h 793"/>
              <a:gd name="T58" fmla="*/ 224 w 865"/>
              <a:gd name="T59" fmla="*/ 267 h 793"/>
              <a:gd name="T60" fmla="*/ 193 w 865"/>
              <a:gd name="T61" fmla="*/ 302 h 793"/>
              <a:gd name="T62" fmla="*/ 97 w 865"/>
              <a:gd name="T63" fmla="*/ 746 h 793"/>
              <a:gd name="T64" fmla="*/ 577 w 865"/>
              <a:gd name="T65" fmla="*/ 25 h 793"/>
              <a:gd name="T66" fmla="*/ 625 w 865"/>
              <a:gd name="T67" fmla="*/ 216 h 793"/>
              <a:gd name="T68" fmla="*/ 601 w 865"/>
              <a:gd name="T69" fmla="*/ 169 h 793"/>
              <a:gd name="T70" fmla="*/ 625 w 865"/>
              <a:gd name="T71" fmla="*/ 216 h 793"/>
              <a:gd name="T72" fmla="*/ 190 w 865"/>
              <a:gd name="T73" fmla="*/ 131 h 793"/>
              <a:gd name="T74" fmla="*/ 169 w 865"/>
              <a:gd name="T75" fmla="*/ 117 h 793"/>
              <a:gd name="T76" fmla="*/ 169 w 865"/>
              <a:gd name="T77" fmla="*/ 97 h 793"/>
              <a:gd name="T78" fmla="*/ 190 w 865"/>
              <a:gd name="T79" fmla="*/ 82 h 793"/>
              <a:gd name="T80" fmla="*/ 488 w 865"/>
              <a:gd name="T81" fmla="*/ 84 h 793"/>
              <a:gd name="T82" fmla="*/ 502 w 865"/>
              <a:gd name="T83" fmla="*/ 107 h 793"/>
              <a:gd name="T84" fmla="*/ 488 w 865"/>
              <a:gd name="T85" fmla="*/ 130 h 793"/>
              <a:gd name="T86" fmla="*/ 477 w 865"/>
              <a:gd name="T87" fmla="*/ 228 h 793"/>
              <a:gd name="T88" fmla="*/ 182 w 865"/>
              <a:gd name="T89" fmla="*/ 226 h 793"/>
              <a:gd name="T90" fmla="*/ 167 w 865"/>
              <a:gd name="T91" fmla="*/ 205 h 793"/>
              <a:gd name="T92" fmla="*/ 182 w 865"/>
              <a:gd name="T93" fmla="*/ 182 h 793"/>
              <a:gd name="T94" fmla="*/ 477 w 865"/>
              <a:gd name="T95" fmla="*/ 180 h 793"/>
              <a:gd name="T96" fmla="*/ 501 w 865"/>
              <a:gd name="T97" fmla="*/ 195 h 793"/>
              <a:gd name="T98" fmla="*/ 501 w 865"/>
              <a:gd name="T99" fmla="*/ 214 h 793"/>
              <a:gd name="T100" fmla="*/ 477 w 865"/>
              <a:gd name="T101" fmla="*/ 228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5" h="793">
                <a:moveTo>
                  <a:pt x="855" y="283"/>
                </a:moveTo>
                <a:lnTo>
                  <a:pt x="848" y="274"/>
                </a:lnTo>
                <a:lnTo>
                  <a:pt x="828" y="265"/>
                </a:lnTo>
                <a:lnTo>
                  <a:pt x="818" y="264"/>
                </a:lnTo>
                <a:lnTo>
                  <a:pt x="769" y="264"/>
                </a:lnTo>
                <a:lnTo>
                  <a:pt x="769" y="255"/>
                </a:lnTo>
                <a:lnTo>
                  <a:pt x="762" y="238"/>
                </a:lnTo>
                <a:lnTo>
                  <a:pt x="749" y="225"/>
                </a:lnTo>
                <a:lnTo>
                  <a:pt x="731" y="216"/>
                </a:lnTo>
                <a:lnTo>
                  <a:pt x="721" y="216"/>
                </a:lnTo>
                <a:lnTo>
                  <a:pt x="674" y="216"/>
                </a:lnTo>
                <a:lnTo>
                  <a:pt x="674" y="169"/>
                </a:lnTo>
                <a:lnTo>
                  <a:pt x="672" y="159"/>
                </a:lnTo>
                <a:lnTo>
                  <a:pt x="665" y="141"/>
                </a:lnTo>
                <a:lnTo>
                  <a:pt x="652" y="128"/>
                </a:lnTo>
                <a:lnTo>
                  <a:pt x="635" y="121"/>
                </a:lnTo>
                <a:lnTo>
                  <a:pt x="625" y="120"/>
                </a:lnTo>
                <a:lnTo>
                  <a:pt x="601" y="120"/>
                </a:lnTo>
                <a:lnTo>
                  <a:pt x="601" y="25"/>
                </a:lnTo>
                <a:lnTo>
                  <a:pt x="600" y="14"/>
                </a:lnTo>
                <a:lnTo>
                  <a:pt x="587" y="1"/>
                </a:lnTo>
                <a:lnTo>
                  <a:pt x="577" y="0"/>
                </a:lnTo>
                <a:lnTo>
                  <a:pt x="97" y="0"/>
                </a:lnTo>
                <a:lnTo>
                  <a:pt x="87" y="1"/>
                </a:lnTo>
                <a:lnTo>
                  <a:pt x="74" y="14"/>
                </a:lnTo>
                <a:lnTo>
                  <a:pt x="72" y="25"/>
                </a:lnTo>
                <a:lnTo>
                  <a:pt x="72" y="120"/>
                </a:lnTo>
                <a:lnTo>
                  <a:pt x="48" y="120"/>
                </a:lnTo>
                <a:lnTo>
                  <a:pt x="39" y="121"/>
                </a:lnTo>
                <a:lnTo>
                  <a:pt x="22" y="128"/>
                </a:lnTo>
                <a:lnTo>
                  <a:pt x="9" y="141"/>
                </a:lnTo>
                <a:lnTo>
                  <a:pt x="0" y="159"/>
                </a:lnTo>
                <a:lnTo>
                  <a:pt x="0" y="169"/>
                </a:lnTo>
                <a:lnTo>
                  <a:pt x="0" y="746"/>
                </a:lnTo>
                <a:lnTo>
                  <a:pt x="0" y="754"/>
                </a:lnTo>
                <a:lnTo>
                  <a:pt x="9" y="772"/>
                </a:lnTo>
                <a:lnTo>
                  <a:pt x="22" y="785"/>
                </a:lnTo>
                <a:lnTo>
                  <a:pt x="39" y="793"/>
                </a:lnTo>
                <a:lnTo>
                  <a:pt x="48" y="793"/>
                </a:lnTo>
                <a:lnTo>
                  <a:pt x="721" y="793"/>
                </a:lnTo>
                <a:lnTo>
                  <a:pt x="737" y="792"/>
                </a:lnTo>
                <a:lnTo>
                  <a:pt x="763" y="772"/>
                </a:lnTo>
                <a:lnTo>
                  <a:pt x="769" y="756"/>
                </a:lnTo>
                <a:lnTo>
                  <a:pt x="864" y="323"/>
                </a:lnTo>
                <a:lnTo>
                  <a:pt x="865" y="312"/>
                </a:lnTo>
                <a:lnTo>
                  <a:pt x="861" y="291"/>
                </a:lnTo>
                <a:lnTo>
                  <a:pt x="855" y="283"/>
                </a:lnTo>
                <a:close/>
                <a:moveTo>
                  <a:pt x="72" y="746"/>
                </a:moveTo>
                <a:lnTo>
                  <a:pt x="48" y="746"/>
                </a:lnTo>
                <a:lnTo>
                  <a:pt x="48" y="169"/>
                </a:lnTo>
                <a:lnTo>
                  <a:pt x="72" y="169"/>
                </a:lnTo>
                <a:lnTo>
                  <a:pt x="72" y="746"/>
                </a:lnTo>
                <a:close/>
                <a:moveTo>
                  <a:pt x="577" y="216"/>
                </a:moveTo>
                <a:lnTo>
                  <a:pt x="567" y="216"/>
                </a:lnTo>
                <a:lnTo>
                  <a:pt x="550" y="225"/>
                </a:lnTo>
                <a:lnTo>
                  <a:pt x="537" y="238"/>
                </a:lnTo>
                <a:lnTo>
                  <a:pt x="529" y="255"/>
                </a:lnTo>
                <a:lnTo>
                  <a:pt x="529" y="264"/>
                </a:lnTo>
                <a:lnTo>
                  <a:pt x="241" y="264"/>
                </a:lnTo>
                <a:lnTo>
                  <a:pt x="224" y="267"/>
                </a:lnTo>
                <a:lnTo>
                  <a:pt x="199" y="287"/>
                </a:lnTo>
                <a:lnTo>
                  <a:pt x="193" y="302"/>
                </a:lnTo>
                <a:lnTo>
                  <a:pt x="144" y="522"/>
                </a:lnTo>
                <a:lnTo>
                  <a:pt x="97" y="746"/>
                </a:lnTo>
                <a:lnTo>
                  <a:pt x="97" y="25"/>
                </a:lnTo>
                <a:lnTo>
                  <a:pt x="577" y="25"/>
                </a:lnTo>
                <a:lnTo>
                  <a:pt x="577" y="216"/>
                </a:lnTo>
                <a:close/>
                <a:moveTo>
                  <a:pt x="625" y="216"/>
                </a:moveTo>
                <a:lnTo>
                  <a:pt x="601" y="216"/>
                </a:lnTo>
                <a:lnTo>
                  <a:pt x="601" y="169"/>
                </a:lnTo>
                <a:lnTo>
                  <a:pt x="625" y="169"/>
                </a:lnTo>
                <a:lnTo>
                  <a:pt x="625" y="216"/>
                </a:lnTo>
                <a:close/>
                <a:moveTo>
                  <a:pt x="477" y="131"/>
                </a:moveTo>
                <a:lnTo>
                  <a:pt x="190" y="131"/>
                </a:lnTo>
                <a:lnTo>
                  <a:pt x="182" y="130"/>
                </a:lnTo>
                <a:lnTo>
                  <a:pt x="169" y="117"/>
                </a:lnTo>
                <a:lnTo>
                  <a:pt x="167" y="107"/>
                </a:lnTo>
                <a:lnTo>
                  <a:pt x="169" y="97"/>
                </a:lnTo>
                <a:lnTo>
                  <a:pt x="182" y="84"/>
                </a:lnTo>
                <a:lnTo>
                  <a:pt x="190" y="82"/>
                </a:lnTo>
                <a:lnTo>
                  <a:pt x="477" y="82"/>
                </a:lnTo>
                <a:lnTo>
                  <a:pt x="488" y="84"/>
                </a:lnTo>
                <a:lnTo>
                  <a:pt x="501" y="97"/>
                </a:lnTo>
                <a:lnTo>
                  <a:pt x="502" y="107"/>
                </a:lnTo>
                <a:lnTo>
                  <a:pt x="501" y="117"/>
                </a:lnTo>
                <a:lnTo>
                  <a:pt x="488" y="130"/>
                </a:lnTo>
                <a:lnTo>
                  <a:pt x="477" y="131"/>
                </a:lnTo>
                <a:close/>
                <a:moveTo>
                  <a:pt x="477" y="228"/>
                </a:moveTo>
                <a:lnTo>
                  <a:pt x="190" y="228"/>
                </a:lnTo>
                <a:lnTo>
                  <a:pt x="182" y="226"/>
                </a:lnTo>
                <a:lnTo>
                  <a:pt x="169" y="214"/>
                </a:lnTo>
                <a:lnTo>
                  <a:pt x="167" y="205"/>
                </a:lnTo>
                <a:lnTo>
                  <a:pt x="169" y="195"/>
                </a:lnTo>
                <a:lnTo>
                  <a:pt x="182" y="182"/>
                </a:lnTo>
                <a:lnTo>
                  <a:pt x="190" y="180"/>
                </a:lnTo>
                <a:lnTo>
                  <a:pt x="477" y="180"/>
                </a:lnTo>
                <a:lnTo>
                  <a:pt x="488" y="182"/>
                </a:lnTo>
                <a:lnTo>
                  <a:pt x="501" y="195"/>
                </a:lnTo>
                <a:lnTo>
                  <a:pt x="502" y="205"/>
                </a:lnTo>
                <a:lnTo>
                  <a:pt x="501" y="214"/>
                </a:lnTo>
                <a:lnTo>
                  <a:pt x="488" y="226"/>
                </a:lnTo>
                <a:lnTo>
                  <a:pt x="477" y="228"/>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nvGrpSpPr>
          <p:cNvPr id="37" name="Group 8"/>
          <p:cNvGrpSpPr>
            <a:grpSpLocks noChangeAspect="1"/>
          </p:cNvGrpSpPr>
          <p:nvPr/>
        </p:nvGrpSpPr>
        <p:grpSpPr bwMode="auto">
          <a:xfrm>
            <a:off x="853596" y="2104832"/>
            <a:ext cx="609600" cy="608013"/>
            <a:chOff x="328" y="1074"/>
            <a:chExt cx="384" cy="383"/>
          </a:xfrm>
          <a:solidFill>
            <a:schemeClr val="tx1">
              <a:lumMod val="75000"/>
              <a:lumOff val="25000"/>
            </a:schemeClr>
          </a:solidFill>
        </p:grpSpPr>
        <p:sp>
          <p:nvSpPr>
            <p:cNvPr id="38" name="Freeform 9"/>
            <p:cNvSpPr>
              <a:spLocks noEditPoints="1"/>
            </p:cNvSpPr>
            <p:nvPr/>
          </p:nvSpPr>
          <p:spPr bwMode="auto">
            <a:xfrm>
              <a:off x="328" y="1074"/>
              <a:ext cx="384" cy="383"/>
            </a:xfrm>
            <a:custGeom>
              <a:avLst/>
              <a:gdLst>
                <a:gd name="T0" fmla="*/ 1038 w 1153"/>
                <a:gd name="T1" fmla="*/ 518 h 1150"/>
                <a:gd name="T2" fmla="*/ 1037 w 1153"/>
                <a:gd name="T3" fmla="*/ 387 h 1150"/>
                <a:gd name="T4" fmla="*/ 1015 w 1153"/>
                <a:gd name="T5" fmla="*/ 354 h 1150"/>
                <a:gd name="T6" fmla="*/ 986 w 1153"/>
                <a:gd name="T7" fmla="*/ 345 h 1150"/>
                <a:gd name="T8" fmla="*/ 962 w 1153"/>
                <a:gd name="T9" fmla="*/ 0 h 1150"/>
                <a:gd name="T10" fmla="*/ 192 w 1153"/>
                <a:gd name="T11" fmla="*/ 39 h 1150"/>
                <a:gd name="T12" fmla="*/ 134 w 1153"/>
                <a:gd name="T13" fmla="*/ 76 h 1150"/>
                <a:gd name="T14" fmla="*/ 76 w 1153"/>
                <a:gd name="T15" fmla="*/ 211 h 1150"/>
                <a:gd name="T16" fmla="*/ 42 w 1153"/>
                <a:gd name="T17" fmla="*/ 211 h 1150"/>
                <a:gd name="T18" fmla="*/ 9 w 1153"/>
                <a:gd name="T19" fmla="*/ 234 h 1150"/>
                <a:gd name="T20" fmla="*/ 0 w 1153"/>
                <a:gd name="T21" fmla="*/ 263 h 1150"/>
                <a:gd name="T22" fmla="*/ 0 w 1153"/>
                <a:gd name="T23" fmla="*/ 1102 h 1150"/>
                <a:gd name="T24" fmla="*/ 10 w 1153"/>
                <a:gd name="T25" fmla="*/ 1132 h 1150"/>
                <a:gd name="T26" fmla="*/ 37 w 1153"/>
                <a:gd name="T27" fmla="*/ 1149 h 1150"/>
                <a:gd name="T28" fmla="*/ 910 w 1153"/>
                <a:gd name="T29" fmla="*/ 1150 h 1150"/>
                <a:gd name="T30" fmla="*/ 952 w 1153"/>
                <a:gd name="T31" fmla="*/ 1130 h 1150"/>
                <a:gd name="T32" fmla="*/ 1153 w 1153"/>
                <a:gd name="T33" fmla="*/ 578 h 1150"/>
                <a:gd name="T34" fmla="*/ 1153 w 1153"/>
                <a:gd name="T35" fmla="*/ 562 h 1150"/>
                <a:gd name="T36" fmla="*/ 1133 w 1153"/>
                <a:gd name="T37" fmla="*/ 526 h 1150"/>
                <a:gd name="T38" fmla="*/ 1106 w 1153"/>
                <a:gd name="T39" fmla="*/ 518 h 1150"/>
                <a:gd name="T40" fmla="*/ 991 w 1153"/>
                <a:gd name="T41" fmla="*/ 384 h 1150"/>
                <a:gd name="T42" fmla="*/ 999 w 1153"/>
                <a:gd name="T43" fmla="*/ 397 h 1150"/>
                <a:gd name="T44" fmla="*/ 962 w 1153"/>
                <a:gd name="T45" fmla="*/ 518 h 1150"/>
                <a:gd name="T46" fmla="*/ 986 w 1153"/>
                <a:gd name="T47" fmla="*/ 384 h 1150"/>
                <a:gd name="T48" fmla="*/ 923 w 1153"/>
                <a:gd name="T49" fmla="*/ 518 h 1150"/>
                <a:gd name="T50" fmla="*/ 238 w 1153"/>
                <a:gd name="T51" fmla="*/ 518 h 1150"/>
                <a:gd name="T52" fmla="*/ 231 w 1153"/>
                <a:gd name="T53" fmla="*/ 519 h 1150"/>
                <a:gd name="T54" fmla="*/ 231 w 1153"/>
                <a:gd name="T55" fmla="*/ 39 h 1150"/>
                <a:gd name="T56" fmla="*/ 192 w 1153"/>
                <a:gd name="T57" fmla="*/ 76 h 1150"/>
                <a:gd name="T58" fmla="*/ 190 w 1153"/>
                <a:gd name="T59" fmla="*/ 571 h 1150"/>
                <a:gd name="T60" fmla="*/ 173 w 1153"/>
                <a:gd name="T61" fmla="*/ 76 h 1150"/>
                <a:gd name="T62" fmla="*/ 115 w 1153"/>
                <a:gd name="T63" fmla="*/ 115 h 1150"/>
                <a:gd name="T64" fmla="*/ 134 w 1153"/>
                <a:gd name="T65" fmla="*/ 725 h 1150"/>
                <a:gd name="T66" fmla="*/ 115 w 1153"/>
                <a:gd name="T67" fmla="*/ 115 h 1150"/>
                <a:gd name="T68" fmla="*/ 39 w 1153"/>
                <a:gd name="T69" fmla="*/ 257 h 1150"/>
                <a:gd name="T70" fmla="*/ 52 w 1153"/>
                <a:gd name="T71" fmla="*/ 249 h 1150"/>
                <a:gd name="T72" fmla="*/ 76 w 1153"/>
                <a:gd name="T73" fmla="*/ 882 h 1150"/>
                <a:gd name="T74" fmla="*/ 39 w 1153"/>
                <a:gd name="T75" fmla="*/ 263 h 1150"/>
                <a:gd name="T76" fmla="*/ 917 w 1153"/>
                <a:gd name="T77" fmla="*/ 1110 h 1150"/>
                <a:gd name="T78" fmla="*/ 49 w 1153"/>
                <a:gd name="T79" fmla="*/ 1112 h 1150"/>
                <a:gd name="T80" fmla="*/ 40 w 1153"/>
                <a:gd name="T81" fmla="*/ 1107 h 1150"/>
                <a:gd name="T82" fmla="*/ 39 w 1153"/>
                <a:gd name="T83" fmla="*/ 1100 h 1150"/>
                <a:gd name="T84" fmla="*/ 134 w 1153"/>
                <a:gd name="T85" fmla="*/ 837 h 1150"/>
                <a:gd name="T86" fmla="*/ 192 w 1153"/>
                <a:gd name="T87" fmla="*/ 679 h 1150"/>
                <a:gd name="T88" fmla="*/ 231 w 1153"/>
                <a:gd name="T89" fmla="*/ 574 h 1150"/>
                <a:gd name="T90" fmla="*/ 234 w 1153"/>
                <a:gd name="T91" fmla="*/ 564 h 1150"/>
                <a:gd name="T92" fmla="*/ 245 w 1153"/>
                <a:gd name="T93" fmla="*/ 557 h 1150"/>
                <a:gd name="T94" fmla="*/ 1113 w 1153"/>
                <a:gd name="T95" fmla="*/ 561 h 1150"/>
                <a:gd name="T96" fmla="*/ 920 w 1153"/>
                <a:gd name="T97" fmla="*/ 1104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3" h="1150">
                  <a:moveTo>
                    <a:pt x="1106" y="518"/>
                  </a:moveTo>
                  <a:lnTo>
                    <a:pt x="1038" y="518"/>
                  </a:lnTo>
                  <a:lnTo>
                    <a:pt x="1038" y="397"/>
                  </a:lnTo>
                  <a:lnTo>
                    <a:pt x="1037" y="387"/>
                  </a:lnTo>
                  <a:lnTo>
                    <a:pt x="1029" y="368"/>
                  </a:lnTo>
                  <a:lnTo>
                    <a:pt x="1015" y="354"/>
                  </a:lnTo>
                  <a:lnTo>
                    <a:pt x="996" y="345"/>
                  </a:lnTo>
                  <a:lnTo>
                    <a:pt x="986" y="345"/>
                  </a:lnTo>
                  <a:lnTo>
                    <a:pt x="962" y="345"/>
                  </a:lnTo>
                  <a:lnTo>
                    <a:pt x="962" y="0"/>
                  </a:lnTo>
                  <a:lnTo>
                    <a:pt x="192" y="0"/>
                  </a:lnTo>
                  <a:lnTo>
                    <a:pt x="192" y="39"/>
                  </a:lnTo>
                  <a:lnTo>
                    <a:pt x="134" y="39"/>
                  </a:lnTo>
                  <a:lnTo>
                    <a:pt x="134" y="76"/>
                  </a:lnTo>
                  <a:lnTo>
                    <a:pt x="76" y="76"/>
                  </a:lnTo>
                  <a:lnTo>
                    <a:pt x="76" y="211"/>
                  </a:lnTo>
                  <a:lnTo>
                    <a:pt x="52" y="211"/>
                  </a:lnTo>
                  <a:lnTo>
                    <a:pt x="42" y="211"/>
                  </a:lnTo>
                  <a:lnTo>
                    <a:pt x="23" y="220"/>
                  </a:lnTo>
                  <a:lnTo>
                    <a:pt x="9" y="234"/>
                  </a:lnTo>
                  <a:lnTo>
                    <a:pt x="1" y="253"/>
                  </a:lnTo>
                  <a:lnTo>
                    <a:pt x="0" y="263"/>
                  </a:lnTo>
                  <a:lnTo>
                    <a:pt x="0" y="1102"/>
                  </a:lnTo>
                  <a:lnTo>
                    <a:pt x="0" y="1102"/>
                  </a:lnTo>
                  <a:lnTo>
                    <a:pt x="1" y="1117"/>
                  </a:lnTo>
                  <a:lnTo>
                    <a:pt x="10" y="1132"/>
                  </a:lnTo>
                  <a:lnTo>
                    <a:pt x="17" y="1140"/>
                  </a:lnTo>
                  <a:lnTo>
                    <a:pt x="37" y="1149"/>
                  </a:lnTo>
                  <a:lnTo>
                    <a:pt x="49" y="1150"/>
                  </a:lnTo>
                  <a:lnTo>
                    <a:pt x="910" y="1150"/>
                  </a:lnTo>
                  <a:lnTo>
                    <a:pt x="926" y="1149"/>
                  </a:lnTo>
                  <a:lnTo>
                    <a:pt x="952" y="1130"/>
                  </a:lnTo>
                  <a:lnTo>
                    <a:pt x="957" y="1116"/>
                  </a:lnTo>
                  <a:lnTo>
                    <a:pt x="1153" y="578"/>
                  </a:lnTo>
                  <a:lnTo>
                    <a:pt x="1153" y="575"/>
                  </a:lnTo>
                  <a:lnTo>
                    <a:pt x="1153" y="562"/>
                  </a:lnTo>
                  <a:lnTo>
                    <a:pt x="1146" y="542"/>
                  </a:lnTo>
                  <a:lnTo>
                    <a:pt x="1133" y="526"/>
                  </a:lnTo>
                  <a:lnTo>
                    <a:pt x="1116" y="519"/>
                  </a:lnTo>
                  <a:lnTo>
                    <a:pt x="1106" y="518"/>
                  </a:lnTo>
                  <a:close/>
                  <a:moveTo>
                    <a:pt x="986" y="384"/>
                  </a:moveTo>
                  <a:lnTo>
                    <a:pt x="991" y="384"/>
                  </a:lnTo>
                  <a:lnTo>
                    <a:pt x="999" y="393"/>
                  </a:lnTo>
                  <a:lnTo>
                    <a:pt x="999" y="397"/>
                  </a:lnTo>
                  <a:lnTo>
                    <a:pt x="999" y="518"/>
                  </a:lnTo>
                  <a:lnTo>
                    <a:pt x="962" y="518"/>
                  </a:lnTo>
                  <a:lnTo>
                    <a:pt x="962" y="384"/>
                  </a:lnTo>
                  <a:lnTo>
                    <a:pt x="986" y="384"/>
                  </a:lnTo>
                  <a:close/>
                  <a:moveTo>
                    <a:pt x="923" y="39"/>
                  </a:moveTo>
                  <a:lnTo>
                    <a:pt x="923" y="518"/>
                  </a:lnTo>
                  <a:lnTo>
                    <a:pt x="245" y="518"/>
                  </a:lnTo>
                  <a:lnTo>
                    <a:pt x="238" y="518"/>
                  </a:lnTo>
                  <a:lnTo>
                    <a:pt x="232" y="519"/>
                  </a:lnTo>
                  <a:lnTo>
                    <a:pt x="231" y="519"/>
                  </a:lnTo>
                  <a:lnTo>
                    <a:pt x="231" y="519"/>
                  </a:lnTo>
                  <a:lnTo>
                    <a:pt x="231" y="39"/>
                  </a:lnTo>
                  <a:lnTo>
                    <a:pt x="923" y="39"/>
                  </a:lnTo>
                  <a:close/>
                  <a:moveTo>
                    <a:pt x="192" y="76"/>
                  </a:moveTo>
                  <a:lnTo>
                    <a:pt x="192" y="567"/>
                  </a:lnTo>
                  <a:lnTo>
                    <a:pt x="190" y="571"/>
                  </a:lnTo>
                  <a:lnTo>
                    <a:pt x="173" y="620"/>
                  </a:lnTo>
                  <a:lnTo>
                    <a:pt x="173" y="76"/>
                  </a:lnTo>
                  <a:lnTo>
                    <a:pt x="192" y="76"/>
                  </a:lnTo>
                  <a:close/>
                  <a:moveTo>
                    <a:pt x="115" y="115"/>
                  </a:moveTo>
                  <a:lnTo>
                    <a:pt x="134" y="115"/>
                  </a:lnTo>
                  <a:lnTo>
                    <a:pt x="134" y="725"/>
                  </a:lnTo>
                  <a:lnTo>
                    <a:pt x="115" y="778"/>
                  </a:lnTo>
                  <a:lnTo>
                    <a:pt x="115" y="115"/>
                  </a:lnTo>
                  <a:close/>
                  <a:moveTo>
                    <a:pt x="39" y="263"/>
                  </a:moveTo>
                  <a:lnTo>
                    <a:pt x="39" y="257"/>
                  </a:lnTo>
                  <a:lnTo>
                    <a:pt x="48" y="250"/>
                  </a:lnTo>
                  <a:lnTo>
                    <a:pt x="52" y="249"/>
                  </a:lnTo>
                  <a:lnTo>
                    <a:pt x="76" y="249"/>
                  </a:lnTo>
                  <a:lnTo>
                    <a:pt x="76" y="882"/>
                  </a:lnTo>
                  <a:lnTo>
                    <a:pt x="39" y="985"/>
                  </a:lnTo>
                  <a:lnTo>
                    <a:pt x="39" y="263"/>
                  </a:lnTo>
                  <a:close/>
                  <a:moveTo>
                    <a:pt x="920" y="1104"/>
                  </a:moveTo>
                  <a:lnTo>
                    <a:pt x="917" y="1110"/>
                  </a:lnTo>
                  <a:lnTo>
                    <a:pt x="910" y="1112"/>
                  </a:lnTo>
                  <a:lnTo>
                    <a:pt x="49" y="1112"/>
                  </a:lnTo>
                  <a:lnTo>
                    <a:pt x="43" y="1110"/>
                  </a:lnTo>
                  <a:lnTo>
                    <a:pt x="40" y="1107"/>
                  </a:lnTo>
                  <a:lnTo>
                    <a:pt x="39" y="1104"/>
                  </a:lnTo>
                  <a:lnTo>
                    <a:pt x="39" y="1100"/>
                  </a:lnTo>
                  <a:lnTo>
                    <a:pt x="76" y="995"/>
                  </a:lnTo>
                  <a:lnTo>
                    <a:pt x="134" y="837"/>
                  </a:lnTo>
                  <a:lnTo>
                    <a:pt x="192" y="679"/>
                  </a:lnTo>
                  <a:lnTo>
                    <a:pt x="192" y="679"/>
                  </a:lnTo>
                  <a:lnTo>
                    <a:pt x="229" y="578"/>
                  </a:lnTo>
                  <a:lnTo>
                    <a:pt x="231" y="574"/>
                  </a:lnTo>
                  <a:lnTo>
                    <a:pt x="234" y="565"/>
                  </a:lnTo>
                  <a:lnTo>
                    <a:pt x="234" y="564"/>
                  </a:lnTo>
                  <a:lnTo>
                    <a:pt x="238" y="558"/>
                  </a:lnTo>
                  <a:lnTo>
                    <a:pt x="245" y="557"/>
                  </a:lnTo>
                  <a:lnTo>
                    <a:pt x="1106" y="557"/>
                  </a:lnTo>
                  <a:lnTo>
                    <a:pt x="1113" y="561"/>
                  </a:lnTo>
                  <a:lnTo>
                    <a:pt x="1115" y="572"/>
                  </a:lnTo>
                  <a:lnTo>
                    <a:pt x="920" y="1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9" name="Freeform 10"/>
            <p:cNvSpPr>
              <a:spLocks/>
            </p:cNvSpPr>
            <p:nvPr/>
          </p:nvSpPr>
          <p:spPr bwMode="auto">
            <a:xfrm>
              <a:off x="437" y="1170"/>
              <a:ext cx="166" cy="13"/>
            </a:xfrm>
            <a:custGeom>
              <a:avLst/>
              <a:gdLst>
                <a:gd name="T0" fmla="*/ 19 w 499"/>
                <a:gd name="T1" fmla="*/ 38 h 38"/>
                <a:gd name="T2" fmla="*/ 480 w 499"/>
                <a:gd name="T3" fmla="*/ 38 h 38"/>
                <a:gd name="T4" fmla="*/ 488 w 499"/>
                <a:gd name="T5" fmla="*/ 37 h 38"/>
                <a:gd name="T6" fmla="*/ 499 w 499"/>
                <a:gd name="T7" fmla="*/ 27 h 38"/>
                <a:gd name="T8" fmla="*/ 499 w 499"/>
                <a:gd name="T9" fmla="*/ 18 h 38"/>
                <a:gd name="T10" fmla="*/ 499 w 499"/>
                <a:gd name="T11" fmla="*/ 11 h 38"/>
                <a:gd name="T12" fmla="*/ 488 w 499"/>
                <a:gd name="T13" fmla="*/ 1 h 38"/>
                <a:gd name="T14" fmla="*/ 480 w 499"/>
                <a:gd name="T15" fmla="*/ 0 h 38"/>
                <a:gd name="T16" fmla="*/ 19 w 499"/>
                <a:gd name="T17" fmla="*/ 0 h 38"/>
                <a:gd name="T18" fmla="*/ 12 w 499"/>
                <a:gd name="T19" fmla="*/ 1 h 38"/>
                <a:gd name="T20" fmla="*/ 0 w 499"/>
                <a:gd name="T21" fmla="*/ 11 h 38"/>
                <a:gd name="T22" fmla="*/ 0 w 499"/>
                <a:gd name="T23" fmla="*/ 18 h 38"/>
                <a:gd name="T24" fmla="*/ 0 w 499"/>
                <a:gd name="T25" fmla="*/ 27 h 38"/>
                <a:gd name="T26" fmla="*/ 12 w 499"/>
                <a:gd name="T27" fmla="*/ 37 h 38"/>
                <a:gd name="T28" fmla="*/ 19 w 499"/>
                <a:gd name="T2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9" h="38">
                  <a:moveTo>
                    <a:pt x="19" y="38"/>
                  </a:moveTo>
                  <a:lnTo>
                    <a:pt x="480" y="38"/>
                  </a:lnTo>
                  <a:lnTo>
                    <a:pt x="488" y="37"/>
                  </a:lnTo>
                  <a:lnTo>
                    <a:pt x="499" y="27"/>
                  </a:lnTo>
                  <a:lnTo>
                    <a:pt x="499" y="18"/>
                  </a:lnTo>
                  <a:lnTo>
                    <a:pt x="499" y="11"/>
                  </a:lnTo>
                  <a:lnTo>
                    <a:pt x="488" y="1"/>
                  </a:lnTo>
                  <a:lnTo>
                    <a:pt x="480" y="0"/>
                  </a:lnTo>
                  <a:lnTo>
                    <a:pt x="19" y="0"/>
                  </a:lnTo>
                  <a:lnTo>
                    <a:pt x="12" y="1"/>
                  </a:lnTo>
                  <a:lnTo>
                    <a:pt x="0" y="11"/>
                  </a:lnTo>
                  <a:lnTo>
                    <a:pt x="0" y="18"/>
                  </a:lnTo>
                  <a:lnTo>
                    <a:pt x="0" y="27"/>
                  </a:lnTo>
                  <a:lnTo>
                    <a:pt x="12" y="37"/>
                  </a:lnTo>
                  <a:lnTo>
                    <a:pt x="1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0" name="Freeform 11"/>
            <p:cNvSpPr>
              <a:spLocks/>
            </p:cNvSpPr>
            <p:nvPr/>
          </p:nvSpPr>
          <p:spPr bwMode="auto">
            <a:xfrm>
              <a:off x="437" y="1125"/>
              <a:ext cx="77" cy="13"/>
            </a:xfrm>
            <a:custGeom>
              <a:avLst/>
              <a:gdLst>
                <a:gd name="T0" fmla="*/ 19 w 231"/>
                <a:gd name="T1" fmla="*/ 37 h 37"/>
                <a:gd name="T2" fmla="*/ 211 w 231"/>
                <a:gd name="T3" fmla="*/ 37 h 37"/>
                <a:gd name="T4" fmla="*/ 219 w 231"/>
                <a:gd name="T5" fmla="*/ 37 h 37"/>
                <a:gd name="T6" fmla="*/ 230 w 231"/>
                <a:gd name="T7" fmla="*/ 26 h 37"/>
                <a:gd name="T8" fmla="*/ 231 w 231"/>
                <a:gd name="T9" fmla="*/ 19 h 37"/>
                <a:gd name="T10" fmla="*/ 230 w 231"/>
                <a:gd name="T11" fmla="*/ 11 h 37"/>
                <a:gd name="T12" fmla="*/ 219 w 231"/>
                <a:gd name="T13" fmla="*/ 0 h 37"/>
                <a:gd name="T14" fmla="*/ 211 w 231"/>
                <a:gd name="T15" fmla="*/ 0 h 37"/>
                <a:gd name="T16" fmla="*/ 19 w 231"/>
                <a:gd name="T17" fmla="*/ 0 h 37"/>
                <a:gd name="T18" fmla="*/ 12 w 231"/>
                <a:gd name="T19" fmla="*/ 0 h 37"/>
                <a:gd name="T20" fmla="*/ 0 w 231"/>
                <a:gd name="T21" fmla="*/ 11 h 37"/>
                <a:gd name="T22" fmla="*/ 0 w 231"/>
                <a:gd name="T23" fmla="*/ 19 h 37"/>
                <a:gd name="T24" fmla="*/ 0 w 231"/>
                <a:gd name="T25" fmla="*/ 26 h 37"/>
                <a:gd name="T26" fmla="*/ 12 w 231"/>
                <a:gd name="T27" fmla="*/ 37 h 37"/>
                <a:gd name="T28" fmla="*/ 19 w 231"/>
                <a:gd name="T2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1" h="37">
                  <a:moveTo>
                    <a:pt x="19" y="37"/>
                  </a:moveTo>
                  <a:lnTo>
                    <a:pt x="211" y="37"/>
                  </a:lnTo>
                  <a:lnTo>
                    <a:pt x="219" y="37"/>
                  </a:lnTo>
                  <a:lnTo>
                    <a:pt x="230" y="26"/>
                  </a:lnTo>
                  <a:lnTo>
                    <a:pt x="231" y="19"/>
                  </a:lnTo>
                  <a:lnTo>
                    <a:pt x="230" y="11"/>
                  </a:lnTo>
                  <a:lnTo>
                    <a:pt x="219" y="0"/>
                  </a:lnTo>
                  <a:lnTo>
                    <a:pt x="211" y="0"/>
                  </a:lnTo>
                  <a:lnTo>
                    <a:pt x="19" y="0"/>
                  </a:lnTo>
                  <a:lnTo>
                    <a:pt x="12" y="0"/>
                  </a:lnTo>
                  <a:lnTo>
                    <a:pt x="0" y="11"/>
                  </a:lnTo>
                  <a:lnTo>
                    <a:pt x="0" y="19"/>
                  </a:lnTo>
                  <a:lnTo>
                    <a:pt x="0" y="26"/>
                  </a:lnTo>
                  <a:lnTo>
                    <a:pt x="12" y="37"/>
                  </a:lnTo>
                  <a:lnTo>
                    <a:pt x="19"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1" name="Freeform 12"/>
            <p:cNvSpPr>
              <a:spLocks/>
            </p:cNvSpPr>
            <p:nvPr/>
          </p:nvSpPr>
          <p:spPr bwMode="auto">
            <a:xfrm>
              <a:off x="437" y="1214"/>
              <a:ext cx="166" cy="13"/>
            </a:xfrm>
            <a:custGeom>
              <a:avLst/>
              <a:gdLst>
                <a:gd name="T0" fmla="*/ 19 w 499"/>
                <a:gd name="T1" fmla="*/ 39 h 39"/>
                <a:gd name="T2" fmla="*/ 480 w 499"/>
                <a:gd name="T3" fmla="*/ 39 h 39"/>
                <a:gd name="T4" fmla="*/ 488 w 499"/>
                <a:gd name="T5" fmla="*/ 38 h 39"/>
                <a:gd name="T6" fmla="*/ 499 w 499"/>
                <a:gd name="T7" fmla="*/ 28 h 39"/>
                <a:gd name="T8" fmla="*/ 499 w 499"/>
                <a:gd name="T9" fmla="*/ 20 h 39"/>
                <a:gd name="T10" fmla="*/ 499 w 499"/>
                <a:gd name="T11" fmla="*/ 12 h 39"/>
                <a:gd name="T12" fmla="*/ 488 w 499"/>
                <a:gd name="T13" fmla="*/ 2 h 39"/>
                <a:gd name="T14" fmla="*/ 480 w 499"/>
                <a:gd name="T15" fmla="*/ 0 h 39"/>
                <a:gd name="T16" fmla="*/ 19 w 499"/>
                <a:gd name="T17" fmla="*/ 0 h 39"/>
                <a:gd name="T18" fmla="*/ 12 w 499"/>
                <a:gd name="T19" fmla="*/ 2 h 39"/>
                <a:gd name="T20" fmla="*/ 0 w 499"/>
                <a:gd name="T21" fmla="*/ 12 h 39"/>
                <a:gd name="T22" fmla="*/ 0 w 499"/>
                <a:gd name="T23" fmla="*/ 20 h 39"/>
                <a:gd name="T24" fmla="*/ 0 w 499"/>
                <a:gd name="T25" fmla="*/ 28 h 39"/>
                <a:gd name="T26" fmla="*/ 12 w 499"/>
                <a:gd name="T27" fmla="*/ 38 h 39"/>
                <a:gd name="T28" fmla="*/ 19 w 499"/>
                <a:gd name="T2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9" h="39">
                  <a:moveTo>
                    <a:pt x="19" y="39"/>
                  </a:moveTo>
                  <a:lnTo>
                    <a:pt x="480" y="39"/>
                  </a:lnTo>
                  <a:lnTo>
                    <a:pt x="488" y="38"/>
                  </a:lnTo>
                  <a:lnTo>
                    <a:pt x="499" y="28"/>
                  </a:lnTo>
                  <a:lnTo>
                    <a:pt x="499" y="20"/>
                  </a:lnTo>
                  <a:lnTo>
                    <a:pt x="499" y="12"/>
                  </a:lnTo>
                  <a:lnTo>
                    <a:pt x="488" y="2"/>
                  </a:lnTo>
                  <a:lnTo>
                    <a:pt x="480" y="0"/>
                  </a:lnTo>
                  <a:lnTo>
                    <a:pt x="19" y="0"/>
                  </a:lnTo>
                  <a:lnTo>
                    <a:pt x="12" y="2"/>
                  </a:lnTo>
                  <a:lnTo>
                    <a:pt x="0" y="12"/>
                  </a:lnTo>
                  <a:lnTo>
                    <a:pt x="0" y="20"/>
                  </a:lnTo>
                  <a:lnTo>
                    <a:pt x="0" y="28"/>
                  </a:lnTo>
                  <a:lnTo>
                    <a:pt x="12" y="38"/>
                  </a:lnTo>
                  <a:lnTo>
                    <a:pt x="1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42" name="Group 8"/>
          <p:cNvGrpSpPr>
            <a:grpSpLocks noChangeAspect="1"/>
          </p:cNvGrpSpPr>
          <p:nvPr/>
        </p:nvGrpSpPr>
        <p:grpSpPr bwMode="auto">
          <a:xfrm>
            <a:off x="853596" y="3626787"/>
            <a:ext cx="609600" cy="608013"/>
            <a:chOff x="328" y="1074"/>
            <a:chExt cx="384" cy="383"/>
          </a:xfrm>
          <a:solidFill>
            <a:schemeClr val="tx1">
              <a:lumMod val="75000"/>
              <a:lumOff val="25000"/>
            </a:schemeClr>
          </a:solidFill>
        </p:grpSpPr>
        <p:sp>
          <p:nvSpPr>
            <p:cNvPr id="43" name="Freeform 9"/>
            <p:cNvSpPr>
              <a:spLocks noEditPoints="1"/>
            </p:cNvSpPr>
            <p:nvPr/>
          </p:nvSpPr>
          <p:spPr bwMode="auto">
            <a:xfrm>
              <a:off x="328" y="1074"/>
              <a:ext cx="384" cy="383"/>
            </a:xfrm>
            <a:custGeom>
              <a:avLst/>
              <a:gdLst>
                <a:gd name="T0" fmla="*/ 1038 w 1153"/>
                <a:gd name="T1" fmla="*/ 518 h 1150"/>
                <a:gd name="T2" fmla="*/ 1037 w 1153"/>
                <a:gd name="T3" fmla="*/ 387 h 1150"/>
                <a:gd name="T4" fmla="*/ 1015 w 1153"/>
                <a:gd name="T5" fmla="*/ 354 h 1150"/>
                <a:gd name="T6" fmla="*/ 986 w 1153"/>
                <a:gd name="T7" fmla="*/ 345 h 1150"/>
                <a:gd name="T8" fmla="*/ 962 w 1153"/>
                <a:gd name="T9" fmla="*/ 0 h 1150"/>
                <a:gd name="T10" fmla="*/ 192 w 1153"/>
                <a:gd name="T11" fmla="*/ 39 h 1150"/>
                <a:gd name="T12" fmla="*/ 134 w 1153"/>
                <a:gd name="T13" fmla="*/ 76 h 1150"/>
                <a:gd name="T14" fmla="*/ 76 w 1153"/>
                <a:gd name="T15" fmla="*/ 211 h 1150"/>
                <a:gd name="T16" fmla="*/ 42 w 1153"/>
                <a:gd name="T17" fmla="*/ 211 h 1150"/>
                <a:gd name="T18" fmla="*/ 9 w 1153"/>
                <a:gd name="T19" fmla="*/ 234 h 1150"/>
                <a:gd name="T20" fmla="*/ 0 w 1153"/>
                <a:gd name="T21" fmla="*/ 263 h 1150"/>
                <a:gd name="T22" fmla="*/ 0 w 1153"/>
                <a:gd name="T23" fmla="*/ 1102 h 1150"/>
                <a:gd name="T24" fmla="*/ 10 w 1153"/>
                <a:gd name="T25" fmla="*/ 1132 h 1150"/>
                <a:gd name="T26" fmla="*/ 37 w 1153"/>
                <a:gd name="T27" fmla="*/ 1149 h 1150"/>
                <a:gd name="T28" fmla="*/ 910 w 1153"/>
                <a:gd name="T29" fmla="*/ 1150 h 1150"/>
                <a:gd name="T30" fmla="*/ 952 w 1153"/>
                <a:gd name="T31" fmla="*/ 1130 h 1150"/>
                <a:gd name="T32" fmla="*/ 1153 w 1153"/>
                <a:gd name="T33" fmla="*/ 578 h 1150"/>
                <a:gd name="T34" fmla="*/ 1153 w 1153"/>
                <a:gd name="T35" fmla="*/ 562 h 1150"/>
                <a:gd name="T36" fmla="*/ 1133 w 1153"/>
                <a:gd name="T37" fmla="*/ 526 h 1150"/>
                <a:gd name="T38" fmla="*/ 1106 w 1153"/>
                <a:gd name="T39" fmla="*/ 518 h 1150"/>
                <a:gd name="T40" fmla="*/ 991 w 1153"/>
                <a:gd name="T41" fmla="*/ 384 h 1150"/>
                <a:gd name="T42" fmla="*/ 999 w 1153"/>
                <a:gd name="T43" fmla="*/ 397 h 1150"/>
                <a:gd name="T44" fmla="*/ 962 w 1153"/>
                <a:gd name="T45" fmla="*/ 518 h 1150"/>
                <a:gd name="T46" fmla="*/ 986 w 1153"/>
                <a:gd name="T47" fmla="*/ 384 h 1150"/>
                <a:gd name="T48" fmla="*/ 923 w 1153"/>
                <a:gd name="T49" fmla="*/ 518 h 1150"/>
                <a:gd name="T50" fmla="*/ 238 w 1153"/>
                <a:gd name="T51" fmla="*/ 518 h 1150"/>
                <a:gd name="T52" fmla="*/ 231 w 1153"/>
                <a:gd name="T53" fmla="*/ 519 h 1150"/>
                <a:gd name="T54" fmla="*/ 231 w 1153"/>
                <a:gd name="T55" fmla="*/ 39 h 1150"/>
                <a:gd name="T56" fmla="*/ 192 w 1153"/>
                <a:gd name="T57" fmla="*/ 76 h 1150"/>
                <a:gd name="T58" fmla="*/ 190 w 1153"/>
                <a:gd name="T59" fmla="*/ 571 h 1150"/>
                <a:gd name="T60" fmla="*/ 173 w 1153"/>
                <a:gd name="T61" fmla="*/ 76 h 1150"/>
                <a:gd name="T62" fmla="*/ 115 w 1153"/>
                <a:gd name="T63" fmla="*/ 115 h 1150"/>
                <a:gd name="T64" fmla="*/ 134 w 1153"/>
                <a:gd name="T65" fmla="*/ 725 h 1150"/>
                <a:gd name="T66" fmla="*/ 115 w 1153"/>
                <a:gd name="T67" fmla="*/ 115 h 1150"/>
                <a:gd name="T68" fmla="*/ 39 w 1153"/>
                <a:gd name="T69" fmla="*/ 257 h 1150"/>
                <a:gd name="T70" fmla="*/ 52 w 1153"/>
                <a:gd name="T71" fmla="*/ 249 h 1150"/>
                <a:gd name="T72" fmla="*/ 76 w 1153"/>
                <a:gd name="T73" fmla="*/ 882 h 1150"/>
                <a:gd name="T74" fmla="*/ 39 w 1153"/>
                <a:gd name="T75" fmla="*/ 263 h 1150"/>
                <a:gd name="T76" fmla="*/ 917 w 1153"/>
                <a:gd name="T77" fmla="*/ 1110 h 1150"/>
                <a:gd name="T78" fmla="*/ 49 w 1153"/>
                <a:gd name="T79" fmla="*/ 1112 h 1150"/>
                <a:gd name="T80" fmla="*/ 40 w 1153"/>
                <a:gd name="T81" fmla="*/ 1107 h 1150"/>
                <a:gd name="T82" fmla="*/ 39 w 1153"/>
                <a:gd name="T83" fmla="*/ 1100 h 1150"/>
                <a:gd name="T84" fmla="*/ 134 w 1153"/>
                <a:gd name="T85" fmla="*/ 837 h 1150"/>
                <a:gd name="T86" fmla="*/ 192 w 1153"/>
                <a:gd name="T87" fmla="*/ 679 h 1150"/>
                <a:gd name="T88" fmla="*/ 231 w 1153"/>
                <a:gd name="T89" fmla="*/ 574 h 1150"/>
                <a:gd name="T90" fmla="*/ 234 w 1153"/>
                <a:gd name="T91" fmla="*/ 564 h 1150"/>
                <a:gd name="T92" fmla="*/ 245 w 1153"/>
                <a:gd name="T93" fmla="*/ 557 h 1150"/>
                <a:gd name="T94" fmla="*/ 1113 w 1153"/>
                <a:gd name="T95" fmla="*/ 561 h 1150"/>
                <a:gd name="T96" fmla="*/ 920 w 1153"/>
                <a:gd name="T97" fmla="*/ 1104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3" h="1150">
                  <a:moveTo>
                    <a:pt x="1106" y="518"/>
                  </a:moveTo>
                  <a:lnTo>
                    <a:pt x="1038" y="518"/>
                  </a:lnTo>
                  <a:lnTo>
                    <a:pt x="1038" y="397"/>
                  </a:lnTo>
                  <a:lnTo>
                    <a:pt x="1037" y="387"/>
                  </a:lnTo>
                  <a:lnTo>
                    <a:pt x="1029" y="368"/>
                  </a:lnTo>
                  <a:lnTo>
                    <a:pt x="1015" y="354"/>
                  </a:lnTo>
                  <a:lnTo>
                    <a:pt x="996" y="345"/>
                  </a:lnTo>
                  <a:lnTo>
                    <a:pt x="986" y="345"/>
                  </a:lnTo>
                  <a:lnTo>
                    <a:pt x="962" y="345"/>
                  </a:lnTo>
                  <a:lnTo>
                    <a:pt x="962" y="0"/>
                  </a:lnTo>
                  <a:lnTo>
                    <a:pt x="192" y="0"/>
                  </a:lnTo>
                  <a:lnTo>
                    <a:pt x="192" y="39"/>
                  </a:lnTo>
                  <a:lnTo>
                    <a:pt x="134" y="39"/>
                  </a:lnTo>
                  <a:lnTo>
                    <a:pt x="134" y="76"/>
                  </a:lnTo>
                  <a:lnTo>
                    <a:pt x="76" y="76"/>
                  </a:lnTo>
                  <a:lnTo>
                    <a:pt x="76" y="211"/>
                  </a:lnTo>
                  <a:lnTo>
                    <a:pt x="52" y="211"/>
                  </a:lnTo>
                  <a:lnTo>
                    <a:pt x="42" y="211"/>
                  </a:lnTo>
                  <a:lnTo>
                    <a:pt x="23" y="220"/>
                  </a:lnTo>
                  <a:lnTo>
                    <a:pt x="9" y="234"/>
                  </a:lnTo>
                  <a:lnTo>
                    <a:pt x="1" y="253"/>
                  </a:lnTo>
                  <a:lnTo>
                    <a:pt x="0" y="263"/>
                  </a:lnTo>
                  <a:lnTo>
                    <a:pt x="0" y="1102"/>
                  </a:lnTo>
                  <a:lnTo>
                    <a:pt x="0" y="1102"/>
                  </a:lnTo>
                  <a:lnTo>
                    <a:pt x="1" y="1117"/>
                  </a:lnTo>
                  <a:lnTo>
                    <a:pt x="10" y="1132"/>
                  </a:lnTo>
                  <a:lnTo>
                    <a:pt x="17" y="1140"/>
                  </a:lnTo>
                  <a:lnTo>
                    <a:pt x="37" y="1149"/>
                  </a:lnTo>
                  <a:lnTo>
                    <a:pt x="49" y="1150"/>
                  </a:lnTo>
                  <a:lnTo>
                    <a:pt x="910" y="1150"/>
                  </a:lnTo>
                  <a:lnTo>
                    <a:pt x="926" y="1149"/>
                  </a:lnTo>
                  <a:lnTo>
                    <a:pt x="952" y="1130"/>
                  </a:lnTo>
                  <a:lnTo>
                    <a:pt x="957" y="1116"/>
                  </a:lnTo>
                  <a:lnTo>
                    <a:pt x="1153" y="578"/>
                  </a:lnTo>
                  <a:lnTo>
                    <a:pt x="1153" y="575"/>
                  </a:lnTo>
                  <a:lnTo>
                    <a:pt x="1153" y="562"/>
                  </a:lnTo>
                  <a:lnTo>
                    <a:pt x="1146" y="542"/>
                  </a:lnTo>
                  <a:lnTo>
                    <a:pt x="1133" y="526"/>
                  </a:lnTo>
                  <a:lnTo>
                    <a:pt x="1116" y="519"/>
                  </a:lnTo>
                  <a:lnTo>
                    <a:pt x="1106" y="518"/>
                  </a:lnTo>
                  <a:close/>
                  <a:moveTo>
                    <a:pt x="986" y="384"/>
                  </a:moveTo>
                  <a:lnTo>
                    <a:pt x="991" y="384"/>
                  </a:lnTo>
                  <a:lnTo>
                    <a:pt x="999" y="393"/>
                  </a:lnTo>
                  <a:lnTo>
                    <a:pt x="999" y="397"/>
                  </a:lnTo>
                  <a:lnTo>
                    <a:pt x="999" y="518"/>
                  </a:lnTo>
                  <a:lnTo>
                    <a:pt x="962" y="518"/>
                  </a:lnTo>
                  <a:lnTo>
                    <a:pt x="962" y="384"/>
                  </a:lnTo>
                  <a:lnTo>
                    <a:pt x="986" y="384"/>
                  </a:lnTo>
                  <a:close/>
                  <a:moveTo>
                    <a:pt x="923" y="39"/>
                  </a:moveTo>
                  <a:lnTo>
                    <a:pt x="923" y="518"/>
                  </a:lnTo>
                  <a:lnTo>
                    <a:pt x="245" y="518"/>
                  </a:lnTo>
                  <a:lnTo>
                    <a:pt x="238" y="518"/>
                  </a:lnTo>
                  <a:lnTo>
                    <a:pt x="232" y="519"/>
                  </a:lnTo>
                  <a:lnTo>
                    <a:pt x="231" y="519"/>
                  </a:lnTo>
                  <a:lnTo>
                    <a:pt x="231" y="519"/>
                  </a:lnTo>
                  <a:lnTo>
                    <a:pt x="231" y="39"/>
                  </a:lnTo>
                  <a:lnTo>
                    <a:pt x="923" y="39"/>
                  </a:lnTo>
                  <a:close/>
                  <a:moveTo>
                    <a:pt x="192" y="76"/>
                  </a:moveTo>
                  <a:lnTo>
                    <a:pt x="192" y="567"/>
                  </a:lnTo>
                  <a:lnTo>
                    <a:pt x="190" y="571"/>
                  </a:lnTo>
                  <a:lnTo>
                    <a:pt x="173" y="620"/>
                  </a:lnTo>
                  <a:lnTo>
                    <a:pt x="173" y="76"/>
                  </a:lnTo>
                  <a:lnTo>
                    <a:pt x="192" y="76"/>
                  </a:lnTo>
                  <a:close/>
                  <a:moveTo>
                    <a:pt x="115" y="115"/>
                  </a:moveTo>
                  <a:lnTo>
                    <a:pt x="134" y="115"/>
                  </a:lnTo>
                  <a:lnTo>
                    <a:pt x="134" y="725"/>
                  </a:lnTo>
                  <a:lnTo>
                    <a:pt x="115" y="778"/>
                  </a:lnTo>
                  <a:lnTo>
                    <a:pt x="115" y="115"/>
                  </a:lnTo>
                  <a:close/>
                  <a:moveTo>
                    <a:pt x="39" y="263"/>
                  </a:moveTo>
                  <a:lnTo>
                    <a:pt x="39" y="257"/>
                  </a:lnTo>
                  <a:lnTo>
                    <a:pt x="48" y="250"/>
                  </a:lnTo>
                  <a:lnTo>
                    <a:pt x="52" y="249"/>
                  </a:lnTo>
                  <a:lnTo>
                    <a:pt x="76" y="249"/>
                  </a:lnTo>
                  <a:lnTo>
                    <a:pt x="76" y="882"/>
                  </a:lnTo>
                  <a:lnTo>
                    <a:pt x="39" y="985"/>
                  </a:lnTo>
                  <a:lnTo>
                    <a:pt x="39" y="263"/>
                  </a:lnTo>
                  <a:close/>
                  <a:moveTo>
                    <a:pt x="920" y="1104"/>
                  </a:moveTo>
                  <a:lnTo>
                    <a:pt x="917" y="1110"/>
                  </a:lnTo>
                  <a:lnTo>
                    <a:pt x="910" y="1112"/>
                  </a:lnTo>
                  <a:lnTo>
                    <a:pt x="49" y="1112"/>
                  </a:lnTo>
                  <a:lnTo>
                    <a:pt x="43" y="1110"/>
                  </a:lnTo>
                  <a:lnTo>
                    <a:pt x="40" y="1107"/>
                  </a:lnTo>
                  <a:lnTo>
                    <a:pt x="39" y="1104"/>
                  </a:lnTo>
                  <a:lnTo>
                    <a:pt x="39" y="1100"/>
                  </a:lnTo>
                  <a:lnTo>
                    <a:pt x="76" y="995"/>
                  </a:lnTo>
                  <a:lnTo>
                    <a:pt x="134" y="837"/>
                  </a:lnTo>
                  <a:lnTo>
                    <a:pt x="192" y="679"/>
                  </a:lnTo>
                  <a:lnTo>
                    <a:pt x="192" y="679"/>
                  </a:lnTo>
                  <a:lnTo>
                    <a:pt x="229" y="578"/>
                  </a:lnTo>
                  <a:lnTo>
                    <a:pt x="231" y="574"/>
                  </a:lnTo>
                  <a:lnTo>
                    <a:pt x="234" y="565"/>
                  </a:lnTo>
                  <a:lnTo>
                    <a:pt x="234" y="564"/>
                  </a:lnTo>
                  <a:lnTo>
                    <a:pt x="238" y="558"/>
                  </a:lnTo>
                  <a:lnTo>
                    <a:pt x="245" y="557"/>
                  </a:lnTo>
                  <a:lnTo>
                    <a:pt x="1106" y="557"/>
                  </a:lnTo>
                  <a:lnTo>
                    <a:pt x="1113" y="561"/>
                  </a:lnTo>
                  <a:lnTo>
                    <a:pt x="1115" y="572"/>
                  </a:lnTo>
                  <a:lnTo>
                    <a:pt x="920" y="1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4" name="Freeform 10"/>
            <p:cNvSpPr>
              <a:spLocks/>
            </p:cNvSpPr>
            <p:nvPr/>
          </p:nvSpPr>
          <p:spPr bwMode="auto">
            <a:xfrm>
              <a:off x="437" y="1170"/>
              <a:ext cx="166" cy="13"/>
            </a:xfrm>
            <a:custGeom>
              <a:avLst/>
              <a:gdLst>
                <a:gd name="T0" fmla="*/ 19 w 499"/>
                <a:gd name="T1" fmla="*/ 38 h 38"/>
                <a:gd name="T2" fmla="*/ 480 w 499"/>
                <a:gd name="T3" fmla="*/ 38 h 38"/>
                <a:gd name="T4" fmla="*/ 488 w 499"/>
                <a:gd name="T5" fmla="*/ 37 h 38"/>
                <a:gd name="T6" fmla="*/ 499 w 499"/>
                <a:gd name="T7" fmla="*/ 27 h 38"/>
                <a:gd name="T8" fmla="*/ 499 w 499"/>
                <a:gd name="T9" fmla="*/ 18 h 38"/>
                <a:gd name="T10" fmla="*/ 499 w 499"/>
                <a:gd name="T11" fmla="*/ 11 h 38"/>
                <a:gd name="T12" fmla="*/ 488 w 499"/>
                <a:gd name="T13" fmla="*/ 1 h 38"/>
                <a:gd name="T14" fmla="*/ 480 w 499"/>
                <a:gd name="T15" fmla="*/ 0 h 38"/>
                <a:gd name="T16" fmla="*/ 19 w 499"/>
                <a:gd name="T17" fmla="*/ 0 h 38"/>
                <a:gd name="T18" fmla="*/ 12 w 499"/>
                <a:gd name="T19" fmla="*/ 1 h 38"/>
                <a:gd name="T20" fmla="*/ 0 w 499"/>
                <a:gd name="T21" fmla="*/ 11 h 38"/>
                <a:gd name="T22" fmla="*/ 0 w 499"/>
                <a:gd name="T23" fmla="*/ 18 h 38"/>
                <a:gd name="T24" fmla="*/ 0 w 499"/>
                <a:gd name="T25" fmla="*/ 27 h 38"/>
                <a:gd name="T26" fmla="*/ 12 w 499"/>
                <a:gd name="T27" fmla="*/ 37 h 38"/>
                <a:gd name="T28" fmla="*/ 19 w 499"/>
                <a:gd name="T2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9" h="38">
                  <a:moveTo>
                    <a:pt x="19" y="38"/>
                  </a:moveTo>
                  <a:lnTo>
                    <a:pt x="480" y="38"/>
                  </a:lnTo>
                  <a:lnTo>
                    <a:pt x="488" y="37"/>
                  </a:lnTo>
                  <a:lnTo>
                    <a:pt x="499" y="27"/>
                  </a:lnTo>
                  <a:lnTo>
                    <a:pt x="499" y="18"/>
                  </a:lnTo>
                  <a:lnTo>
                    <a:pt x="499" y="11"/>
                  </a:lnTo>
                  <a:lnTo>
                    <a:pt x="488" y="1"/>
                  </a:lnTo>
                  <a:lnTo>
                    <a:pt x="480" y="0"/>
                  </a:lnTo>
                  <a:lnTo>
                    <a:pt x="19" y="0"/>
                  </a:lnTo>
                  <a:lnTo>
                    <a:pt x="12" y="1"/>
                  </a:lnTo>
                  <a:lnTo>
                    <a:pt x="0" y="11"/>
                  </a:lnTo>
                  <a:lnTo>
                    <a:pt x="0" y="18"/>
                  </a:lnTo>
                  <a:lnTo>
                    <a:pt x="0" y="27"/>
                  </a:lnTo>
                  <a:lnTo>
                    <a:pt x="12" y="37"/>
                  </a:lnTo>
                  <a:lnTo>
                    <a:pt x="1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5" name="Freeform 11"/>
            <p:cNvSpPr>
              <a:spLocks/>
            </p:cNvSpPr>
            <p:nvPr/>
          </p:nvSpPr>
          <p:spPr bwMode="auto">
            <a:xfrm>
              <a:off x="437" y="1125"/>
              <a:ext cx="77" cy="13"/>
            </a:xfrm>
            <a:custGeom>
              <a:avLst/>
              <a:gdLst>
                <a:gd name="T0" fmla="*/ 19 w 231"/>
                <a:gd name="T1" fmla="*/ 37 h 37"/>
                <a:gd name="T2" fmla="*/ 211 w 231"/>
                <a:gd name="T3" fmla="*/ 37 h 37"/>
                <a:gd name="T4" fmla="*/ 219 w 231"/>
                <a:gd name="T5" fmla="*/ 37 h 37"/>
                <a:gd name="T6" fmla="*/ 230 w 231"/>
                <a:gd name="T7" fmla="*/ 26 h 37"/>
                <a:gd name="T8" fmla="*/ 231 w 231"/>
                <a:gd name="T9" fmla="*/ 19 h 37"/>
                <a:gd name="T10" fmla="*/ 230 w 231"/>
                <a:gd name="T11" fmla="*/ 11 h 37"/>
                <a:gd name="T12" fmla="*/ 219 w 231"/>
                <a:gd name="T13" fmla="*/ 0 h 37"/>
                <a:gd name="T14" fmla="*/ 211 w 231"/>
                <a:gd name="T15" fmla="*/ 0 h 37"/>
                <a:gd name="T16" fmla="*/ 19 w 231"/>
                <a:gd name="T17" fmla="*/ 0 h 37"/>
                <a:gd name="T18" fmla="*/ 12 w 231"/>
                <a:gd name="T19" fmla="*/ 0 h 37"/>
                <a:gd name="T20" fmla="*/ 0 w 231"/>
                <a:gd name="T21" fmla="*/ 11 h 37"/>
                <a:gd name="T22" fmla="*/ 0 w 231"/>
                <a:gd name="T23" fmla="*/ 19 h 37"/>
                <a:gd name="T24" fmla="*/ 0 w 231"/>
                <a:gd name="T25" fmla="*/ 26 h 37"/>
                <a:gd name="T26" fmla="*/ 12 w 231"/>
                <a:gd name="T27" fmla="*/ 37 h 37"/>
                <a:gd name="T28" fmla="*/ 19 w 231"/>
                <a:gd name="T2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1" h="37">
                  <a:moveTo>
                    <a:pt x="19" y="37"/>
                  </a:moveTo>
                  <a:lnTo>
                    <a:pt x="211" y="37"/>
                  </a:lnTo>
                  <a:lnTo>
                    <a:pt x="219" y="37"/>
                  </a:lnTo>
                  <a:lnTo>
                    <a:pt x="230" y="26"/>
                  </a:lnTo>
                  <a:lnTo>
                    <a:pt x="231" y="19"/>
                  </a:lnTo>
                  <a:lnTo>
                    <a:pt x="230" y="11"/>
                  </a:lnTo>
                  <a:lnTo>
                    <a:pt x="219" y="0"/>
                  </a:lnTo>
                  <a:lnTo>
                    <a:pt x="211" y="0"/>
                  </a:lnTo>
                  <a:lnTo>
                    <a:pt x="19" y="0"/>
                  </a:lnTo>
                  <a:lnTo>
                    <a:pt x="12" y="0"/>
                  </a:lnTo>
                  <a:lnTo>
                    <a:pt x="0" y="11"/>
                  </a:lnTo>
                  <a:lnTo>
                    <a:pt x="0" y="19"/>
                  </a:lnTo>
                  <a:lnTo>
                    <a:pt x="0" y="26"/>
                  </a:lnTo>
                  <a:lnTo>
                    <a:pt x="12" y="37"/>
                  </a:lnTo>
                  <a:lnTo>
                    <a:pt x="19"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6" name="Freeform 12"/>
            <p:cNvSpPr>
              <a:spLocks/>
            </p:cNvSpPr>
            <p:nvPr/>
          </p:nvSpPr>
          <p:spPr bwMode="auto">
            <a:xfrm>
              <a:off x="437" y="1214"/>
              <a:ext cx="166" cy="13"/>
            </a:xfrm>
            <a:custGeom>
              <a:avLst/>
              <a:gdLst>
                <a:gd name="T0" fmla="*/ 19 w 499"/>
                <a:gd name="T1" fmla="*/ 39 h 39"/>
                <a:gd name="T2" fmla="*/ 480 w 499"/>
                <a:gd name="T3" fmla="*/ 39 h 39"/>
                <a:gd name="T4" fmla="*/ 488 w 499"/>
                <a:gd name="T5" fmla="*/ 38 h 39"/>
                <a:gd name="T6" fmla="*/ 499 w 499"/>
                <a:gd name="T7" fmla="*/ 28 h 39"/>
                <a:gd name="T8" fmla="*/ 499 w 499"/>
                <a:gd name="T9" fmla="*/ 20 h 39"/>
                <a:gd name="T10" fmla="*/ 499 w 499"/>
                <a:gd name="T11" fmla="*/ 12 h 39"/>
                <a:gd name="T12" fmla="*/ 488 w 499"/>
                <a:gd name="T13" fmla="*/ 2 h 39"/>
                <a:gd name="T14" fmla="*/ 480 w 499"/>
                <a:gd name="T15" fmla="*/ 0 h 39"/>
                <a:gd name="T16" fmla="*/ 19 w 499"/>
                <a:gd name="T17" fmla="*/ 0 h 39"/>
                <a:gd name="T18" fmla="*/ 12 w 499"/>
                <a:gd name="T19" fmla="*/ 2 h 39"/>
                <a:gd name="T20" fmla="*/ 0 w 499"/>
                <a:gd name="T21" fmla="*/ 12 h 39"/>
                <a:gd name="T22" fmla="*/ 0 w 499"/>
                <a:gd name="T23" fmla="*/ 20 h 39"/>
                <a:gd name="T24" fmla="*/ 0 w 499"/>
                <a:gd name="T25" fmla="*/ 28 h 39"/>
                <a:gd name="T26" fmla="*/ 12 w 499"/>
                <a:gd name="T27" fmla="*/ 38 h 39"/>
                <a:gd name="T28" fmla="*/ 19 w 499"/>
                <a:gd name="T2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9" h="39">
                  <a:moveTo>
                    <a:pt x="19" y="39"/>
                  </a:moveTo>
                  <a:lnTo>
                    <a:pt x="480" y="39"/>
                  </a:lnTo>
                  <a:lnTo>
                    <a:pt x="488" y="38"/>
                  </a:lnTo>
                  <a:lnTo>
                    <a:pt x="499" y="28"/>
                  </a:lnTo>
                  <a:lnTo>
                    <a:pt x="499" y="20"/>
                  </a:lnTo>
                  <a:lnTo>
                    <a:pt x="499" y="12"/>
                  </a:lnTo>
                  <a:lnTo>
                    <a:pt x="488" y="2"/>
                  </a:lnTo>
                  <a:lnTo>
                    <a:pt x="480" y="0"/>
                  </a:lnTo>
                  <a:lnTo>
                    <a:pt x="19" y="0"/>
                  </a:lnTo>
                  <a:lnTo>
                    <a:pt x="12" y="2"/>
                  </a:lnTo>
                  <a:lnTo>
                    <a:pt x="0" y="12"/>
                  </a:lnTo>
                  <a:lnTo>
                    <a:pt x="0" y="20"/>
                  </a:lnTo>
                  <a:lnTo>
                    <a:pt x="0" y="28"/>
                  </a:lnTo>
                  <a:lnTo>
                    <a:pt x="12" y="38"/>
                  </a:lnTo>
                  <a:lnTo>
                    <a:pt x="1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47" name="Group 8"/>
          <p:cNvGrpSpPr>
            <a:grpSpLocks noChangeAspect="1"/>
          </p:cNvGrpSpPr>
          <p:nvPr/>
        </p:nvGrpSpPr>
        <p:grpSpPr bwMode="auto">
          <a:xfrm>
            <a:off x="853596" y="5120166"/>
            <a:ext cx="609600" cy="608013"/>
            <a:chOff x="328" y="1074"/>
            <a:chExt cx="384" cy="383"/>
          </a:xfrm>
          <a:solidFill>
            <a:schemeClr val="tx1">
              <a:lumMod val="75000"/>
              <a:lumOff val="25000"/>
            </a:schemeClr>
          </a:solidFill>
        </p:grpSpPr>
        <p:sp>
          <p:nvSpPr>
            <p:cNvPr id="48" name="Freeform 9"/>
            <p:cNvSpPr>
              <a:spLocks noEditPoints="1"/>
            </p:cNvSpPr>
            <p:nvPr/>
          </p:nvSpPr>
          <p:spPr bwMode="auto">
            <a:xfrm>
              <a:off x="328" y="1074"/>
              <a:ext cx="384" cy="383"/>
            </a:xfrm>
            <a:custGeom>
              <a:avLst/>
              <a:gdLst>
                <a:gd name="T0" fmla="*/ 1038 w 1153"/>
                <a:gd name="T1" fmla="*/ 518 h 1150"/>
                <a:gd name="T2" fmla="*/ 1037 w 1153"/>
                <a:gd name="T3" fmla="*/ 387 h 1150"/>
                <a:gd name="T4" fmla="*/ 1015 w 1153"/>
                <a:gd name="T5" fmla="*/ 354 h 1150"/>
                <a:gd name="T6" fmla="*/ 986 w 1153"/>
                <a:gd name="T7" fmla="*/ 345 h 1150"/>
                <a:gd name="T8" fmla="*/ 962 w 1153"/>
                <a:gd name="T9" fmla="*/ 0 h 1150"/>
                <a:gd name="T10" fmla="*/ 192 w 1153"/>
                <a:gd name="T11" fmla="*/ 39 h 1150"/>
                <a:gd name="T12" fmla="*/ 134 w 1153"/>
                <a:gd name="T13" fmla="*/ 76 h 1150"/>
                <a:gd name="T14" fmla="*/ 76 w 1153"/>
                <a:gd name="T15" fmla="*/ 211 h 1150"/>
                <a:gd name="T16" fmla="*/ 42 w 1153"/>
                <a:gd name="T17" fmla="*/ 211 h 1150"/>
                <a:gd name="T18" fmla="*/ 9 w 1153"/>
                <a:gd name="T19" fmla="*/ 234 h 1150"/>
                <a:gd name="T20" fmla="*/ 0 w 1153"/>
                <a:gd name="T21" fmla="*/ 263 h 1150"/>
                <a:gd name="T22" fmla="*/ 0 w 1153"/>
                <a:gd name="T23" fmla="*/ 1102 h 1150"/>
                <a:gd name="T24" fmla="*/ 10 w 1153"/>
                <a:gd name="T25" fmla="*/ 1132 h 1150"/>
                <a:gd name="T26" fmla="*/ 37 w 1153"/>
                <a:gd name="T27" fmla="*/ 1149 h 1150"/>
                <a:gd name="T28" fmla="*/ 910 w 1153"/>
                <a:gd name="T29" fmla="*/ 1150 h 1150"/>
                <a:gd name="T30" fmla="*/ 952 w 1153"/>
                <a:gd name="T31" fmla="*/ 1130 h 1150"/>
                <a:gd name="T32" fmla="*/ 1153 w 1153"/>
                <a:gd name="T33" fmla="*/ 578 h 1150"/>
                <a:gd name="T34" fmla="*/ 1153 w 1153"/>
                <a:gd name="T35" fmla="*/ 562 h 1150"/>
                <a:gd name="T36" fmla="*/ 1133 w 1153"/>
                <a:gd name="T37" fmla="*/ 526 h 1150"/>
                <a:gd name="T38" fmla="*/ 1106 w 1153"/>
                <a:gd name="T39" fmla="*/ 518 h 1150"/>
                <a:gd name="T40" fmla="*/ 991 w 1153"/>
                <a:gd name="T41" fmla="*/ 384 h 1150"/>
                <a:gd name="T42" fmla="*/ 999 w 1153"/>
                <a:gd name="T43" fmla="*/ 397 h 1150"/>
                <a:gd name="T44" fmla="*/ 962 w 1153"/>
                <a:gd name="T45" fmla="*/ 518 h 1150"/>
                <a:gd name="T46" fmla="*/ 986 w 1153"/>
                <a:gd name="T47" fmla="*/ 384 h 1150"/>
                <a:gd name="T48" fmla="*/ 923 w 1153"/>
                <a:gd name="T49" fmla="*/ 518 h 1150"/>
                <a:gd name="T50" fmla="*/ 238 w 1153"/>
                <a:gd name="T51" fmla="*/ 518 h 1150"/>
                <a:gd name="T52" fmla="*/ 231 w 1153"/>
                <a:gd name="T53" fmla="*/ 519 h 1150"/>
                <a:gd name="T54" fmla="*/ 231 w 1153"/>
                <a:gd name="T55" fmla="*/ 39 h 1150"/>
                <a:gd name="T56" fmla="*/ 192 w 1153"/>
                <a:gd name="T57" fmla="*/ 76 h 1150"/>
                <a:gd name="T58" fmla="*/ 190 w 1153"/>
                <a:gd name="T59" fmla="*/ 571 h 1150"/>
                <a:gd name="T60" fmla="*/ 173 w 1153"/>
                <a:gd name="T61" fmla="*/ 76 h 1150"/>
                <a:gd name="T62" fmla="*/ 115 w 1153"/>
                <a:gd name="T63" fmla="*/ 115 h 1150"/>
                <a:gd name="T64" fmla="*/ 134 w 1153"/>
                <a:gd name="T65" fmla="*/ 725 h 1150"/>
                <a:gd name="T66" fmla="*/ 115 w 1153"/>
                <a:gd name="T67" fmla="*/ 115 h 1150"/>
                <a:gd name="T68" fmla="*/ 39 w 1153"/>
                <a:gd name="T69" fmla="*/ 257 h 1150"/>
                <a:gd name="T70" fmla="*/ 52 w 1153"/>
                <a:gd name="T71" fmla="*/ 249 h 1150"/>
                <a:gd name="T72" fmla="*/ 76 w 1153"/>
                <a:gd name="T73" fmla="*/ 882 h 1150"/>
                <a:gd name="T74" fmla="*/ 39 w 1153"/>
                <a:gd name="T75" fmla="*/ 263 h 1150"/>
                <a:gd name="T76" fmla="*/ 917 w 1153"/>
                <a:gd name="T77" fmla="*/ 1110 h 1150"/>
                <a:gd name="T78" fmla="*/ 49 w 1153"/>
                <a:gd name="T79" fmla="*/ 1112 h 1150"/>
                <a:gd name="T80" fmla="*/ 40 w 1153"/>
                <a:gd name="T81" fmla="*/ 1107 h 1150"/>
                <a:gd name="T82" fmla="*/ 39 w 1153"/>
                <a:gd name="T83" fmla="*/ 1100 h 1150"/>
                <a:gd name="T84" fmla="*/ 134 w 1153"/>
                <a:gd name="T85" fmla="*/ 837 h 1150"/>
                <a:gd name="T86" fmla="*/ 192 w 1153"/>
                <a:gd name="T87" fmla="*/ 679 h 1150"/>
                <a:gd name="T88" fmla="*/ 231 w 1153"/>
                <a:gd name="T89" fmla="*/ 574 h 1150"/>
                <a:gd name="T90" fmla="*/ 234 w 1153"/>
                <a:gd name="T91" fmla="*/ 564 h 1150"/>
                <a:gd name="T92" fmla="*/ 245 w 1153"/>
                <a:gd name="T93" fmla="*/ 557 h 1150"/>
                <a:gd name="T94" fmla="*/ 1113 w 1153"/>
                <a:gd name="T95" fmla="*/ 561 h 1150"/>
                <a:gd name="T96" fmla="*/ 920 w 1153"/>
                <a:gd name="T97" fmla="*/ 1104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53" h="1150">
                  <a:moveTo>
                    <a:pt x="1106" y="518"/>
                  </a:moveTo>
                  <a:lnTo>
                    <a:pt x="1038" y="518"/>
                  </a:lnTo>
                  <a:lnTo>
                    <a:pt x="1038" y="397"/>
                  </a:lnTo>
                  <a:lnTo>
                    <a:pt x="1037" y="387"/>
                  </a:lnTo>
                  <a:lnTo>
                    <a:pt x="1029" y="368"/>
                  </a:lnTo>
                  <a:lnTo>
                    <a:pt x="1015" y="354"/>
                  </a:lnTo>
                  <a:lnTo>
                    <a:pt x="996" y="345"/>
                  </a:lnTo>
                  <a:lnTo>
                    <a:pt x="986" y="345"/>
                  </a:lnTo>
                  <a:lnTo>
                    <a:pt x="962" y="345"/>
                  </a:lnTo>
                  <a:lnTo>
                    <a:pt x="962" y="0"/>
                  </a:lnTo>
                  <a:lnTo>
                    <a:pt x="192" y="0"/>
                  </a:lnTo>
                  <a:lnTo>
                    <a:pt x="192" y="39"/>
                  </a:lnTo>
                  <a:lnTo>
                    <a:pt x="134" y="39"/>
                  </a:lnTo>
                  <a:lnTo>
                    <a:pt x="134" y="76"/>
                  </a:lnTo>
                  <a:lnTo>
                    <a:pt x="76" y="76"/>
                  </a:lnTo>
                  <a:lnTo>
                    <a:pt x="76" y="211"/>
                  </a:lnTo>
                  <a:lnTo>
                    <a:pt x="52" y="211"/>
                  </a:lnTo>
                  <a:lnTo>
                    <a:pt x="42" y="211"/>
                  </a:lnTo>
                  <a:lnTo>
                    <a:pt x="23" y="220"/>
                  </a:lnTo>
                  <a:lnTo>
                    <a:pt x="9" y="234"/>
                  </a:lnTo>
                  <a:lnTo>
                    <a:pt x="1" y="253"/>
                  </a:lnTo>
                  <a:lnTo>
                    <a:pt x="0" y="263"/>
                  </a:lnTo>
                  <a:lnTo>
                    <a:pt x="0" y="1102"/>
                  </a:lnTo>
                  <a:lnTo>
                    <a:pt x="0" y="1102"/>
                  </a:lnTo>
                  <a:lnTo>
                    <a:pt x="1" y="1117"/>
                  </a:lnTo>
                  <a:lnTo>
                    <a:pt x="10" y="1132"/>
                  </a:lnTo>
                  <a:lnTo>
                    <a:pt x="17" y="1140"/>
                  </a:lnTo>
                  <a:lnTo>
                    <a:pt x="37" y="1149"/>
                  </a:lnTo>
                  <a:lnTo>
                    <a:pt x="49" y="1150"/>
                  </a:lnTo>
                  <a:lnTo>
                    <a:pt x="910" y="1150"/>
                  </a:lnTo>
                  <a:lnTo>
                    <a:pt x="926" y="1149"/>
                  </a:lnTo>
                  <a:lnTo>
                    <a:pt x="952" y="1130"/>
                  </a:lnTo>
                  <a:lnTo>
                    <a:pt x="957" y="1116"/>
                  </a:lnTo>
                  <a:lnTo>
                    <a:pt x="1153" y="578"/>
                  </a:lnTo>
                  <a:lnTo>
                    <a:pt x="1153" y="575"/>
                  </a:lnTo>
                  <a:lnTo>
                    <a:pt x="1153" y="562"/>
                  </a:lnTo>
                  <a:lnTo>
                    <a:pt x="1146" y="542"/>
                  </a:lnTo>
                  <a:lnTo>
                    <a:pt x="1133" y="526"/>
                  </a:lnTo>
                  <a:lnTo>
                    <a:pt x="1116" y="519"/>
                  </a:lnTo>
                  <a:lnTo>
                    <a:pt x="1106" y="518"/>
                  </a:lnTo>
                  <a:close/>
                  <a:moveTo>
                    <a:pt x="986" y="384"/>
                  </a:moveTo>
                  <a:lnTo>
                    <a:pt x="991" y="384"/>
                  </a:lnTo>
                  <a:lnTo>
                    <a:pt x="999" y="393"/>
                  </a:lnTo>
                  <a:lnTo>
                    <a:pt x="999" y="397"/>
                  </a:lnTo>
                  <a:lnTo>
                    <a:pt x="999" y="518"/>
                  </a:lnTo>
                  <a:lnTo>
                    <a:pt x="962" y="518"/>
                  </a:lnTo>
                  <a:lnTo>
                    <a:pt x="962" y="384"/>
                  </a:lnTo>
                  <a:lnTo>
                    <a:pt x="986" y="384"/>
                  </a:lnTo>
                  <a:close/>
                  <a:moveTo>
                    <a:pt x="923" y="39"/>
                  </a:moveTo>
                  <a:lnTo>
                    <a:pt x="923" y="518"/>
                  </a:lnTo>
                  <a:lnTo>
                    <a:pt x="245" y="518"/>
                  </a:lnTo>
                  <a:lnTo>
                    <a:pt x="238" y="518"/>
                  </a:lnTo>
                  <a:lnTo>
                    <a:pt x="232" y="519"/>
                  </a:lnTo>
                  <a:lnTo>
                    <a:pt x="231" y="519"/>
                  </a:lnTo>
                  <a:lnTo>
                    <a:pt x="231" y="519"/>
                  </a:lnTo>
                  <a:lnTo>
                    <a:pt x="231" y="39"/>
                  </a:lnTo>
                  <a:lnTo>
                    <a:pt x="923" y="39"/>
                  </a:lnTo>
                  <a:close/>
                  <a:moveTo>
                    <a:pt x="192" y="76"/>
                  </a:moveTo>
                  <a:lnTo>
                    <a:pt x="192" y="567"/>
                  </a:lnTo>
                  <a:lnTo>
                    <a:pt x="190" y="571"/>
                  </a:lnTo>
                  <a:lnTo>
                    <a:pt x="173" y="620"/>
                  </a:lnTo>
                  <a:lnTo>
                    <a:pt x="173" y="76"/>
                  </a:lnTo>
                  <a:lnTo>
                    <a:pt x="192" y="76"/>
                  </a:lnTo>
                  <a:close/>
                  <a:moveTo>
                    <a:pt x="115" y="115"/>
                  </a:moveTo>
                  <a:lnTo>
                    <a:pt x="134" y="115"/>
                  </a:lnTo>
                  <a:lnTo>
                    <a:pt x="134" y="725"/>
                  </a:lnTo>
                  <a:lnTo>
                    <a:pt x="115" y="778"/>
                  </a:lnTo>
                  <a:lnTo>
                    <a:pt x="115" y="115"/>
                  </a:lnTo>
                  <a:close/>
                  <a:moveTo>
                    <a:pt x="39" y="263"/>
                  </a:moveTo>
                  <a:lnTo>
                    <a:pt x="39" y="257"/>
                  </a:lnTo>
                  <a:lnTo>
                    <a:pt x="48" y="250"/>
                  </a:lnTo>
                  <a:lnTo>
                    <a:pt x="52" y="249"/>
                  </a:lnTo>
                  <a:lnTo>
                    <a:pt x="76" y="249"/>
                  </a:lnTo>
                  <a:lnTo>
                    <a:pt x="76" y="882"/>
                  </a:lnTo>
                  <a:lnTo>
                    <a:pt x="39" y="985"/>
                  </a:lnTo>
                  <a:lnTo>
                    <a:pt x="39" y="263"/>
                  </a:lnTo>
                  <a:close/>
                  <a:moveTo>
                    <a:pt x="920" y="1104"/>
                  </a:moveTo>
                  <a:lnTo>
                    <a:pt x="917" y="1110"/>
                  </a:lnTo>
                  <a:lnTo>
                    <a:pt x="910" y="1112"/>
                  </a:lnTo>
                  <a:lnTo>
                    <a:pt x="49" y="1112"/>
                  </a:lnTo>
                  <a:lnTo>
                    <a:pt x="43" y="1110"/>
                  </a:lnTo>
                  <a:lnTo>
                    <a:pt x="40" y="1107"/>
                  </a:lnTo>
                  <a:lnTo>
                    <a:pt x="39" y="1104"/>
                  </a:lnTo>
                  <a:lnTo>
                    <a:pt x="39" y="1100"/>
                  </a:lnTo>
                  <a:lnTo>
                    <a:pt x="76" y="995"/>
                  </a:lnTo>
                  <a:lnTo>
                    <a:pt x="134" y="837"/>
                  </a:lnTo>
                  <a:lnTo>
                    <a:pt x="192" y="679"/>
                  </a:lnTo>
                  <a:lnTo>
                    <a:pt x="192" y="679"/>
                  </a:lnTo>
                  <a:lnTo>
                    <a:pt x="229" y="578"/>
                  </a:lnTo>
                  <a:lnTo>
                    <a:pt x="231" y="574"/>
                  </a:lnTo>
                  <a:lnTo>
                    <a:pt x="234" y="565"/>
                  </a:lnTo>
                  <a:lnTo>
                    <a:pt x="234" y="564"/>
                  </a:lnTo>
                  <a:lnTo>
                    <a:pt x="238" y="558"/>
                  </a:lnTo>
                  <a:lnTo>
                    <a:pt x="245" y="557"/>
                  </a:lnTo>
                  <a:lnTo>
                    <a:pt x="1106" y="557"/>
                  </a:lnTo>
                  <a:lnTo>
                    <a:pt x="1113" y="561"/>
                  </a:lnTo>
                  <a:lnTo>
                    <a:pt x="1115" y="572"/>
                  </a:lnTo>
                  <a:lnTo>
                    <a:pt x="920" y="1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9" name="Freeform 10"/>
            <p:cNvSpPr>
              <a:spLocks/>
            </p:cNvSpPr>
            <p:nvPr/>
          </p:nvSpPr>
          <p:spPr bwMode="auto">
            <a:xfrm>
              <a:off x="437" y="1170"/>
              <a:ext cx="166" cy="13"/>
            </a:xfrm>
            <a:custGeom>
              <a:avLst/>
              <a:gdLst>
                <a:gd name="T0" fmla="*/ 19 w 499"/>
                <a:gd name="T1" fmla="*/ 38 h 38"/>
                <a:gd name="T2" fmla="*/ 480 w 499"/>
                <a:gd name="T3" fmla="*/ 38 h 38"/>
                <a:gd name="T4" fmla="*/ 488 w 499"/>
                <a:gd name="T5" fmla="*/ 37 h 38"/>
                <a:gd name="T6" fmla="*/ 499 w 499"/>
                <a:gd name="T7" fmla="*/ 27 h 38"/>
                <a:gd name="T8" fmla="*/ 499 w 499"/>
                <a:gd name="T9" fmla="*/ 18 h 38"/>
                <a:gd name="T10" fmla="*/ 499 w 499"/>
                <a:gd name="T11" fmla="*/ 11 h 38"/>
                <a:gd name="T12" fmla="*/ 488 w 499"/>
                <a:gd name="T13" fmla="*/ 1 h 38"/>
                <a:gd name="T14" fmla="*/ 480 w 499"/>
                <a:gd name="T15" fmla="*/ 0 h 38"/>
                <a:gd name="T16" fmla="*/ 19 w 499"/>
                <a:gd name="T17" fmla="*/ 0 h 38"/>
                <a:gd name="T18" fmla="*/ 12 w 499"/>
                <a:gd name="T19" fmla="*/ 1 h 38"/>
                <a:gd name="T20" fmla="*/ 0 w 499"/>
                <a:gd name="T21" fmla="*/ 11 h 38"/>
                <a:gd name="T22" fmla="*/ 0 w 499"/>
                <a:gd name="T23" fmla="*/ 18 h 38"/>
                <a:gd name="T24" fmla="*/ 0 w 499"/>
                <a:gd name="T25" fmla="*/ 27 h 38"/>
                <a:gd name="T26" fmla="*/ 12 w 499"/>
                <a:gd name="T27" fmla="*/ 37 h 38"/>
                <a:gd name="T28" fmla="*/ 19 w 499"/>
                <a:gd name="T2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9" h="38">
                  <a:moveTo>
                    <a:pt x="19" y="38"/>
                  </a:moveTo>
                  <a:lnTo>
                    <a:pt x="480" y="38"/>
                  </a:lnTo>
                  <a:lnTo>
                    <a:pt x="488" y="37"/>
                  </a:lnTo>
                  <a:lnTo>
                    <a:pt x="499" y="27"/>
                  </a:lnTo>
                  <a:lnTo>
                    <a:pt x="499" y="18"/>
                  </a:lnTo>
                  <a:lnTo>
                    <a:pt x="499" y="11"/>
                  </a:lnTo>
                  <a:lnTo>
                    <a:pt x="488" y="1"/>
                  </a:lnTo>
                  <a:lnTo>
                    <a:pt x="480" y="0"/>
                  </a:lnTo>
                  <a:lnTo>
                    <a:pt x="19" y="0"/>
                  </a:lnTo>
                  <a:lnTo>
                    <a:pt x="12" y="1"/>
                  </a:lnTo>
                  <a:lnTo>
                    <a:pt x="0" y="11"/>
                  </a:lnTo>
                  <a:lnTo>
                    <a:pt x="0" y="18"/>
                  </a:lnTo>
                  <a:lnTo>
                    <a:pt x="0" y="27"/>
                  </a:lnTo>
                  <a:lnTo>
                    <a:pt x="12" y="37"/>
                  </a:lnTo>
                  <a:lnTo>
                    <a:pt x="1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0" name="Freeform 11"/>
            <p:cNvSpPr>
              <a:spLocks/>
            </p:cNvSpPr>
            <p:nvPr/>
          </p:nvSpPr>
          <p:spPr bwMode="auto">
            <a:xfrm>
              <a:off x="437" y="1125"/>
              <a:ext cx="77" cy="13"/>
            </a:xfrm>
            <a:custGeom>
              <a:avLst/>
              <a:gdLst>
                <a:gd name="T0" fmla="*/ 19 w 231"/>
                <a:gd name="T1" fmla="*/ 37 h 37"/>
                <a:gd name="T2" fmla="*/ 211 w 231"/>
                <a:gd name="T3" fmla="*/ 37 h 37"/>
                <a:gd name="T4" fmla="*/ 219 w 231"/>
                <a:gd name="T5" fmla="*/ 37 h 37"/>
                <a:gd name="T6" fmla="*/ 230 w 231"/>
                <a:gd name="T7" fmla="*/ 26 h 37"/>
                <a:gd name="T8" fmla="*/ 231 w 231"/>
                <a:gd name="T9" fmla="*/ 19 h 37"/>
                <a:gd name="T10" fmla="*/ 230 w 231"/>
                <a:gd name="T11" fmla="*/ 11 h 37"/>
                <a:gd name="T12" fmla="*/ 219 w 231"/>
                <a:gd name="T13" fmla="*/ 0 h 37"/>
                <a:gd name="T14" fmla="*/ 211 w 231"/>
                <a:gd name="T15" fmla="*/ 0 h 37"/>
                <a:gd name="T16" fmla="*/ 19 w 231"/>
                <a:gd name="T17" fmla="*/ 0 h 37"/>
                <a:gd name="T18" fmla="*/ 12 w 231"/>
                <a:gd name="T19" fmla="*/ 0 h 37"/>
                <a:gd name="T20" fmla="*/ 0 w 231"/>
                <a:gd name="T21" fmla="*/ 11 h 37"/>
                <a:gd name="T22" fmla="*/ 0 w 231"/>
                <a:gd name="T23" fmla="*/ 19 h 37"/>
                <a:gd name="T24" fmla="*/ 0 w 231"/>
                <a:gd name="T25" fmla="*/ 26 h 37"/>
                <a:gd name="T26" fmla="*/ 12 w 231"/>
                <a:gd name="T27" fmla="*/ 37 h 37"/>
                <a:gd name="T28" fmla="*/ 19 w 231"/>
                <a:gd name="T2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1" h="37">
                  <a:moveTo>
                    <a:pt x="19" y="37"/>
                  </a:moveTo>
                  <a:lnTo>
                    <a:pt x="211" y="37"/>
                  </a:lnTo>
                  <a:lnTo>
                    <a:pt x="219" y="37"/>
                  </a:lnTo>
                  <a:lnTo>
                    <a:pt x="230" y="26"/>
                  </a:lnTo>
                  <a:lnTo>
                    <a:pt x="231" y="19"/>
                  </a:lnTo>
                  <a:lnTo>
                    <a:pt x="230" y="11"/>
                  </a:lnTo>
                  <a:lnTo>
                    <a:pt x="219" y="0"/>
                  </a:lnTo>
                  <a:lnTo>
                    <a:pt x="211" y="0"/>
                  </a:lnTo>
                  <a:lnTo>
                    <a:pt x="19" y="0"/>
                  </a:lnTo>
                  <a:lnTo>
                    <a:pt x="12" y="0"/>
                  </a:lnTo>
                  <a:lnTo>
                    <a:pt x="0" y="11"/>
                  </a:lnTo>
                  <a:lnTo>
                    <a:pt x="0" y="19"/>
                  </a:lnTo>
                  <a:lnTo>
                    <a:pt x="0" y="26"/>
                  </a:lnTo>
                  <a:lnTo>
                    <a:pt x="12" y="37"/>
                  </a:lnTo>
                  <a:lnTo>
                    <a:pt x="19"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51" name="Freeform 12"/>
            <p:cNvSpPr>
              <a:spLocks/>
            </p:cNvSpPr>
            <p:nvPr/>
          </p:nvSpPr>
          <p:spPr bwMode="auto">
            <a:xfrm>
              <a:off x="437" y="1214"/>
              <a:ext cx="166" cy="13"/>
            </a:xfrm>
            <a:custGeom>
              <a:avLst/>
              <a:gdLst>
                <a:gd name="T0" fmla="*/ 19 w 499"/>
                <a:gd name="T1" fmla="*/ 39 h 39"/>
                <a:gd name="T2" fmla="*/ 480 w 499"/>
                <a:gd name="T3" fmla="*/ 39 h 39"/>
                <a:gd name="T4" fmla="*/ 488 w 499"/>
                <a:gd name="T5" fmla="*/ 38 h 39"/>
                <a:gd name="T6" fmla="*/ 499 w 499"/>
                <a:gd name="T7" fmla="*/ 28 h 39"/>
                <a:gd name="T8" fmla="*/ 499 w 499"/>
                <a:gd name="T9" fmla="*/ 20 h 39"/>
                <a:gd name="T10" fmla="*/ 499 w 499"/>
                <a:gd name="T11" fmla="*/ 12 h 39"/>
                <a:gd name="T12" fmla="*/ 488 w 499"/>
                <a:gd name="T13" fmla="*/ 2 h 39"/>
                <a:gd name="T14" fmla="*/ 480 w 499"/>
                <a:gd name="T15" fmla="*/ 0 h 39"/>
                <a:gd name="T16" fmla="*/ 19 w 499"/>
                <a:gd name="T17" fmla="*/ 0 h 39"/>
                <a:gd name="T18" fmla="*/ 12 w 499"/>
                <a:gd name="T19" fmla="*/ 2 h 39"/>
                <a:gd name="T20" fmla="*/ 0 w 499"/>
                <a:gd name="T21" fmla="*/ 12 h 39"/>
                <a:gd name="T22" fmla="*/ 0 w 499"/>
                <a:gd name="T23" fmla="*/ 20 h 39"/>
                <a:gd name="T24" fmla="*/ 0 w 499"/>
                <a:gd name="T25" fmla="*/ 28 h 39"/>
                <a:gd name="T26" fmla="*/ 12 w 499"/>
                <a:gd name="T27" fmla="*/ 38 h 39"/>
                <a:gd name="T28" fmla="*/ 19 w 499"/>
                <a:gd name="T29"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9" h="39">
                  <a:moveTo>
                    <a:pt x="19" y="39"/>
                  </a:moveTo>
                  <a:lnTo>
                    <a:pt x="480" y="39"/>
                  </a:lnTo>
                  <a:lnTo>
                    <a:pt x="488" y="38"/>
                  </a:lnTo>
                  <a:lnTo>
                    <a:pt x="499" y="28"/>
                  </a:lnTo>
                  <a:lnTo>
                    <a:pt x="499" y="20"/>
                  </a:lnTo>
                  <a:lnTo>
                    <a:pt x="499" y="12"/>
                  </a:lnTo>
                  <a:lnTo>
                    <a:pt x="488" y="2"/>
                  </a:lnTo>
                  <a:lnTo>
                    <a:pt x="480" y="0"/>
                  </a:lnTo>
                  <a:lnTo>
                    <a:pt x="19" y="0"/>
                  </a:lnTo>
                  <a:lnTo>
                    <a:pt x="12" y="2"/>
                  </a:lnTo>
                  <a:lnTo>
                    <a:pt x="0" y="12"/>
                  </a:lnTo>
                  <a:lnTo>
                    <a:pt x="0" y="20"/>
                  </a:lnTo>
                  <a:lnTo>
                    <a:pt x="0" y="28"/>
                  </a:lnTo>
                  <a:lnTo>
                    <a:pt x="12" y="38"/>
                  </a:lnTo>
                  <a:lnTo>
                    <a:pt x="1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52" name="직사각형 51"/>
          <p:cNvSpPr/>
          <p:nvPr/>
        </p:nvSpPr>
        <p:spPr>
          <a:xfrm>
            <a:off x="554948" y="4254160"/>
            <a:ext cx="1206897" cy="758028"/>
          </a:xfrm>
          <a:prstGeom prst="rect">
            <a:avLst/>
          </a:prstGeom>
        </p:spPr>
        <p:txBody>
          <a:bodyPr wrap="square">
            <a:spAutoFit/>
          </a:bodyPr>
          <a:lstStyle/>
          <a:p>
            <a:pPr algn="ctr">
              <a:lnSpc>
                <a:spcPct val="150000"/>
              </a:lnSpc>
            </a:pPr>
            <a:r>
              <a:rPr lang="en-US" altLang="ko-KR" sz="1200" b="1" dirty="0">
                <a:solidFill>
                  <a:prstClr val="black">
                    <a:lumMod val="65000"/>
                    <a:lumOff val="35000"/>
                  </a:prstClr>
                </a:solidFill>
              </a:rPr>
              <a:t>Y.H Kim</a:t>
            </a:r>
          </a:p>
          <a:p>
            <a:pPr algn="ctr">
              <a:lnSpc>
                <a:spcPct val="150000"/>
              </a:lnSpc>
            </a:pPr>
            <a:r>
              <a:rPr lang="en-US" altLang="ko-KR" sz="900" dirty="0">
                <a:solidFill>
                  <a:prstClr val="black">
                    <a:lumMod val="65000"/>
                    <a:lumOff val="35000"/>
                  </a:prstClr>
                </a:solidFill>
              </a:rPr>
              <a:t>Dark Templar</a:t>
            </a:r>
          </a:p>
          <a:p>
            <a:pPr algn="ctr">
              <a:lnSpc>
                <a:spcPct val="150000"/>
              </a:lnSpc>
            </a:pPr>
            <a:r>
              <a:rPr lang="en-US" altLang="ko-KR" sz="900" dirty="0">
                <a:solidFill>
                  <a:prstClr val="black">
                    <a:lumMod val="65000"/>
                    <a:lumOff val="35000"/>
                  </a:prstClr>
                </a:solidFill>
              </a:rPr>
              <a:t>Need girl 2</a:t>
            </a:r>
          </a:p>
        </p:txBody>
      </p:sp>
      <p:sp>
        <p:nvSpPr>
          <p:cNvPr id="53" name="직사각형 52"/>
          <p:cNvSpPr/>
          <p:nvPr/>
        </p:nvSpPr>
        <p:spPr>
          <a:xfrm>
            <a:off x="358296" y="5819145"/>
            <a:ext cx="1600200" cy="758028"/>
          </a:xfrm>
          <a:prstGeom prst="rect">
            <a:avLst/>
          </a:prstGeom>
        </p:spPr>
        <p:txBody>
          <a:bodyPr wrap="square">
            <a:spAutoFit/>
          </a:bodyPr>
          <a:lstStyle/>
          <a:p>
            <a:pPr algn="ctr">
              <a:lnSpc>
                <a:spcPct val="150000"/>
              </a:lnSpc>
            </a:pPr>
            <a:r>
              <a:rPr lang="en-US" altLang="ko-KR" sz="1200" b="1" dirty="0">
                <a:solidFill>
                  <a:prstClr val="black">
                    <a:lumMod val="65000"/>
                    <a:lumOff val="35000"/>
                  </a:prstClr>
                </a:solidFill>
              </a:rPr>
              <a:t>W.S Choi</a:t>
            </a:r>
          </a:p>
          <a:p>
            <a:pPr algn="ctr">
              <a:lnSpc>
                <a:spcPct val="150000"/>
              </a:lnSpc>
            </a:pPr>
            <a:r>
              <a:rPr lang="en-US" altLang="ko-KR" sz="900" dirty="0">
                <a:solidFill>
                  <a:prstClr val="black">
                    <a:lumMod val="65000"/>
                    <a:lumOff val="35000"/>
                  </a:prstClr>
                </a:solidFill>
              </a:rPr>
              <a:t>Commando</a:t>
            </a:r>
          </a:p>
          <a:p>
            <a:pPr algn="ctr">
              <a:lnSpc>
                <a:spcPct val="150000"/>
              </a:lnSpc>
            </a:pPr>
            <a:r>
              <a:rPr lang="en-US" altLang="ko-KR" sz="900" dirty="0">
                <a:solidFill>
                  <a:prstClr val="black">
                    <a:lumMod val="65000"/>
                    <a:lumOff val="35000"/>
                  </a:prstClr>
                </a:solidFill>
              </a:rPr>
              <a:t>Need girl3</a:t>
            </a:r>
          </a:p>
        </p:txBody>
      </p:sp>
      <p:sp>
        <p:nvSpPr>
          <p:cNvPr id="54" name="직사각형 53"/>
          <p:cNvSpPr/>
          <p:nvPr/>
        </p:nvSpPr>
        <p:spPr>
          <a:xfrm>
            <a:off x="554948" y="2719891"/>
            <a:ext cx="1206897" cy="758028"/>
          </a:xfrm>
          <a:prstGeom prst="rect">
            <a:avLst/>
          </a:prstGeom>
        </p:spPr>
        <p:txBody>
          <a:bodyPr wrap="square">
            <a:spAutoFit/>
          </a:bodyPr>
          <a:lstStyle/>
          <a:p>
            <a:pPr algn="ctr">
              <a:lnSpc>
                <a:spcPct val="150000"/>
              </a:lnSpc>
            </a:pPr>
            <a:r>
              <a:rPr lang="en-US" altLang="ko-KR" sz="1200" b="1" dirty="0">
                <a:solidFill>
                  <a:prstClr val="black">
                    <a:lumMod val="65000"/>
                    <a:lumOff val="35000"/>
                  </a:prstClr>
                </a:solidFill>
              </a:rPr>
              <a:t>M.S Son</a:t>
            </a:r>
          </a:p>
          <a:p>
            <a:pPr algn="ctr">
              <a:lnSpc>
                <a:spcPct val="150000"/>
              </a:lnSpc>
            </a:pPr>
            <a:r>
              <a:rPr lang="en-US" altLang="ko-KR" sz="900" dirty="0">
                <a:solidFill>
                  <a:prstClr val="black">
                    <a:lumMod val="65000"/>
                    <a:lumOff val="35000"/>
                  </a:prstClr>
                </a:solidFill>
              </a:rPr>
              <a:t>Cpt. Korea</a:t>
            </a:r>
          </a:p>
          <a:p>
            <a:pPr algn="ctr">
              <a:lnSpc>
                <a:spcPct val="150000"/>
              </a:lnSpc>
            </a:pPr>
            <a:r>
              <a:rPr lang="en-US" altLang="ko-KR" sz="900" dirty="0">
                <a:solidFill>
                  <a:prstClr val="black">
                    <a:lumMod val="65000"/>
                    <a:lumOff val="35000"/>
                  </a:prstClr>
                </a:solidFill>
              </a:rPr>
              <a:t>Need girl 1</a:t>
            </a:r>
          </a:p>
        </p:txBody>
      </p:sp>
      <p:sp>
        <p:nvSpPr>
          <p:cNvPr id="55" name="직사각형 54"/>
          <p:cNvSpPr/>
          <p:nvPr/>
        </p:nvSpPr>
        <p:spPr>
          <a:xfrm>
            <a:off x="304800" y="1206764"/>
            <a:ext cx="1707193" cy="550279"/>
          </a:xfrm>
          <a:prstGeom prst="rect">
            <a:avLst/>
          </a:prstGeom>
        </p:spPr>
        <p:txBody>
          <a:bodyPr wrap="square">
            <a:spAutoFit/>
          </a:bodyPr>
          <a:lstStyle/>
          <a:p>
            <a:pPr algn="ctr">
              <a:lnSpc>
                <a:spcPct val="150000"/>
              </a:lnSpc>
            </a:pPr>
            <a:r>
              <a:rPr lang="en-US" altLang="ko-KR" sz="1200" b="1" dirty="0">
                <a:solidFill>
                  <a:prstClr val="black">
                    <a:lumMod val="65000"/>
                    <a:lumOff val="35000"/>
                  </a:prstClr>
                </a:solidFill>
              </a:rPr>
              <a:t>Lee SungHo</a:t>
            </a:r>
          </a:p>
          <a:p>
            <a:pPr algn="ctr">
              <a:lnSpc>
                <a:spcPct val="150000"/>
              </a:lnSpc>
            </a:pPr>
            <a:r>
              <a:rPr lang="en-US" altLang="ko-KR" sz="900" dirty="0">
                <a:solidFill>
                  <a:prstClr val="black">
                    <a:lumMod val="65000"/>
                    <a:lumOff val="35000"/>
                  </a:prstClr>
                </a:solidFill>
              </a:rPr>
              <a:t>16102284 </a:t>
            </a:r>
          </a:p>
        </p:txBody>
      </p:sp>
    </p:spTree>
    <p:extLst>
      <p:ext uri="{BB962C8B-B14F-4D97-AF65-F5344CB8AC3E}">
        <p14:creationId xmlns:p14="http://schemas.microsoft.com/office/powerpoint/2010/main" val="2982321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lumMod val="85000"/>
            </a:schemeClr>
          </a:bgClr>
        </a:pattFill>
        <a:effectLst/>
      </p:bgPr>
    </p:bg>
    <p:spTree>
      <p:nvGrpSpPr>
        <p:cNvPr id="1" name=""/>
        <p:cNvGrpSpPr/>
        <p:nvPr/>
      </p:nvGrpSpPr>
      <p:grpSpPr>
        <a:xfrm>
          <a:off x="0" y="0"/>
          <a:ext cx="0" cy="0"/>
          <a:chOff x="0" y="0"/>
          <a:chExt cx="0" cy="0"/>
        </a:xfrm>
      </p:grpSpPr>
      <p:grpSp>
        <p:nvGrpSpPr>
          <p:cNvPr id="2" name="그룹 1"/>
          <p:cNvGrpSpPr/>
          <p:nvPr/>
        </p:nvGrpSpPr>
        <p:grpSpPr>
          <a:xfrm>
            <a:off x="314325" y="285751"/>
            <a:ext cx="11563350" cy="6286499"/>
            <a:chOff x="314325" y="285751"/>
            <a:chExt cx="11563350" cy="6286499"/>
          </a:xfrm>
          <a:effectLst>
            <a:outerShdw dist="88900" dir="2700000" algn="tl" rotWithShape="0">
              <a:prstClr val="black">
                <a:alpha val="40000"/>
              </a:prstClr>
            </a:outerShdw>
          </a:effectLst>
        </p:grpSpPr>
        <p:sp>
          <p:nvSpPr>
            <p:cNvPr id="3" name="직사각형 2"/>
            <p:cNvSpPr/>
            <p:nvPr/>
          </p:nvSpPr>
          <p:spPr>
            <a:xfrm>
              <a:off x="314325" y="285751"/>
              <a:ext cx="11563350" cy="377825"/>
            </a:xfrm>
            <a:prstGeom prst="rect">
              <a:avLst/>
            </a:prstGeom>
            <a:solidFill>
              <a:srgbClr val="DDDDD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en-US" altLang="ko-KR" b="1" i="1" kern="0" dirty="0">
                  <a:solidFill>
                    <a:prstClr val="black">
                      <a:lumMod val="75000"/>
                      <a:lumOff val="25000"/>
                    </a:prstClr>
                  </a:solidFill>
                </a:rPr>
                <a:t>Reference</a:t>
              </a:r>
            </a:p>
          </p:txBody>
        </p:sp>
        <p:sp>
          <p:nvSpPr>
            <p:cNvPr id="4" name="직사각형 3"/>
            <p:cNvSpPr/>
            <p:nvPr/>
          </p:nvSpPr>
          <p:spPr>
            <a:xfrm>
              <a:off x="314325" y="285751"/>
              <a:ext cx="416910" cy="377825"/>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black">
                      <a:lumMod val="75000"/>
                      <a:lumOff val="25000"/>
                    </a:prstClr>
                  </a:solidFill>
                </a:rPr>
                <a:t>4</a:t>
              </a:r>
              <a:endParaRPr lang="ko-KR" altLang="en-US" dirty="0">
                <a:solidFill>
                  <a:prstClr val="black">
                    <a:lumMod val="75000"/>
                    <a:lumOff val="25000"/>
                  </a:prstClr>
                </a:solidFill>
              </a:endParaRPr>
            </a:p>
          </p:txBody>
        </p:sp>
        <p:sp>
          <p:nvSpPr>
            <p:cNvPr id="5" name="직사각형 4"/>
            <p:cNvSpPr/>
            <p:nvPr/>
          </p:nvSpPr>
          <p:spPr>
            <a:xfrm>
              <a:off x="314325" y="663576"/>
              <a:ext cx="11563350" cy="5908674"/>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직사각형 5"/>
            <p:cNvSpPr/>
            <p:nvPr/>
          </p:nvSpPr>
          <p:spPr>
            <a:xfrm>
              <a:off x="11658379" y="663576"/>
              <a:ext cx="219296" cy="5908674"/>
            </a:xfrm>
            <a:prstGeom prst="rect">
              <a:avLst/>
            </a:prstGeom>
            <a:solidFill>
              <a:srgbClr val="D7D2CE"/>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 name="직사각형 6"/>
            <p:cNvSpPr/>
            <p:nvPr/>
          </p:nvSpPr>
          <p:spPr>
            <a:xfrm>
              <a:off x="11658379" y="4448176"/>
              <a:ext cx="219296" cy="1133476"/>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8" name="직선 연결선 7"/>
            <p:cNvCxnSpPr/>
            <p:nvPr/>
          </p:nvCxnSpPr>
          <p:spPr>
            <a:xfrm>
              <a:off x="10848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10848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77777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77777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1" name="제목 1">
            <a:extLst>
              <a:ext uri="{FF2B5EF4-FFF2-40B4-BE49-F238E27FC236}">
                <a16:creationId xmlns:a16="http://schemas.microsoft.com/office/drawing/2014/main" id="{9E8A6606-8DA6-4997-9D70-E329D7AB982E}"/>
              </a:ext>
            </a:extLst>
          </p:cNvPr>
          <p:cNvSpPr>
            <a:spLocks noGrp="1"/>
          </p:cNvSpPr>
          <p:nvPr>
            <p:ph type="title"/>
          </p:nvPr>
        </p:nvSpPr>
        <p:spPr>
          <a:xfrm>
            <a:off x="1053352" y="2686983"/>
            <a:ext cx="10515600" cy="1325563"/>
          </a:xfrm>
        </p:spPr>
        <p:txBody>
          <a:bodyPr>
            <a:noAutofit/>
          </a:bodyPr>
          <a:lstStyle/>
          <a:p>
            <a:r>
              <a:rPr lang="en-US" altLang="ko-KR" sz="2000" dirty="0">
                <a:hlinkClick r:id="rId2"/>
              </a:rPr>
              <a:t>https://ilyo.co.kr/?ac=article_view&amp;entry_id=338697</a:t>
            </a:r>
            <a:br>
              <a:rPr lang="en-US" altLang="ko-KR" sz="2000" dirty="0"/>
            </a:br>
            <a:br>
              <a:rPr lang="en-US" altLang="ko-KR" sz="2000" dirty="0"/>
            </a:br>
            <a:r>
              <a:rPr lang="en-US" altLang="ko-KR" sz="2000" dirty="0">
                <a:hlinkClick r:id="rId3"/>
              </a:rPr>
              <a:t>http://fpost.co.kr/board/bbs/board.php?bo_table=fsp2&amp;wr_id=11</a:t>
            </a:r>
            <a:br>
              <a:rPr lang="en-US" altLang="ko-KR" sz="2000" dirty="0"/>
            </a:br>
            <a:br>
              <a:rPr lang="en-US" altLang="ko-KR" sz="2000" dirty="0"/>
            </a:br>
            <a:r>
              <a:rPr lang="en-US" altLang="ko-KR" sz="2000" dirty="0">
                <a:hlinkClick r:id="rId4"/>
              </a:rPr>
              <a:t>https://magazine.hankyung.com/business/article/2019041501220000171</a:t>
            </a:r>
            <a:br>
              <a:rPr lang="en-US" altLang="ko-KR" sz="2000" dirty="0"/>
            </a:br>
            <a:br>
              <a:rPr lang="en-US" altLang="ko-KR" sz="2000" dirty="0"/>
            </a:br>
            <a:r>
              <a:rPr lang="en-US" altLang="ko-KR" sz="2000" dirty="0">
                <a:hlinkClick r:id="rId5"/>
              </a:rPr>
              <a:t>https://logipress.tistory.com/662</a:t>
            </a:r>
            <a:br>
              <a:rPr lang="en-US" altLang="ko-KR" sz="2000" dirty="0"/>
            </a:br>
            <a:br>
              <a:rPr lang="en-US" altLang="ko-KR" sz="2000" dirty="0"/>
            </a:br>
            <a:r>
              <a:rPr lang="en-US" altLang="ko-KR" sz="2000" dirty="0">
                <a:hlinkClick r:id="rId6"/>
              </a:rPr>
              <a:t>http://www.investchosun.com/2019/06/25/3238669</a:t>
            </a:r>
            <a:br>
              <a:rPr lang="en-US" altLang="ko-KR" sz="2000" dirty="0"/>
            </a:br>
            <a:br>
              <a:rPr lang="en-US" altLang="ko-KR" sz="2000" dirty="0"/>
            </a:br>
            <a:r>
              <a:rPr lang="en-US" altLang="ko-KR" sz="2000" dirty="0"/>
              <a:t>https://byline.network/2019/09/23-59/</a:t>
            </a:r>
            <a:endParaRPr lang="ko-KR" altLang="en-US" sz="2000" dirty="0"/>
          </a:p>
        </p:txBody>
      </p:sp>
    </p:spTree>
    <p:extLst>
      <p:ext uri="{BB962C8B-B14F-4D97-AF65-F5344CB8AC3E}">
        <p14:creationId xmlns:p14="http://schemas.microsoft.com/office/powerpoint/2010/main" val="403312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lumMod val="85000"/>
            </a:schemeClr>
          </a:bgClr>
        </a:pattFill>
        <a:effectLst/>
      </p:bgPr>
    </p:bg>
    <p:spTree>
      <p:nvGrpSpPr>
        <p:cNvPr id="1" name=""/>
        <p:cNvGrpSpPr/>
        <p:nvPr/>
      </p:nvGrpSpPr>
      <p:grpSpPr>
        <a:xfrm>
          <a:off x="0" y="0"/>
          <a:ext cx="0" cy="0"/>
          <a:chOff x="0" y="0"/>
          <a:chExt cx="0" cy="0"/>
        </a:xfrm>
      </p:grpSpPr>
      <p:grpSp>
        <p:nvGrpSpPr>
          <p:cNvPr id="56" name="그룹 55"/>
          <p:cNvGrpSpPr/>
          <p:nvPr/>
        </p:nvGrpSpPr>
        <p:grpSpPr>
          <a:xfrm>
            <a:off x="314325" y="285751"/>
            <a:ext cx="11563350" cy="6286499"/>
            <a:chOff x="314325" y="285751"/>
            <a:chExt cx="11563350" cy="6286499"/>
          </a:xfrm>
          <a:effectLst>
            <a:outerShdw dist="88900" dir="2700000" algn="tl" rotWithShape="0">
              <a:prstClr val="black">
                <a:alpha val="40000"/>
              </a:prstClr>
            </a:outerShdw>
          </a:effectLst>
        </p:grpSpPr>
        <p:sp>
          <p:nvSpPr>
            <p:cNvPr id="57" name="직사각형 56"/>
            <p:cNvSpPr/>
            <p:nvPr/>
          </p:nvSpPr>
          <p:spPr>
            <a:xfrm>
              <a:off x="314325" y="285751"/>
              <a:ext cx="11563350" cy="377825"/>
            </a:xfrm>
            <a:prstGeom prst="rect">
              <a:avLst/>
            </a:prstGeom>
            <a:solidFill>
              <a:srgbClr val="DDDDD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en-US" altLang="ko-KR" b="1" i="1" kern="0" dirty="0">
                  <a:solidFill>
                    <a:prstClr val="black">
                      <a:lumMod val="75000"/>
                      <a:lumOff val="25000"/>
                    </a:prstClr>
                  </a:solidFill>
                </a:rPr>
                <a:t>Index</a:t>
              </a:r>
            </a:p>
          </p:txBody>
        </p:sp>
        <p:sp>
          <p:nvSpPr>
            <p:cNvPr id="58" name="직사각형 57"/>
            <p:cNvSpPr/>
            <p:nvPr/>
          </p:nvSpPr>
          <p:spPr>
            <a:xfrm>
              <a:off x="314325" y="285751"/>
              <a:ext cx="416910" cy="377825"/>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black">
                      <a:lumMod val="75000"/>
                      <a:lumOff val="25000"/>
                    </a:prstClr>
                  </a:solidFill>
                </a:rPr>
                <a:t>0</a:t>
              </a:r>
              <a:endParaRPr lang="ko-KR" altLang="en-US" dirty="0">
                <a:solidFill>
                  <a:prstClr val="black">
                    <a:lumMod val="75000"/>
                    <a:lumOff val="25000"/>
                  </a:prstClr>
                </a:solidFill>
              </a:endParaRPr>
            </a:p>
          </p:txBody>
        </p:sp>
        <p:sp>
          <p:nvSpPr>
            <p:cNvPr id="59" name="직사각형 58"/>
            <p:cNvSpPr/>
            <p:nvPr/>
          </p:nvSpPr>
          <p:spPr>
            <a:xfrm>
              <a:off x="314325" y="663576"/>
              <a:ext cx="11563350" cy="5908674"/>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0" name="직사각형 59"/>
            <p:cNvSpPr/>
            <p:nvPr/>
          </p:nvSpPr>
          <p:spPr>
            <a:xfrm>
              <a:off x="11658379" y="663576"/>
              <a:ext cx="219296" cy="5908674"/>
            </a:xfrm>
            <a:prstGeom prst="rect">
              <a:avLst/>
            </a:prstGeom>
            <a:solidFill>
              <a:srgbClr val="D7D2CE"/>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1" name="직사각형 60"/>
            <p:cNvSpPr/>
            <p:nvPr/>
          </p:nvSpPr>
          <p:spPr>
            <a:xfrm>
              <a:off x="11658379" y="663576"/>
              <a:ext cx="219296" cy="1133476"/>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62" name="직선 연결선 61"/>
            <p:cNvCxnSpPr/>
            <p:nvPr/>
          </p:nvCxnSpPr>
          <p:spPr>
            <a:xfrm>
              <a:off x="10848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3" name="직선 연결선 62"/>
            <p:cNvCxnSpPr/>
            <p:nvPr/>
          </p:nvCxnSpPr>
          <p:spPr>
            <a:xfrm>
              <a:off x="10848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a:off x="77777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직선 연결선 64"/>
            <p:cNvCxnSpPr/>
            <p:nvPr/>
          </p:nvCxnSpPr>
          <p:spPr>
            <a:xfrm>
              <a:off x="77777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C768D43F-5D87-4DA0-A075-43EF63846CD1}"/>
              </a:ext>
            </a:extLst>
          </p:cNvPr>
          <p:cNvSpPr txBox="1"/>
          <p:nvPr/>
        </p:nvSpPr>
        <p:spPr>
          <a:xfrm>
            <a:off x="977153" y="1120588"/>
            <a:ext cx="10400550" cy="3631763"/>
          </a:xfrm>
          <a:prstGeom prst="rect">
            <a:avLst/>
          </a:prstGeom>
          <a:noFill/>
        </p:spPr>
        <p:txBody>
          <a:bodyPr wrap="square" rtlCol="0">
            <a:spAutoFit/>
          </a:bodyPr>
          <a:lstStyle/>
          <a:p>
            <a:pPr algn="ctr"/>
            <a:endParaRPr lang="en-US" altLang="ko-KR" sz="3000" dirty="0"/>
          </a:p>
          <a:p>
            <a:pPr marL="285750" indent="-285750" algn="just">
              <a:buFont typeface="Arial" panose="020B0604020202020204" pitchFamily="34" charset="0"/>
              <a:buChar char="•"/>
            </a:pPr>
            <a:endParaRPr lang="en-US" altLang="ko-KR" sz="2500" dirty="0"/>
          </a:p>
          <a:p>
            <a:pPr marL="342900" indent="-342900" algn="just">
              <a:buFont typeface="+mj-lt"/>
              <a:buAutoNum type="arabicPeriod"/>
            </a:pPr>
            <a:r>
              <a:rPr lang="en-US" altLang="ko-KR" sz="2500" dirty="0"/>
              <a:t>Target company</a:t>
            </a:r>
          </a:p>
          <a:p>
            <a:pPr marL="342900" indent="-342900" algn="just">
              <a:buFont typeface="+mj-lt"/>
              <a:buAutoNum type="arabicPeriod"/>
            </a:pPr>
            <a:endParaRPr lang="en-US" altLang="ko-KR" sz="2500" dirty="0"/>
          </a:p>
          <a:p>
            <a:pPr marL="342900" indent="-342900" algn="just">
              <a:buFont typeface="+mj-lt"/>
              <a:buAutoNum type="arabicPeriod"/>
            </a:pPr>
            <a:endParaRPr lang="en-US" altLang="ko-KR" sz="2500" dirty="0"/>
          </a:p>
          <a:p>
            <a:pPr marL="342900" indent="-342900" algn="just">
              <a:buFont typeface="+mj-lt"/>
              <a:buAutoNum type="arabicPeriod"/>
            </a:pPr>
            <a:r>
              <a:rPr lang="en-US" altLang="ko-KR" sz="2500" dirty="0"/>
              <a:t>Motivation</a:t>
            </a:r>
          </a:p>
          <a:p>
            <a:pPr marL="342900" indent="-342900" algn="just">
              <a:buFont typeface="+mj-lt"/>
              <a:buAutoNum type="arabicPeriod"/>
            </a:pPr>
            <a:endParaRPr lang="en-US" altLang="ko-KR" sz="2500" dirty="0"/>
          </a:p>
          <a:p>
            <a:pPr marL="342900" indent="-342900" algn="just">
              <a:buFont typeface="+mj-lt"/>
              <a:buAutoNum type="arabicPeriod"/>
            </a:pPr>
            <a:endParaRPr lang="en-US" altLang="ko-KR" sz="2500" dirty="0"/>
          </a:p>
          <a:p>
            <a:pPr marL="342900" indent="-342900" algn="just">
              <a:buFont typeface="+mj-lt"/>
              <a:buAutoNum type="arabicPeriod"/>
            </a:pPr>
            <a:r>
              <a:rPr lang="en-US" altLang="ko-KR" sz="2500" dirty="0"/>
              <a:t>Project Plan</a:t>
            </a:r>
            <a:endParaRPr lang="ko-KR" altLang="en-US" sz="2500" dirty="0"/>
          </a:p>
        </p:txBody>
      </p:sp>
    </p:spTree>
    <p:extLst>
      <p:ext uri="{BB962C8B-B14F-4D97-AF65-F5344CB8AC3E}">
        <p14:creationId xmlns:p14="http://schemas.microsoft.com/office/powerpoint/2010/main" val="267633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그룹 20"/>
          <p:cNvGrpSpPr/>
          <p:nvPr/>
        </p:nvGrpSpPr>
        <p:grpSpPr>
          <a:xfrm>
            <a:off x="314325" y="285751"/>
            <a:ext cx="11563350" cy="6286499"/>
            <a:chOff x="314325" y="285751"/>
            <a:chExt cx="11563350" cy="6286499"/>
          </a:xfrm>
          <a:effectLst>
            <a:outerShdw dist="88900" dir="2700000" algn="tl" rotWithShape="0">
              <a:prstClr val="black">
                <a:alpha val="40000"/>
              </a:prstClr>
            </a:outerShdw>
          </a:effectLst>
        </p:grpSpPr>
        <p:sp>
          <p:nvSpPr>
            <p:cNvPr id="22" name="직사각형 21"/>
            <p:cNvSpPr/>
            <p:nvPr/>
          </p:nvSpPr>
          <p:spPr>
            <a:xfrm>
              <a:off x="314325" y="285751"/>
              <a:ext cx="11563350" cy="377825"/>
            </a:xfrm>
            <a:prstGeom prst="rect">
              <a:avLst/>
            </a:prstGeom>
            <a:solidFill>
              <a:srgbClr val="DDDDD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en-US" altLang="ko-KR" b="1" i="1" kern="0" dirty="0">
                  <a:solidFill>
                    <a:prstClr val="black">
                      <a:lumMod val="75000"/>
                      <a:lumOff val="25000"/>
                    </a:prstClr>
                  </a:solidFill>
                </a:rPr>
                <a:t>Target company</a:t>
              </a:r>
            </a:p>
          </p:txBody>
        </p:sp>
        <p:sp>
          <p:nvSpPr>
            <p:cNvPr id="23" name="직사각형 22"/>
            <p:cNvSpPr/>
            <p:nvPr/>
          </p:nvSpPr>
          <p:spPr>
            <a:xfrm>
              <a:off x="314325" y="285751"/>
              <a:ext cx="416910" cy="377825"/>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black">
                      <a:lumMod val="75000"/>
                      <a:lumOff val="25000"/>
                    </a:prstClr>
                  </a:solidFill>
                </a:rPr>
                <a:t>1</a:t>
              </a:r>
              <a:endParaRPr lang="ko-KR" altLang="en-US" dirty="0">
                <a:solidFill>
                  <a:prstClr val="black">
                    <a:lumMod val="75000"/>
                    <a:lumOff val="25000"/>
                  </a:prstClr>
                </a:solidFill>
              </a:endParaRPr>
            </a:p>
          </p:txBody>
        </p:sp>
        <p:sp>
          <p:nvSpPr>
            <p:cNvPr id="24" name="직사각형 23"/>
            <p:cNvSpPr/>
            <p:nvPr/>
          </p:nvSpPr>
          <p:spPr>
            <a:xfrm>
              <a:off x="314325" y="663576"/>
              <a:ext cx="11563350" cy="5908674"/>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5" name="직사각형 24"/>
            <p:cNvSpPr/>
            <p:nvPr/>
          </p:nvSpPr>
          <p:spPr>
            <a:xfrm>
              <a:off x="11658379" y="663576"/>
              <a:ext cx="219296" cy="5908674"/>
            </a:xfrm>
            <a:prstGeom prst="rect">
              <a:avLst/>
            </a:prstGeom>
            <a:solidFill>
              <a:srgbClr val="D7D2CE"/>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6" name="직사각형 25"/>
            <p:cNvSpPr/>
            <p:nvPr/>
          </p:nvSpPr>
          <p:spPr>
            <a:xfrm>
              <a:off x="11658379" y="2047876"/>
              <a:ext cx="219296" cy="1133476"/>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27" name="직선 연결선 26"/>
            <p:cNvCxnSpPr/>
            <p:nvPr/>
          </p:nvCxnSpPr>
          <p:spPr>
            <a:xfrm>
              <a:off x="10848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10848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77777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77777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1026" name="Picture 2" descr="마켓컬리-내일의 장보기 - Google Play 앱">
            <a:extLst>
              <a:ext uri="{FF2B5EF4-FFF2-40B4-BE49-F238E27FC236}">
                <a16:creationId xmlns:a16="http://schemas.microsoft.com/office/drawing/2014/main" id="{732A57C4-1F76-4C65-BA32-AFF244DF5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235" y="926955"/>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AB35C9-C99C-4197-A17C-A313BB054DFA}"/>
              </a:ext>
            </a:extLst>
          </p:cNvPr>
          <p:cNvSpPr txBox="1"/>
          <p:nvPr/>
        </p:nvSpPr>
        <p:spPr>
          <a:xfrm>
            <a:off x="731235" y="5882468"/>
            <a:ext cx="4876800" cy="369332"/>
          </a:xfrm>
          <a:prstGeom prst="rect">
            <a:avLst/>
          </a:prstGeom>
          <a:noFill/>
        </p:spPr>
        <p:txBody>
          <a:bodyPr wrap="square" rtlCol="0">
            <a:spAutoFit/>
          </a:bodyPr>
          <a:lstStyle/>
          <a:p>
            <a:pPr algn="ctr"/>
            <a:r>
              <a:rPr lang="en-US" altLang="ko-KR" dirty="0"/>
              <a:t>&lt;Market </a:t>
            </a:r>
            <a:r>
              <a:rPr lang="en-US" altLang="ko-KR" dirty="0" err="1"/>
              <a:t>Kurly</a:t>
            </a:r>
            <a:r>
              <a:rPr lang="en-US" altLang="ko-KR" dirty="0"/>
              <a:t>&gt;</a:t>
            </a:r>
            <a:endParaRPr lang="ko-KR" altLang="en-US" dirty="0"/>
          </a:p>
        </p:txBody>
      </p:sp>
      <p:sp>
        <p:nvSpPr>
          <p:cNvPr id="4" name="TextBox 3">
            <a:extLst>
              <a:ext uri="{FF2B5EF4-FFF2-40B4-BE49-F238E27FC236}">
                <a16:creationId xmlns:a16="http://schemas.microsoft.com/office/drawing/2014/main" id="{343A7180-7299-4F75-8E06-82019CE44929}"/>
              </a:ext>
            </a:extLst>
          </p:cNvPr>
          <p:cNvSpPr txBox="1"/>
          <p:nvPr/>
        </p:nvSpPr>
        <p:spPr>
          <a:xfrm>
            <a:off x="5862367" y="1841861"/>
            <a:ext cx="5541679" cy="2862322"/>
          </a:xfrm>
          <a:prstGeom prst="rect">
            <a:avLst/>
          </a:prstGeom>
          <a:noFill/>
        </p:spPr>
        <p:txBody>
          <a:bodyPr wrap="square" rtlCol="0">
            <a:spAutoFit/>
          </a:bodyPr>
          <a:lstStyle/>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As of May 20, company succeeded in attracting a total of 222.8 billion won in investment and was registered as a unicorn company.</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According to data released by ‘</a:t>
            </a:r>
            <a:r>
              <a:rPr lang="en-US" altLang="ko-KR" dirty="0" err="1"/>
              <a:t>WiseApp</a:t>
            </a:r>
            <a:r>
              <a:rPr lang="en-US" altLang="ko-KR" dirty="0"/>
              <a:t>’, sales increased 126% from last year due to COVID-19.</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Competitors include ‘</a:t>
            </a:r>
            <a:r>
              <a:rPr lang="en-US" altLang="ko-KR" dirty="0" err="1"/>
              <a:t>Coupang</a:t>
            </a:r>
            <a:r>
              <a:rPr lang="en-US" altLang="ko-KR" dirty="0"/>
              <a:t>(</a:t>
            </a:r>
            <a:r>
              <a:rPr lang="ko-KR" altLang="en-US" dirty="0"/>
              <a:t>로켓 </a:t>
            </a:r>
            <a:r>
              <a:rPr lang="ko-KR" altLang="en-US" dirty="0" err="1"/>
              <a:t>프레쉬</a:t>
            </a:r>
            <a:r>
              <a:rPr lang="en-US" altLang="ko-KR" dirty="0"/>
              <a:t>)’, ‘</a:t>
            </a:r>
            <a:r>
              <a:rPr lang="en-US" altLang="ko-KR" dirty="0" err="1"/>
              <a:t>Shinsegae</a:t>
            </a:r>
            <a:r>
              <a:rPr lang="en-US" altLang="ko-KR" dirty="0"/>
              <a:t>(SSG)' and ‘Lotte(</a:t>
            </a:r>
            <a:r>
              <a:rPr lang="ko-KR" altLang="en-US" dirty="0"/>
              <a:t>새벽에 </a:t>
            </a:r>
            <a:r>
              <a:rPr lang="en-US" altLang="ko-KR" dirty="0"/>
              <a:t>ON)'.</a:t>
            </a:r>
          </a:p>
        </p:txBody>
      </p:sp>
    </p:spTree>
    <p:extLst>
      <p:ext uri="{BB962C8B-B14F-4D97-AF65-F5344CB8AC3E}">
        <p14:creationId xmlns:p14="http://schemas.microsoft.com/office/powerpoint/2010/main" val="251105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그룹 20"/>
          <p:cNvGrpSpPr/>
          <p:nvPr/>
        </p:nvGrpSpPr>
        <p:grpSpPr>
          <a:xfrm>
            <a:off x="314325" y="285751"/>
            <a:ext cx="11563350" cy="6286499"/>
            <a:chOff x="314325" y="285751"/>
            <a:chExt cx="11563350" cy="6286499"/>
          </a:xfrm>
          <a:effectLst>
            <a:outerShdw dist="88900" dir="2700000" algn="tl" rotWithShape="0">
              <a:prstClr val="black">
                <a:alpha val="40000"/>
              </a:prstClr>
            </a:outerShdw>
          </a:effectLst>
        </p:grpSpPr>
        <p:sp>
          <p:nvSpPr>
            <p:cNvPr id="22" name="직사각형 21"/>
            <p:cNvSpPr/>
            <p:nvPr/>
          </p:nvSpPr>
          <p:spPr>
            <a:xfrm>
              <a:off x="314325" y="285751"/>
              <a:ext cx="11563350" cy="377825"/>
            </a:xfrm>
            <a:prstGeom prst="rect">
              <a:avLst/>
            </a:prstGeom>
            <a:solidFill>
              <a:srgbClr val="DDDDD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en-US" altLang="ko-KR" b="1" i="1" kern="0" dirty="0">
                  <a:solidFill>
                    <a:prstClr val="black">
                      <a:lumMod val="75000"/>
                      <a:lumOff val="25000"/>
                    </a:prstClr>
                  </a:solidFill>
                </a:rPr>
                <a:t>Target company</a:t>
              </a:r>
            </a:p>
          </p:txBody>
        </p:sp>
        <p:sp>
          <p:nvSpPr>
            <p:cNvPr id="23" name="직사각형 22"/>
            <p:cNvSpPr/>
            <p:nvPr/>
          </p:nvSpPr>
          <p:spPr>
            <a:xfrm>
              <a:off x="314325" y="285751"/>
              <a:ext cx="416910" cy="377825"/>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black">
                      <a:lumMod val="75000"/>
                      <a:lumOff val="25000"/>
                    </a:prstClr>
                  </a:solidFill>
                </a:rPr>
                <a:t>1</a:t>
              </a:r>
              <a:endParaRPr lang="ko-KR" altLang="en-US" dirty="0">
                <a:solidFill>
                  <a:prstClr val="black">
                    <a:lumMod val="75000"/>
                    <a:lumOff val="25000"/>
                  </a:prstClr>
                </a:solidFill>
              </a:endParaRPr>
            </a:p>
          </p:txBody>
        </p:sp>
        <p:sp>
          <p:nvSpPr>
            <p:cNvPr id="24" name="직사각형 23"/>
            <p:cNvSpPr/>
            <p:nvPr/>
          </p:nvSpPr>
          <p:spPr>
            <a:xfrm>
              <a:off x="314325" y="663576"/>
              <a:ext cx="11563350" cy="5908674"/>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5" name="직사각형 24"/>
            <p:cNvSpPr/>
            <p:nvPr/>
          </p:nvSpPr>
          <p:spPr>
            <a:xfrm>
              <a:off x="11658379" y="663576"/>
              <a:ext cx="219296" cy="5908674"/>
            </a:xfrm>
            <a:prstGeom prst="rect">
              <a:avLst/>
            </a:prstGeom>
            <a:solidFill>
              <a:srgbClr val="D7D2CE"/>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6" name="직사각형 25"/>
            <p:cNvSpPr/>
            <p:nvPr/>
          </p:nvSpPr>
          <p:spPr>
            <a:xfrm>
              <a:off x="11658379" y="2047876"/>
              <a:ext cx="219296" cy="1133476"/>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27" name="직선 연결선 26"/>
            <p:cNvCxnSpPr/>
            <p:nvPr/>
          </p:nvCxnSpPr>
          <p:spPr>
            <a:xfrm>
              <a:off x="10848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10848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77777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77777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43A7180-7299-4F75-8E06-82019CE44929}"/>
              </a:ext>
            </a:extLst>
          </p:cNvPr>
          <p:cNvSpPr txBox="1"/>
          <p:nvPr/>
        </p:nvSpPr>
        <p:spPr>
          <a:xfrm>
            <a:off x="5836024" y="1210235"/>
            <a:ext cx="5541679" cy="5632311"/>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Delivery service early the next day for orders prior to 23:00, called ‘</a:t>
            </a:r>
            <a:r>
              <a:rPr lang="ko-KR" altLang="en-US" dirty="0"/>
              <a:t>샛별 배송</a:t>
            </a:r>
            <a:r>
              <a:rPr lang="en-US" altLang="ko-KR" dirty="0"/>
              <a:t>' (limited to metropolitan areas) </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Total area: 10,000 </a:t>
            </a:r>
            <a:r>
              <a:rPr lang="en-US" altLang="ko-KR" dirty="0" err="1"/>
              <a:t>pyeong</a:t>
            </a: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Daily shipments: 20,000 to 40,000 units</a:t>
            </a:r>
            <a:br>
              <a:rPr lang="en-US" altLang="ko-KR" dirty="0"/>
            </a:br>
            <a:endParaRPr lang="en-US" altLang="ko-KR" dirty="0"/>
          </a:p>
          <a:p>
            <a:pPr marL="285750" indent="-285750">
              <a:buFont typeface="Arial" panose="020B0604020202020204" pitchFamily="34" charset="0"/>
              <a:buChar char="•"/>
            </a:pPr>
            <a:r>
              <a:rPr lang="en-US" altLang="ko-KR" dirty="0"/>
              <a:t>The number of workers working a day: up to 600, all personnel outsourcing.</a:t>
            </a:r>
            <a:br>
              <a:rPr lang="en-US" altLang="ko-KR" dirty="0"/>
            </a:br>
            <a:endParaRPr lang="en-US" altLang="ko-KR" dirty="0"/>
          </a:p>
          <a:p>
            <a:pPr marL="285750" indent="-285750">
              <a:buFont typeface="Arial" panose="020B0604020202020204" pitchFamily="34" charset="0"/>
              <a:buChar char="•"/>
            </a:pPr>
            <a:r>
              <a:rPr lang="en-US" altLang="ko-KR" dirty="0"/>
              <a:t>The number of daily deliverymen: 100 directly managed by Market </a:t>
            </a:r>
            <a:r>
              <a:rPr lang="en-US" altLang="ko-KR" dirty="0" err="1"/>
              <a:t>Kurly</a:t>
            </a:r>
            <a:r>
              <a:rPr lang="en-US" altLang="ko-KR" dirty="0"/>
              <a:t>, up to 600 registered.</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The Picking Automation System is based on the Digital Assorting System (DAS) Unlike other competitors, (DPS).</a:t>
            </a:r>
            <a:br>
              <a:rPr lang="en-US" altLang="ko-KR" dirty="0"/>
            </a:b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p:txBody>
      </p:sp>
      <p:pic>
        <p:nvPicPr>
          <p:cNvPr id="1030" name="Picture 6">
            <a:extLst>
              <a:ext uri="{FF2B5EF4-FFF2-40B4-BE49-F238E27FC236}">
                <a16:creationId xmlns:a16="http://schemas.microsoft.com/office/drawing/2014/main" id="{106CBE86-282A-43EA-A4FE-1EC05A10A6C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235" y="907862"/>
            <a:ext cx="4526703" cy="25462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87A02F8-D7E5-4C2C-91DB-11FD3D30ED62}"/>
              </a:ext>
            </a:extLst>
          </p:cNvPr>
          <p:cNvSpPr txBox="1"/>
          <p:nvPr/>
        </p:nvSpPr>
        <p:spPr>
          <a:xfrm>
            <a:off x="731235" y="3456547"/>
            <a:ext cx="4526703" cy="261610"/>
          </a:xfrm>
          <a:prstGeom prst="rect">
            <a:avLst/>
          </a:prstGeom>
          <a:noFill/>
        </p:spPr>
        <p:txBody>
          <a:bodyPr wrap="square" rtlCol="0">
            <a:spAutoFit/>
          </a:bodyPr>
          <a:lstStyle/>
          <a:p>
            <a:pPr algn="ctr"/>
            <a:r>
              <a:rPr lang="en-US" altLang="ko-KR" sz="1100" dirty="0"/>
              <a:t>&lt;Receiving and Inspection&gt;</a:t>
            </a:r>
            <a:endParaRPr lang="ko-KR" altLang="en-US" sz="1100" dirty="0"/>
          </a:p>
        </p:txBody>
      </p:sp>
      <p:pic>
        <p:nvPicPr>
          <p:cNvPr id="1032" name="Picture 8">
            <a:extLst>
              <a:ext uri="{FF2B5EF4-FFF2-40B4-BE49-F238E27FC236}">
                <a16:creationId xmlns:a16="http://schemas.microsoft.com/office/drawing/2014/main" id="{79E347B8-BEDC-4FC9-B720-0A8B7B2C3B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00" y="3786986"/>
            <a:ext cx="4526703" cy="2514083"/>
          </a:xfrm>
          <a:prstGeom prst="rect">
            <a:avLst/>
          </a:prstGeom>
          <a:noFill/>
          <a:extLst>
            <a:ext uri="{909E8E84-426E-40DD-AFC4-6F175D3DCCD1}">
              <a14:hiddenFill xmlns:a14="http://schemas.microsoft.com/office/drawing/2010/main">
                <a:solidFill>
                  <a:srgbClr val="FFFFFF"/>
                </a:solidFill>
              </a14:hiddenFill>
            </a:ext>
          </a:extLst>
        </p:spPr>
      </p:pic>
      <p:sp>
        <p:nvSpPr>
          <p:cNvPr id="8" name="직사각형 7">
            <a:extLst>
              <a:ext uri="{FF2B5EF4-FFF2-40B4-BE49-F238E27FC236}">
                <a16:creationId xmlns:a16="http://schemas.microsoft.com/office/drawing/2014/main" id="{F5E056AE-2471-43CD-A381-6760606F0537}"/>
              </a:ext>
            </a:extLst>
          </p:cNvPr>
          <p:cNvSpPr/>
          <p:nvPr/>
        </p:nvSpPr>
        <p:spPr>
          <a:xfrm>
            <a:off x="740200" y="6266978"/>
            <a:ext cx="4526703" cy="261610"/>
          </a:xfrm>
          <a:prstGeom prst="rect">
            <a:avLst/>
          </a:prstGeom>
        </p:spPr>
        <p:txBody>
          <a:bodyPr wrap="square">
            <a:spAutoFit/>
          </a:bodyPr>
          <a:lstStyle/>
          <a:p>
            <a:pPr algn="ctr"/>
            <a:r>
              <a:rPr lang="en-US" altLang="ko-KR" sz="1100" dirty="0"/>
              <a:t>&lt;Picking&gt;</a:t>
            </a:r>
            <a:endParaRPr lang="ko-KR" altLang="en-US" sz="1100" dirty="0"/>
          </a:p>
        </p:txBody>
      </p:sp>
    </p:spTree>
    <p:extLst>
      <p:ext uri="{BB962C8B-B14F-4D97-AF65-F5344CB8AC3E}">
        <p14:creationId xmlns:p14="http://schemas.microsoft.com/office/powerpoint/2010/main" val="256360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그룹 20"/>
          <p:cNvGrpSpPr/>
          <p:nvPr/>
        </p:nvGrpSpPr>
        <p:grpSpPr>
          <a:xfrm>
            <a:off x="314325" y="285750"/>
            <a:ext cx="11563350" cy="6286499"/>
            <a:chOff x="314325" y="285751"/>
            <a:chExt cx="11563350" cy="6286499"/>
          </a:xfrm>
          <a:effectLst>
            <a:outerShdw dist="88900" dir="2700000" algn="tl" rotWithShape="0">
              <a:prstClr val="black">
                <a:alpha val="40000"/>
              </a:prstClr>
            </a:outerShdw>
          </a:effectLst>
        </p:grpSpPr>
        <p:sp>
          <p:nvSpPr>
            <p:cNvPr id="22" name="직사각형 21"/>
            <p:cNvSpPr/>
            <p:nvPr/>
          </p:nvSpPr>
          <p:spPr>
            <a:xfrm>
              <a:off x="314325" y="285751"/>
              <a:ext cx="11563350" cy="377825"/>
            </a:xfrm>
            <a:prstGeom prst="rect">
              <a:avLst/>
            </a:prstGeom>
            <a:solidFill>
              <a:srgbClr val="DDDDD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en-US" altLang="ko-KR" b="1" i="1" kern="0" dirty="0">
                  <a:solidFill>
                    <a:prstClr val="black">
                      <a:lumMod val="75000"/>
                      <a:lumOff val="25000"/>
                    </a:prstClr>
                  </a:solidFill>
                </a:rPr>
                <a:t>Target company</a:t>
              </a:r>
            </a:p>
          </p:txBody>
        </p:sp>
        <p:sp>
          <p:nvSpPr>
            <p:cNvPr id="23" name="직사각형 22"/>
            <p:cNvSpPr/>
            <p:nvPr/>
          </p:nvSpPr>
          <p:spPr>
            <a:xfrm>
              <a:off x="314325" y="285751"/>
              <a:ext cx="416910" cy="377825"/>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black">
                      <a:lumMod val="75000"/>
                      <a:lumOff val="25000"/>
                    </a:prstClr>
                  </a:solidFill>
                </a:rPr>
                <a:t>1</a:t>
              </a:r>
              <a:endParaRPr lang="ko-KR" altLang="en-US" dirty="0">
                <a:solidFill>
                  <a:prstClr val="black">
                    <a:lumMod val="75000"/>
                    <a:lumOff val="25000"/>
                  </a:prstClr>
                </a:solidFill>
              </a:endParaRPr>
            </a:p>
          </p:txBody>
        </p:sp>
        <p:sp>
          <p:nvSpPr>
            <p:cNvPr id="24" name="직사각형 23"/>
            <p:cNvSpPr/>
            <p:nvPr/>
          </p:nvSpPr>
          <p:spPr>
            <a:xfrm>
              <a:off x="314325" y="663576"/>
              <a:ext cx="11563350" cy="5908674"/>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5" name="직사각형 24"/>
            <p:cNvSpPr/>
            <p:nvPr/>
          </p:nvSpPr>
          <p:spPr>
            <a:xfrm>
              <a:off x="11658379" y="663576"/>
              <a:ext cx="219296" cy="5908674"/>
            </a:xfrm>
            <a:prstGeom prst="rect">
              <a:avLst/>
            </a:prstGeom>
            <a:solidFill>
              <a:srgbClr val="D7D2CE"/>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6" name="직사각형 25"/>
            <p:cNvSpPr/>
            <p:nvPr/>
          </p:nvSpPr>
          <p:spPr>
            <a:xfrm>
              <a:off x="11658379" y="2047876"/>
              <a:ext cx="219296" cy="1133476"/>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27" name="직선 연결선 26"/>
            <p:cNvCxnSpPr/>
            <p:nvPr/>
          </p:nvCxnSpPr>
          <p:spPr>
            <a:xfrm>
              <a:off x="10848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10848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77777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77777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43A7180-7299-4F75-8E06-82019CE44929}"/>
              </a:ext>
            </a:extLst>
          </p:cNvPr>
          <p:cNvSpPr txBox="1"/>
          <p:nvPr/>
        </p:nvSpPr>
        <p:spPr>
          <a:xfrm>
            <a:off x="5836024" y="1031419"/>
            <a:ext cx="5541679" cy="5078313"/>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Delivery service early the next day for orders prior to 23:00, called ‘</a:t>
            </a:r>
            <a:r>
              <a:rPr lang="ko-KR" altLang="en-US" dirty="0"/>
              <a:t>샛별 배송</a:t>
            </a:r>
            <a:r>
              <a:rPr lang="en-US" altLang="ko-KR" dirty="0"/>
              <a:t>' (limited to metropolitan areas) </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Quality-first policy with high overall price of products sold (first full cold chain technology introduced in the industry)</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Quality-first policy with high overall price of products sold (first full cold chain technology introduced in the industry)</a:t>
            </a:r>
          </a:p>
          <a:p>
            <a:endParaRPr lang="en-US" altLang="ko-KR" dirty="0"/>
          </a:p>
          <a:p>
            <a:pPr marL="285750" indent="-285750">
              <a:buFont typeface="Arial" panose="020B0604020202020204" pitchFamily="34" charset="0"/>
              <a:buChar char="•"/>
            </a:pPr>
            <a:r>
              <a:rPr lang="en-US" altLang="ko-KR" dirty="0"/>
              <a:t>Using a data machine learning-based automatic ordering program, the company anticipates and orders customer orders even before production begins, and receives customer orders without inventory. Through this rigid ERP system, the 1% commodity disposal rate was recorded.</a:t>
            </a:r>
          </a:p>
        </p:txBody>
      </p:sp>
      <p:pic>
        <p:nvPicPr>
          <p:cNvPr id="6" name="그림 5">
            <a:extLst>
              <a:ext uri="{FF2B5EF4-FFF2-40B4-BE49-F238E27FC236}">
                <a16:creationId xmlns:a16="http://schemas.microsoft.com/office/drawing/2014/main" id="{2672A2C4-DB20-4C1C-8BB8-D642575E55DA}"/>
              </a:ext>
            </a:extLst>
          </p:cNvPr>
          <p:cNvPicPr>
            <a:picLocks noChangeAspect="1"/>
          </p:cNvPicPr>
          <p:nvPr/>
        </p:nvPicPr>
        <p:blipFill>
          <a:blip r:embed="rId2"/>
          <a:stretch>
            <a:fillRect/>
          </a:stretch>
        </p:blipFill>
        <p:spPr>
          <a:xfrm>
            <a:off x="522779" y="3848111"/>
            <a:ext cx="5032567" cy="2573833"/>
          </a:xfrm>
          <a:prstGeom prst="rect">
            <a:avLst/>
          </a:prstGeom>
        </p:spPr>
      </p:pic>
      <p:pic>
        <p:nvPicPr>
          <p:cNvPr id="2052" name="Picture 4" descr="풀 콜드, 그거 중요해?">
            <a:extLst>
              <a:ext uri="{FF2B5EF4-FFF2-40B4-BE49-F238E27FC236}">
                <a16:creationId xmlns:a16="http://schemas.microsoft.com/office/drawing/2014/main" id="{6C3F969B-E21D-4F27-9574-4A949F9A1C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780" y="1041401"/>
            <a:ext cx="5032568" cy="2579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041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lumMod val="85000"/>
            </a:schemeClr>
          </a:bgClr>
        </a:pattFill>
        <a:effectLst/>
      </p:bgPr>
    </p:bg>
    <p:spTree>
      <p:nvGrpSpPr>
        <p:cNvPr id="1" name=""/>
        <p:cNvGrpSpPr/>
        <p:nvPr/>
      </p:nvGrpSpPr>
      <p:grpSpPr>
        <a:xfrm>
          <a:off x="0" y="0"/>
          <a:ext cx="0" cy="0"/>
          <a:chOff x="0" y="0"/>
          <a:chExt cx="0" cy="0"/>
        </a:xfrm>
      </p:grpSpPr>
      <p:grpSp>
        <p:nvGrpSpPr>
          <p:cNvPr id="21" name="그룹 20"/>
          <p:cNvGrpSpPr/>
          <p:nvPr/>
        </p:nvGrpSpPr>
        <p:grpSpPr>
          <a:xfrm>
            <a:off x="314325" y="285750"/>
            <a:ext cx="11563350" cy="6286499"/>
            <a:chOff x="314325" y="285751"/>
            <a:chExt cx="11563350" cy="6286499"/>
          </a:xfrm>
          <a:effectLst>
            <a:outerShdw dist="88900" dir="2700000" algn="tl" rotWithShape="0">
              <a:prstClr val="black">
                <a:alpha val="40000"/>
              </a:prstClr>
            </a:outerShdw>
          </a:effectLst>
        </p:grpSpPr>
        <p:sp>
          <p:nvSpPr>
            <p:cNvPr id="22" name="직사각형 21"/>
            <p:cNvSpPr/>
            <p:nvPr/>
          </p:nvSpPr>
          <p:spPr>
            <a:xfrm>
              <a:off x="314325" y="285751"/>
              <a:ext cx="11563350" cy="377825"/>
            </a:xfrm>
            <a:prstGeom prst="rect">
              <a:avLst/>
            </a:prstGeom>
            <a:solidFill>
              <a:srgbClr val="DDDDD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en-US" altLang="ko-KR" b="1" i="1" kern="0" dirty="0">
                  <a:solidFill>
                    <a:prstClr val="black">
                      <a:lumMod val="75000"/>
                      <a:lumOff val="25000"/>
                    </a:prstClr>
                  </a:solidFill>
                </a:rPr>
                <a:t>Motivation</a:t>
              </a:r>
            </a:p>
          </p:txBody>
        </p:sp>
        <p:sp>
          <p:nvSpPr>
            <p:cNvPr id="23" name="직사각형 22"/>
            <p:cNvSpPr/>
            <p:nvPr/>
          </p:nvSpPr>
          <p:spPr>
            <a:xfrm>
              <a:off x="314325" y="285751"/>
              <a:ext cx="416910" cy="377825"/>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black">
                      <a:lumMod val="75000"/>
                      <a:lumOff val="25000"/>
                    </a:prstClr>
                  </a:solidFill>
                </a:rPr>
                <a:t>2</a:t>
              </a:r>
              <a:endParaRPr lang="ko-KR" altLang="en-US" dirty="0">
                <a:solidFill>
                  <a:prstClr val="black">
                    <a:lumMod val="75000"/>
                    <a:lumOff val="25000"/>
                  </a:prstClr>
                </a:solidFill>
              </a:endParaRPr>
            </a:p>
          </p:txBody>
        </p:sp>
        <p:sp>
          <p:nvSpPr>
            <p:cNvPr id="24" name="직사각형 23"/>
            <p:cNvSpPr/>
            <p:nvPr/>
          </p:nvSpPr>
          <p:spPr>
            <a:xfrm>
              <a:off x="314325" y="663576"/>
              <a:ext cx="11563350" cy="5908674"/>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5" name="직사각형 24"/>
            <p:cNvSpPr/>
            <p:nvPr/>
          </p:nvSpPr>
          <p:spPr>
            <a:xfrm>
              <a:off x="11658379" y="663576"/>
              <a:ext cx="219296" cy="5908674"/>
            </a:xfrm>
            <a:prstGeom prst="rect">
              <a:avLst/>
            </a:prstGeom>
            <a:solidFill>
              <a:srgbClr val="D7D2CE"/>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6" name="직사각형 25"/>
            <p:cNvSpPr/>
            <p:nvPr/>
          </p:nvSpPr>
          <p:spPr>
            <a:xfrm>
              <a:off x="11658379" y="2047876"/>
              <a:ext cx="219296" cy="1133476"/>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27" name="직선 연결선 26"/>
            <p:cNvCxnSpPr/>
            <p:nvPr/>
          </p:nvCxnSpPr>
          <p:spPr>
            <a:xfrm>
              <a:off x="10848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10848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77777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77777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2056" name="Picture 8" descr="유통 혁신의 현장② 마켓컬리 장지동 물류센터 &quot;혁신은 집요함에서 온다&quot;">
            <a:extLst>
              <a:ext uri="{FF2B5EF4-FFF2-40B4-BE49-F238E27FC236}">
                <a16:creationId xmlns:a16="http://schemas.microsoft.com/office/drawing/2014/main" id="{661D8814-6DCE-4600-80D9-9C881B9BD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235" y="3719365"/>
            <a:ext cx="4438037" cy="24750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D75A23C-5071-4EC8-BF2D-0524C85188F4}"/>
              </a:ext>
            </a:extLst>
          </p:cNvPr>
          <p:cNvSpPr txBox="1"/>
          <p:nvPr/>
        </p:nvSpPr>
        <p:spPr>
          <a:xfrm>
            <a:off x="5449949" y="899226"/>
            <a:ext cx="6114522" cy="2862322"/>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As in the graph on the side, profits are rapidly increasing, but </a:t>
            </a:r>
            <a:r>
              <a:rPr lang="en-US" altLang="ko-KR" u="sng" dirty="0"/>
              <a:t>operating profits are growing in the red</a:t>
            </a:r>
            <a:r>
              <a:rPr lang="en-US" altLang="ko-KR" dirty="0"/>
              <a:t>.</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There is </a:t>
            </a:r>
            <a:r>
              <a:rPr lang="en-US" altLang="ko-KR" u="sng" dirty="0"/>
              <a:t>no cash cow</a:t>
            </a:r>
          </a:p>
          <a:p>
            <a:r>
              <a:rPr lang="en-US" altLang="ko-KR" dirty="0"/>
              <a:t>    (Ex: Amazon Web service on Amazon)</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It is not easy to grow as retail giants such as “</a:t>
            </a:r>
            <a:r>
              <a:rPr lang="en-US" altLang="ko-KR" dirty="0" err="1"/>
              <a:t>Shinsegae</a:t>
            </a:r>
            <a:r>
              <a:rPr lang="en-US" altLang="ko-KR" dirty="0"/>
              <a:t>" and “Lotte" have launched similar services in the e-commerce market one after another.</a:t>
            </a:r>
          </a:p>
        </p:txBody>
      </p:sp>
      <p:sp>
        <p:nvSpPr>
          <p:cNvPr id="4" name="TextBox 3">
            <a:extLst>
              <a:ext uri="{FF2B5EF4-FFF2-40B4-BE49-F238E27FC236}">
                <a16:creationId xmlns:a16="http://schemas.microsoft.com/office/drawing/2014/main" id="{B5373F5F-FB92-45D3-A30B-2B7C1955C6E9}"/>
              </a:ext>
            </a:extLst>
          </p:cNvPr>
          <p:cNvSpPr txBox="1"/>
          <p:nvPr/>
        </p:nvSpPr>
        <p:spPr>
          <a:xfrm>
            <a:off x="5449948" y="3843538"/>
            <a:ext cx="5927754" cy="2585323"/>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The conveyor belt is not efficient because the logistics are concentrated at a certain time (7-11 o'clock).</a:t>
            </a:r>
            <a:br>
              <a:rPr lang="en-US" altLang="ko-KR" dirty="0"/>
            </a:br>
            <a:endParaRPr lang="en-US" altLang="ko-KR" dirty="0"/>
          </a:p>
          <a:p>
            <a:pPr marL="285750" indent="-285750">
              <a:buFont typeface="Arial" panose="020B0604020202020204" pitchFamily="34" charset="0"/>
              <a:buChar char="•"/>
            </a:pPr>
            <a:r>
              <a:rPr lang="en-US" altLang="ko-KR" dirty="0"/>
              <a:t>It's early morning delivery, so the </a:t>
            </a:r>
            <a:r>
              <a:rPr lang="en-US" altLang="ko-KR" u="sng" dirty="0"/>
              <a:t>overtime pay(</a:t>
            </a:r>
            <a:r>
              <a:rPr lang="ko-KR" altLang="en-US" u="sng" dirty="0"/>
              <a:t>야근수당</a:t>
            </a:r>
            <a:r>
              <a:rPr lang="en-US" altLang="ko-KR" u="sng" dirty="0"/>
              <a:t>)</a:t>
            </a:r>
            <a:r>
              <a:rPr lang="en-US" altLang="ko-KR" dirty="0"/>
              <a:t> is high.</a:t>
            </a:r>
            <a:br>
              <a:rPr lang="en-US" altLang="ko-KR" dirty="0"/>
            </a:br>
            <a:endParaRPr lang="en-US" altLang="ko-KR" dirty="0"/>
          </a:p>
          <a:p>
            <a:pPr marL="285750" indent="-285750">
              <a:buFont typeface="Arial" panose="020B0604020202020204" pitchFamily="34" charset="0"/>
              <a:buChar char="•"/>
            </a:pPr>
            <a:r>
              <a:rPr lang="en-US" altLang="ko-KR" dirty="0"/>
              <a:t>Securing logistics warehouses is not easy &amp; logistics companies(‘</a:t>
            </a:r>
            <a:r>
              <a:rPr lang="ko-KR" altLang="en-US" dirty="0"/>
              <a:t>팀 </a:t>
            </a:r>
            <a:r>
              <a:rPr lang="ko-KR" altLang="en-US" dirty="0" err="1"/>
              <a:t>프레시</a:t>
            </a:r>
            <a:r>
              <a:rPr lang="en-US" altLang="ko-KR" dirty="0"/>
              <a:t>’) account for a </a:t>
            </a:r>
            <a:r>
              <a:rPr lang="en-US" altLang="ko-KR" u="sng" dirty="0"/>
              <a:t>large portion</a:t>
            </a:r>
          </a:p>
        </p:txBody>
      </p:sp>
      <p:grpSp>
        <p:nvGrpSpPr>
          <p:cNvPr id="6" name="그룹 5">
            <a:extLst>
              <a:ext uri="{FF2B5EF4-FFF2-40B4-BE49-F238E27FC236}">
                <a16:creationId xmlns:a16="http://schemas.microsoft.com/office/drawing/2014/main" id="{B7636F90-453A-4B57-86D9-A1C20582654F}"/>
              </a:ext>
            </a:extLst>
          </p:cNvPr>
          <p:cNvGrpSpPr/>
          <p:nvPr/>
        </p:nvGrpSpPr>
        <p:grpSpPr>
          <a:xfrm>
            <a:off x="731235" y="867028"/>
            <a:ext cx="4438036" cy="2654459"/>
            <a:chOff x="1150339" y="1290918"/>
            <a:chExt cx="3536212" cy="2654459"/>
          </a:xfrm>
        </p:grpSpPr>
        <p:pic>
          <p:nvPicPr>
            <p:cNvPr id="2058" name="Picture 10" descr="인베스트조선] 포스트 코로나 시대, 쿠팡·티몬·마켓컬리 '진짜 가치' 드러난다">
              <a:extLst>
                <a:ext uri="{FF2B5EF4-FFF2-40B4-BE49-F238E27FC236}">
                  <a16:creationId xmlns:a16="http://schemas.microsoft.com/office/drawing/2014/main" id="{E7B5839A-CD83-4D3E-8EA3-585133ACD4D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0023" t="9086"/>
            <a:stretch/>
          </p:blipFill>
          <p:spPr bwMode="auto">
            <a:xfrm>
              <a:off x="3209365" y="1290918"/>
              <a:ext cx="1477186" cy="265445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인베스트조선] 포스트 코로나 시대, 쿠팡·티몬·마켓컬리 '진짜 가치' 드러난다">
              <a:extLst>
                <a:ext uri="{FF2B5EF4-FFF2-40B4-BE49-F238E27FC236}">
                  <a16:creationId xmlns:a16="http://schemas.microsoft.com/office/drawing/2014/main" id="{554C3BAF-D921-47C9-B96C-8C8665548AD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086" r="58216"/>
            <a:stretch/>
          </p:blipFill>
          <p:spPr bwMode="auto">
            <a:xfrm>
              <a:off x="1150339" y="1290918"/>
              <a:ext cx="2059026" cy="26544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18376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314325" y="285750"/>
            <a:ext cx="11563350" cy="6286499"/>
            <a:chOff x="314325" y="285751"/>
            <a:chExt cx="11563350" cy="6286499"/>
          </a:xfrm>
          <a:effectLst>
            <a:outerShdw dist="88900" dir="2700000" algn="tl" rotWithShape="0">
              <a:prstClr val="black">
                <a:alpha val="40000"/>
              </a:prstClr>
            </a:outerShdw>
          </a:effectLst>
        </p:grpSpPr>
        <p:sp>
          <p:nvSpPr>
            <p:cNvPr id="3" name="직사각형 2"/>
            <p:cNvSpPr/>
            <p:nvPr/>
          </p:nvSpPr>
          <p:spPr>
            <a:xfrm>
              <a:off x="314325" y="285751"/>
              <a:ext cx="11563350" cy="377825"/>
            </a:xfrm>
            <a:prstGeom prst="rect">
              <a:avLst/>
            </a:prstGeom>
            <a:solidFill>
              <a:srgbClr val="DDDDD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en-US" altLang="ko-KR" b="1" i="1" kern="0" dirty="0">
                  <a:solidFill>
                    <a:prstClr val="black">
                      <a:lumMod val="75000"/>
                      <a:lumOff val="25000"/>
                    </a:prstClr>
                  </a:solidFill>
                </a:rPr>
                <a:t>Project Plan</a:t>
              </a:r>
            </a:p>
          </p:txBody>
        </p:sp>
        <p:sp>
          <p:nvSpPr>
            <p:cNvPr id="4" name="직사각형 3"/>
            <p:cNvSpPr/>
            <p:nvPr/>
          </p:nvSpPr>
          <p:spPr>
            <a:xfrm>
              <a:off x="314325" y="285751"/>
              <a:ext cx="416910" cy="377825"/>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black">
                      <a:lumMod val="75000"/>
                      <a:lumOff val="25000"/>
                    </a:prstClr>
                  </a:solidFill>
                </a:rPr>
                <a:t>3</a:t>
              </a:r>
              <a:endParaRPr lang="ko-KR" altLang="en-US" dirty="0">
                <a:solidFill>
                  <a:prstClr val="black">
                    <a:lumMod val="75000"/>
                    <a:lumOff val="25000"/>
                  </a:prstClr>
                </a:solidFill>
              </a:endParaRPr>
            </a:p>
          </p:txBody>
        </p:sp>
        <p:sp>
          <p:nvSpPr>
            <p:cNvPr id="5" name="직사각형 4"/>
            <p:cNvSpPr/>
            <p:nvPr/>
          </p:nvSpPr>
          <p:spPr>
            <a:xfrm>
              <a:off x="314325" y="663576"/>
              <a:ext cx="11563350" cy="5908674"/>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직사각형 5"/>
            <p:cNvSpPr/>
            <p:nvPr/>
          </p:nvSpPr>
          <p:spPr>
            <a:xfrm>
              <a:off x="11658379" y="663576"/>
              <a:ext cx="219296" cy="5908674"/>
            </a:xfrm>
            <a:prstGeom prst="rect">
              <a:avLst/>
            </a:prstGeom>
            <a:solidFill>
              <a:srgbClr val="D7D2CE"/>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 name="직사각형 6"/>
            <p:cNvSpPr/>
            <p:nvPr/>
          </p:nvSpPr>
          <p:spPr>
            <a:xfrm>
              <a:off x="11658379" y="2974976"/>
              <a:ext cx="219296" cy="1133476"/>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8" name="직선 연결선 7"/>
            <p:cNvCxnSpPr/>
            <p:nvPr/>
          </p:nvCxnSpPr>
          <p:spPr>
            <a:xfrm>
              <a:off x="10848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10848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77777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77777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F74417F4-38F9-4061-8046-1F5F6061B36E}"/>
              </a:ext>
            </a:extLst>
          </p:cNvPr>
          <p:cNvSpPr txBox="1"/>
          <p:nvPr/>
        </p:nvSpPr>
        <p:spPr>
          <a:xfrm>
            <a:off x="731235" y="1461248"/>
            <a:ext cx="10646468" cy="2923877"/>
          </a:xfrm>
          <a:prstGeom prst="rect">
            <a:avLst/>
          </a:prstGeom>
          <a:noFill/>
        </p:spPr>
        <p:txBody>
          <a:bodyPr wrap="square" rtlCol="0">
            <a:spAutoFit/>
          </a:bodyPr>
          <a:lstStyle/>
          <a:p>
            <a:pPr marL="342900" indent="-342900">
              <a:buAutoNum type="arabicPeriod"/>
            </a:pPr>
            <a:r>
              <a:rPr lang="en-US" altLang="ko-KR" sz="2000" b="1" dirty="0"/>
              <a:t>Create a new fresh food hub center in conjunction with the local supermarket</a:t>
            </a:r>
          </a:p>
          <a:p>
            <a:endParaRPr lang="en-US" altLang="ko-KR" sz="2000" b="1" dirty="0"/>
          </a:p>
          <a:p>
            <a:r>
              <a:rPr lang="en-US" altLang="ko-KR" dirty="0"/>
              <a:t>: As Amazon acquired ‘</a:t>
            </a:r>
            <a:r>
              <a:rPr lang="en-US" altLang="ko-KR" dirty="0" err="1"/>
              <a:t>WholeFood</a:t>
            </a:r>
            <a:r>
              <a:rPr lang="en-US" altLang="ko-KR" dirty="0"/>
              <a:t>' to establish a foothold in fresh food delivery, ‘</a:t>
            </a:r>
            <a:r>
              <a:rPr lang="en-US" altLang="ko-KR" dirty="0" err="1"/>
              <a:t>Marketcurly</a:t>
            </a:r>
            <a:r>
              <a:rPr lang="en-US" altLang="ko-KR" dirty="0"/>
              <a:t>’ will unite with 20,000 local supermarkets nationwide in the 42 trillion market to foster the power to resist large companies</a:t>
            </a:r>
          </a:p>
          <a:p>
            <a:endParaRPr lang="en-US" altLang="ko-KR" dirty="0"/>
          </a:p>
          <a:p>
            <a:r>
              <a:rPr lang="en-US" altLang="ko-KR" dirty="0"/>
              <a:t>=&gt;By strengthening the interface with the 3PL company (local supermarket) operating system and its system, the company prepares items to be received and shipped in advance during the day by predicting data that was normally sold in the region. In addition, joint purchases with companies can reduce operating costs by lowering the unit price of goods.</a:t>
            </a:r>
          </a:p>
        </p:txBody>
      </p:sp>
    </p:spTree>
    <p:extLst>
      <p:ext uri="{BB962C8B-B14F-4D97-AF65-F5344CB8AC3E}">
        <p14:creationId xmlns:p14="http://schemas.microsoft.com/office/powerpoint/2010/main" val="102498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314325" y="285750"/>
            <a:ext cx="11563350" cy="6286499"/>
            <a:chOff x="314325" y="285751"/>
            <a:chExt cx="11563350" cy="6286499"/>
          </a:xfrm>
          <a:effectLst>
            <a:outerShdw dist="88900" dir="2700000" algn="tl" rotWithShape="0">
              <a:prstClr val="black">
                <a:alpha val="40000"/>
              </a:prstClr>
            </a:outerShdw>
          </a:effectLst>
        </p:grpSpPr>
        <p:sp>
          <p:nvSpPr>
            <p:cNvPr id="3" name="직사각형 2"/>
            <p:cNvSpPr/>
            <p:nvPr/>
          </p:nvSpPr>
          <p:spPr>
            <a:xfrm>
              <a:off x="314325" y="285751"/>
              <a:ext cx="11563350" cy="377825"/>
            </a:xfrm>
            <a:prstGeom prst="rect">
              <a:avLst/>
            </a:prstGeom>
            <a:solidFill>
              <a:srgbClr val="DDDDD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en-US" altLang="ko-KR" b="1" i="1" kern="0" dirty="0">
                  <a:solidFill>
                    <a:prstClr val="black">
                      <a:lumMod val="75000"/>
                      <a:lumOff val="25000"/>
                    </a:prstClr>
                  </a:solidFill>
                </a:rPr>
                <a:t>Project Plan</a:t>
              </a:r>
            </a:p>
          </p:txBody>
        </p:sp>
        <p:sp>
          <p:nvSpPr>
            <p:cNvPr id="4" name="직사각형 3"/>
            <p:cNvSpPr/>
            <p:nvPr/>
          </p:nvSpPr>
          <p:spPr>
            <a:xfrm>
              <a:off x="314325" y="285751"/>
              <a:ext cx="416910" cy="377825"/>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black">
                      <a:lumMod val="75000"/>
                      <a:lumOff val="25000"/>
                    </a:prstClr>
                  </a:solidFill>
                </a:rPr>
                <a:t>3</a:t>
              </a:r>
              <a:endParaRPr lang="ko-KR" altLang="en-US" dirty="0">
                <a:solidFill>
                  <a:prstClr val="black">
                    <a:lumMod val="75000"/>
                    <a:lumOff val="25000"/>
                  </a:prstClr>
                </a:solidFill>
              </a:endParaRPr>
            </a:p>
          </p:txBody>
        </p:sp>
        <p:sp>
          <p:nvSpPr>
            <p:cNvPr id="5" name="직사각형 4"/>
            <p:cNvSpPr/>
            <p:nvPr/>
          </p:nvSpPr>
          <p:spPr>
            <a:xfrm>
              <a:off x="314325" y="663576"/>
              <a:ext cx="11563350" cy="5908674"/>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직사각형 5"/>
            <p:cNvSpPr/>
            <p:nvPr/>
          </p:nvSpPr>
          <p:spPr>
            <a:xfrm>
              <a:off x="11658379" y="663576"/>
              <a:ext cx="219296" cy="5908674"/>
            </a:xfrm>
            <a:prstGeom prst="rect">
              <a:avLst/>
            </a:prstGeom>
            <a:solidFill>
              <a:srgbClr val="D7D2CE"/>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 name="직사각형 6"/>
            <p:cNvSpPr/>
            <p:nvPr/>
          </p:nvSpPr>
          <p:spPr>
            <a:xfrm>
              <a:off x="11658379" y="2974976"/>
              <a:ext cx="219296" cy="1133476"/>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8" name="직선 연결선 7"/>
            <p:cNvCxnSpPr/>
            <p:nvPr/>
          </p:nvCxnSpPr>
          <p:spPr>
            <a:xfrm>
              <a:off x="10848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10848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77777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77777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F74417F4-38F9-4061-8046-1F5F6061B36E}"/>
              </a:ext>
            </a:extLst>
          </p:cNvPr>
          <p:cNvSpPr txBox="1"/>
          <p:nvPr/>
        </p:nvSpPr>
        <p:spPr>
          <a:xfrm>
            <a:off x="731235" y="1479176"/>
            <a:ext cx="9614036" cy="400110"/>
          </a:xfrm>
          <a:prstGeom prst="rect">
            <a:avLst/>
          </a:prstGeom>
          <a:noFill/>
        </p:spPr>
        <p:txBody>
          <a:bodyPr wrap="square" rtlCol="0">
            <a:spAutoFit/>
          </a:bodyPr>
          <a:lstStyle/>
          <a:p>
            <a:r>
              <a:rPr lang="en-US" altLang="ko-KR" sz="2000" b="1" dirty="0"/>
              <a:t>2. Company need to get out of our heavy reliance on ‘</a:t>
            </a:r>
            <a:r>
              <a:rPr lang="ko-KR" altLang="en-US" sz="2000" b="1" dirty="0"/>
              <a:t>팀 </a:t>
            </a:r>
            <a:r>
              <a:rPr lang="ko-KR" altLang="en-US" sz="2000" b="1" dirty="0" err="1"/>
              <a:t>프레시</a:t>
            </a:r>
            <a:r>
              <a:rPr lang="en-US" altLang="ko-KR" sz="2000" b="1" dirty="0"/>
              <a:t>’ company</a:t>
            </a:r>
          </a:p>
        </p:txBody>
      </p:sp>
      <p:pic>
        <p:nvPicPr>
          <p:cNvPr id="3074" name="Picture 2" descr="틈새 물류시장에 승부 건 팀프레시…1년 만에 물류 스타로 &gt; Allcon News | 공모전 대외활동 올콘">
            <a:extLst>
              <a:ext uri="{FF2B5EF4-FFF2-40B4-BE49-F238E27FC236}">
                <a16:creationId xmlns:a16="http://schemas.microsoft.com/office/drawing/2014/main" id="{7F3567DB-C0FA-43B1-B906-F679E20C59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8253" y="2106805"/>
            <a:ext cx="5156198" cy="39271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91632C7-F0AD-426F-9D01-5A7F6343B82E}"/>
              </a:ext>
            </a:extLst>
          </p:cNvPr>
          <p:cNvSpPr txBox="1"/>
          <p:nvPr/>
        </p:nvSpPr>
        <p:spPr>
          <a:xfrm>
            <a:off x="975607" y="2106805"/>
            <a:ext cx="4214958" cy="3693319"/>
          </a:xfrm>
          <a:prstGeom prst="rect">
            <a:avLst/>
          </a:prstGeom>
          <a:noFill/>
        </p:spPr>
        <p:txBody>
          <a:bodyPr wrap="square" rtlCol="0">
            <a:spAutoFit/>
          </a:bodyPr>
          <a:lstStyle/>
          <a:p>
            <a:r>
              <a:rPr lang="en-US" altLang="ko-KR" dirty="0"/>
              <a:t>: ‘</a:t>
            </a:r>
            <a:r>
              <a:rPr lang="ko-KR" altLang="en-US" dirty="0"/>
              <a:t>팀 </a:t>
            </a:r>
            <a:r>
              <a:rPr lang="ko-KR" altLang="en-US" dirty="0" err="1"/>
              <a:t>프레시</a:t>
            </a:r>
            <a:r>
              <a:rPr lang="en-US" altLang="ko-KR" dirty="0"/>
              <a:t>’ is responsible for much of Market </a:t>
            </a:r>
            <a:r>
              <a:rPr lang="en-US" altLang="ko-KR" dirty="0" err="1"/>
              <a:t>Kurly's</a:t>
            </a:r>
            <a:r>
              <a:rPr lang="en-US" altLang="ko-KR" dirty="0"/>
              <a:t> fresh food delivery, so much of Market </a:t>
            </a:r>
            <a:r>
              <a:rPr lang="en-US" altLang="ko-KR" dirty="0" err="1"/>
              <a:t>Kurly's</a:t>
            </a:r>
            <a:r>
              <a:rPr lang="en-US" altLang="ko-KR" dirty="0"/>
              <a:t> success know-how, except for ideas such as product composition, is focused on ‘ </a:t>
            </a:r>
            <a:r>
              <a:rPr lang="ko-KR" altLang="en-US" dirty="0"/>
              <a:t>팀 </a:t>
            </a:r>
            <a:r>
              <a:rPr lang="ko-KR" altLang="en-US" dirty="0" err="1"/>
              <a:t>프레시</a:t>
            </a:r>
            <a:r>
              <a:rPr lang="en-US" altLang="ko-KR" dirty="0"/>
              <a:t>’. Although the CEO is from the company, he is now in a friendly relationship, it is necessary to internalize the cold chain full-filament system as ‘Market </a:t>
            </a:r>
            <a:r>
              <a:rPr lang="en-US" altLang="ko-KR" dirty="0" err="1"/>
              <a:t>Kurly</a:t>
            </a:r>
            <a:r>
              <a:rPr lang="en-US" altLang="ko-KR" dirty="0"/>
              <a:t>’ will have a significant target when the competitor takes over the company.</a:t>
            </a:r>
          </a:p>
          <a:p>
            <a:endParaRPr lang="ko-KR" altLang="en-US" dirty="0"/>
          </a:p>
        </p:txBody>
      </p:sp>
    </p:spTree>
    <p:extLst>
      <p:ext uri="{BB962C8B-B14F-4D97-AF65-F5344CB8AC3E}">
        <p14:creationId xmlns:p14="http://schemas.microsoft.com/office/powerpoint/2010/main" val="263684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lumMod val="85000"/>
            </a:schemeClr>
          </a:bgClr>
        </a:pattFill>
        <a:effectLst/>
      </p:bgPr>
    </p:bg>
    <p:spTree>
      <p:nvGrpSpPr>
        <p:cNvPr id="1" name=""/>
        <p:cNvGrpSpPr/>
        <p:nvPr/>
      </p:nvGrpSpPr>
      <p:grpSpPr>
        <a:xfrm>
          <a:off x="0" y="0"/>
          <a:ext cx="0" cy="0"/>
          <a:chOff x="0" y="0"/>
          <a:chExt cx="0" cy="0"/>
        </a:xfrm>
      </p:grpSpPr>
      <p:grpSp>
        <p:nvGrpSpPr>
          <p:cNvPr id="2" name="그룹 1"/>
          <p:cNvGrpSpPr/>
          <p:nvPr/>
        </p:nvGrpSpPr>
        <p:grpSpPr>
          <a:xfrm>
            <a:off x="314325" y="285750"/>
            <a:ext cx="11563350" cy="6286499"/>
            <a:chOff x="314325" y="285751"/>
            <a:chExt cx="11563350" cy="6286499"/>
          </a:xfrm>
          <a:effectLst>
            <a:outerShdw dist="88900" dir="2700000" algn="tl" rotWithShape="0">
              <a:prstClr val="black">
                <a:alpha val="40000"/>
              </a:prstClr>
            </a:outerShdw>
          </a:effectLst>
        </p:grpSpPr>
        <p:sp>
          <p:nvSpPr>
            <p:cNvPr id="3" name="직사각형 2"/>
            <p:cNvSpPr/>
            <p:nvPr/>
          </p:nvSpPr>
          <p:spPr>
            <a:xfrm>
              <a:off x="314325" y="285751"/>
              <a:ext cx="11563350" cy="377825"/>
            </a:xfrm>
            <a:prstGeom prst="rect">
              <a:avLst/>
            </a:prstGeom>
            <a:solidFill>
              <a:srgbClr val="DDDDD8"/>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en-US" altLang="ko-KR" b="1" i="1" kern="0" dirty="0">
                  <a:solidFill>
                    <a:prstClr val="black">
                      <a:lumMod val="75000"/>
                      <a:lumOff val="25000"/>
                    </a:prstClr>
                  </a:solidFill>
                </a:rPr>
                <a:t>Project Plan</a:t>
              </a:r>
            </a:p>
          </p:txBody>
        </p:sp>
        <p:sp>
          <p:nvSpPr>
            <p:cNvPr id="4" name="직사각형 3"/>
            <p:cNvSpPr/>
            <p:nvPr/>
          </p:nvSpPr>
          <p:spPr>
            <a:xfrm>
              <a:off x="314325" y="285751"/>
              <a:ext cx="416910" cy="377825"/>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black">
                      <a:lumMod val="75000"/>
                      <a:lumOff val="25000"/>
                    </a:prstClr>
                  </a:solidFill>
                </a:rPr>
                <a:t>3</a:t>
              </a:r>
              <a:endParaRPr lang="ko-KR" altLang="en-US" dirty="0">
                <a:solidFill>
                  <a:prstClr val="black">
                    <a:lumMod val="75000"/>
                    <a:lumOff val="25000"/>
                  </a:prstClr>
                </a:solidFill>
              </a:endParaRPr>
            </a:p>
          </p:txBody>
        </p:sp>
        <p:sp>
          <p:nvSpPr>
            <p:cNvPr id="5" name="직사각형 4"/>
            <p:cNvSpPr/>
            <p:nvPr/>
          </p:nvSpPr>
          <p:spPr>
            <a:xfrm>
              <a:off x="314325" y="663576"/>
              <a:ext cx="11563350" cy="5908674"/>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직사각형 5"/>
            <p:cNvSpPr/>
            <p:nvPr/>
          </p:nvSpPr>
          <p:spPr>
            <a:xfrm>
              <a:off x="11658379" y="663576"/>
              <a:ext cx="219296" cy="5908674"/>
            </a:xfrm>
            <a:prstGeom prst="rect">
              <a:avLst/>
            </a:prstGeom>
            <a:solidFill>
              <a:srgbClr val="D7D2CE"/>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 name="직사각형 6"/>
            <p:cNvSpPr/>
            <p:nvPr/>
          </p:nvSpPr>
          <p:spPr>
            <a:xfrm>
              <a:off x="11658379" y="2974976"/>
              <a:ext cx="219296" cy="1133476"/>
            </a:xfrm>
            <a:prstGeom prst="rect">
              <a:avLst/>
            </a:prstGeom>
            <a:solidFill>
              <a:srgbClr val="C0C4C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8" name="직선 연결선 7"/>
            <p:cNvCxnSpPr/>
            <p:nvPr/>
          </p:nvCxnSpPr>
          <p:spPr>
            <a:xfrm>
              <a:off x="10848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10848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7777703" y="43605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7777703" y="530036"/>
              <a:ext cx="3600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F74417F4-38F9-4061-8046-1F5F6061B36E}"/>
              </a:ext>
            </a:extLst>
          </p:cNvPr>
          <p:cNvSpPr txBox="1"/>
          <p:nvPr/>
        </p:nvSpPr>
        <p:spPr>
          <a:xfrm>
            <a:off x="731235" y="1443315"/>
            <a:ext cx="10646468" cy="2062103"/>
          </a:xfrm>
          <a:prstGeom prst="rect">
            <a:avLst/>
          </a:prstGeom>
          <a:noFill/>
        </p:spPr>
        <p:txBody>
          <a:bodyPr wrap="square" rtlCol="0">
            <a:spAutoFit/>
          </a:bodyPr>
          <a:lstStyle/>
          <a:p>
            <a:r>
              <a:rPr lang="en-US" altLang="ko-KR" sz="2000" b="1" dirty="0"/>
              <a:t>3. Introduction of Supply Chain System Using Blockchain</a:t>
            </a:r>
          </a:p>
          <a:p>
            <a:r>
              <a:rPr lang="en-US" altLang="ko-KR" dirty="0"/>
              <a:t>: In order to further refine the demand forecasting system, which is currently being used well, the company introduces block chain technology to secure high-quality data, increasing the inflow of systems from franchises and increasing the missing data.</a:t>
            </a:r>
          </a:p>
          <a:p>
            <a:endParaRPr lang="en-US" altLang="ko-KR" dirty="0"/>
          </a:p>
          <a:p>
            <a:r>
              <a:rPr lang="en-US" altLang="ko-KR" dirty="0"/>
              <a:t>=&gt; This makes it easy for farmers and small and medium-sized enterprises with poor ERP systems to enter company ERPs.</a:t>
            </a:r>
          </a:p>
        </p:txBody>
      </p:sp>
      <p:pic>
        <p:nvPicPr>
          <p:cNvPr id="24" name="Picture 2" descr="Image for post">
            <a:extLst>
              <a:ext uri="{FF2B5EF4-FFF2-40B4-BE49-F238E27FC236}">
                <a16:creationId xmlns:a16="http://schemas.microsoft.com/office/drawing/2014/main" id="{965644C1-8412-42D7-9DB3-F57E5BFB2B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803" t="15070" r="12803" b="24779"/>
          <a:stretch/>
        </p:blipFill>
        <p:spPr bwMode="auto">
          <a:xfrm>
            <a:off x="3495123" y="3617912"/>
            <a:ext cx="5399368" cy="244472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AA4F227-F441-43C0-9914-AF085651D485}"/>
              </a:ext>
            </a:extLst>
          </p:cNvPr>
          <p:cNvSpPr txBox="1"/>
          <p:nvPr/>
        </p:nvSpPr>
        <p:spPr>
          <a:xfrm>
            <a:off x="3495123" y="6140824"/>
            <a:ext cx="5317183" cy="369332"/>
          </a:xfrm>
          <a:prstGeom prst="rect">
            <a:avLst/>
          </a:prstGeom>
          <a:noFill/>
        </p:spPr>
        <p:txBody>
          <a:bodyPr wrap="square" rtlCol="0">
            <a:spAutoFit/>
          </a:bodyPr>
          <a:lstStyle/>
          <a:p>
            <a:pPr algn="ctr"/>
            <a:r>
              <a:rPr lang="en-US" altLang="ko-KR" dirty="0"/>
              <a:t>&lt;Example of </a:t>
            </a:r>
            <a:r>
              <a:rPr lang="en-US" altLang="ko-KR" dirty="0" err="1"/>
              <a:t>WallMart’s</a:t>
            </a:r>
            <a:r>
              <a:rPr lang="en-US" altLang="ko-KR" dirty="0"/>
              <a:t> SC using block chain&gt;</a:t>
            </a:r>
            <a:endParaRPr lang="ko-KR" altLang="en-US" dirty="0"/>
          </a:p>
        </p:txBody>
      </p:sp>
    </p:spTree>
    <p:extLst>
      <p:ext uri="{BB962C8B-B14F-4D97-AF65-F5344CB8AC3E}">
        <p14:creationId xmlns:p14="http://schemas.microsoft.com/office/powerpoint/2010/main" val="1281907221"/>
      </p:ext>
    </p:extLst>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849</Words>
  <Application>Microsoft Office PowerPoint</Application>
  <PresentationFormat>와이드스크린</PresentationFormat>
  <Paragraphs>87</Paragraphs>
  <Slides>10</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10</vt:i4>
      </vt:variant>
    </vt:vector>
  </HeadingPairs>
  <TitlesOfParts>
    <vt:vector size="13" baseType="lpstr">
      <vt:lpstr>맑은 고딕</vt:lpstr>
      <vt:lpstr>Arial</vt:lpstr>
      <vt:lpstr>7_Office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https://ilyo.co.kr/?ac=article_view&amp;entry_id=338697  http://fpost.co.kr/board/bbs/board.php?bo_table=fsp2&amp;wr_id=11  https://magazine.hankyung.com/business/article/2019041501220000171  https://logipress.tistory.com/662  http://www.investchosun.com/2019/06/25/3238669  https://byline.network/2019/09/23-59/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LeeSungHo</cp:lastModifiedBy>
  <cp:revision>118</cp:revision>
  <dcterms:created xsi:type="dcterms:W3CDTF">2020-08-27T02:26:29Z</dcterms:created>
  <dcterms:modified xsi:type="dcterms:W3CDTF">2020-11-14T10:55:01Z</dcterms:modified>
</cp:coreProperties>
</file>