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74" r:id="rId7"/>
    <p:sldId id="264" r:id="rId8"/>
    <p:sldId id="268" r:id="rId9"/>
    <p:sldId id="272" r:id="rId10"/>
    <p:sldId id="269" r:id="rId11"/>
    <p:sldId id="266" r:id="rId12"/>
    <p:sldId id="267" r:id="rId13"/>
    <p:sldId id="273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000"/>
    <a:srgbClr val="F3F2E9"/>
    <a:srgbClr val="FFFFFF"/>
    <a:srgbClr val="42BC9C"/>
    <a:srgbClr val="2E826C"/>
    <a:srgbClr val="A2DECE"/>
    <a:srgbClr val="D7F1EA"/>
    <a:srgbClr val="82A5D0"/>
    <a:srgbClr val="CFD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AC3D1-1CCB-4663-8964-006F3A9B9D64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E7CBE-C2D9-4687-AD14-6B31960D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4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099D-803F-4DB0-A825-6958F859373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5AC-9BB7-4983-AFC3-AD6195DAE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1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099D-803F-4DB0-A825-6958F859373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5AC-9BB7-4983-AFC3-AD6195DAE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4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099D-803F-4DB0-A825-6958F859373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5AC-9BB7-4983-AFC3-AD6195DAE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2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099D-803F-4DB0-A825-6958F859373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5AC-9BB7-4983-AFC3-AD6195DAE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8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099D-803F-4DB0-A825-6958F859373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5AC-9BB7-4983-AFC3-AD6195DAE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099D-803F-4DB0-A825-6958F859373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5AC-9BB7-4983-AFC3-AD6195DAE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4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099D-803F-4DB0-A825-6958F859373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5AC-9BB7-4983-AFC3-AD6195DAE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099D-803F-4DB0-A825-6958F859373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5AC-9BB7-4983-AFC3-AD6195DAE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99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099D-803F-4DB0-A825-6958F859373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5AC-9BB7-4983-AFC3-AD6195DAE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8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099D-803F-4DB0-A825-6958F859373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5AC-9BB7-4983-AFC3-AD6195DAE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49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099D-803F-4DB0-A825-6958F859373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5AC-9BB7-4983-AFC3-AD6195DAE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26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7099D-803F-4DB0-A825-6958F859373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B25AC-9BB7-4983-AFC3-AD6195DAE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1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직선 연결선 94"/>
          <p:cNvCxnSpPr/>
          <p:nvPr/>
        </p:nvCxnSpPr>
        <p:spPr>
          <a:xfrm>
            <a:off x="5303721" y="0"/>
            <a:ext cx="3718761" cy="30075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" y="3318587"/>
            <a:ext cx="9143999" cy="3539413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문서 98"/>
          <p:cNvSpPr/>
          <p:nvPr/>
        </p:nvSpPr>
        <p:spPr>
          <a:xfrm>
            <a:off x="1546775" y="1600781"/>
            <a:ext cx="4037394" cy="2998372"/>
          </a:xfrm>
          <a:prstGeom prst="flowChartDocumen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604458" y="2249827"/>
            <a:ext cx="3678942" cy="3897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문서 5"/>
          <p:cNvSpPr/>
          <p:nvPr/>
        </p:nvSpPr>
        <p:spPr>
          <a:xfrm>
            <a:off x="1678902" y="1705406"/>
            <a:ext cx="3905267" cy="299837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915816" y="2060848"/>
            <a:ext cx="25922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+mj-ea"/>
                <a:ea typeface="+mj-ea"/>
              </a:rPr>
              <a:t>COMPUTER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en-US" altLang="ko-KR" sz="3200" dirty="0">
                <a:latin typeface="+mj-ea"/>
                <a:ea typeface="+mj-ea"/>
              </a:rPr>
              <a:t>SYSTEM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43502" y="3115213"/>
            <a:ext cx="1732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Team Project #1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398347" y="3115213"/>
            <a:ext cx="16777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724128" y="5589240"/>
            <a:ext cx="1592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16102284 </a:t>
            </a:r>
            <a:r>
              <a:rPr lang="ko-KR" altLang="en-US" sz="9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이성호</a:t>
            </a:r>
            <a:endParaRPr lang="en-US" altLang="ko-KR" sz="9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9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19512004 </a:t>
            </a:r>
            <a:r>
              <a:rPr lang="ko-KR" altLang="en-US" sz="9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크리스토프</a:t>
            </a:r>
            <a:endParaRPr lang="en-US" altLang="ko-KR" sz="9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5584170" y="-3583"/>
            <a:ext cx="0" cy="1919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083947" y="54946"/>
            <a:ext cx="2002431" cy="16194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083947" y="168974"/>
            <a:ext cx="2448493" cy="19802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6083947" y="516942"/>
            <a:ext cx="1691680" cy="13681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083947" y="737059"/>
            <a:ext cx="859033" cy="6947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6083947" y="851087"/>
            <a:ext cx="84584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6513463" y="1322004"/>
            <a:ext cx="1262164" cy="10207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444208" y="212919"/>
            <a:ext cx="2002431" cy="16194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6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944" y="422318"/>
            <a:ext cx="58912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ea typeface="HY강B" panose="02030600000101010101" pitchFamily="18" charset="-127"/>
              </a:rPr>
              <a:t>Arithmetic</a:t>
            </a:r>
            <a:r>
              <a:rPr lang="ko-KR" altLang="en-US" dirty="0">
                <a:ea typeface="HY강B" panose="02030600000101010101" pitchFamily="18" charset="-127"/>
              </a:rPr>
              <a:t> </a:t>
            </a:r>
            <a:r>
              <a:rPr lang="en-US" altLang="ko-KR" dirty="0">
                <a:ea typeface="HY강B" panose="02030600000101010101" pitchFamily="18" charset="-127"/>
              </a:rPr>
              <a:t>Operations (Subtraction)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B238AC-E745-4A0B-920B-02383C196B09}"/>
              </a:ext>
            </a:extLst>
          </p:cNvPr>
          <p:cNvSpPr/>
          <p:nvPr/>
        </p:nvSpPr>
        <p:spPr>
          <a:xfrm>
            <a:off x="827584" y="1340768"/>
            <a:ext cx="7200800" cy="45365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412FB7-CC19-4915-952A-89725F5F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45047"/>
            <a:ext cx="3973070" cy="43279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45506C-B17E-4BCE-8603-6A717A190BC9}"/>
              </a:ext>
            </a:extLst>
          </p:cNvPr>
          <p:cNvSpPr/>
          <p:nvPr/>
        </p:nvSpPr>
        <p:spPr>
          <a:xfrm>
            <a:off x="4860032" y="1445048"/>
            <a:ext cx="3024336" cy="4327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8727BF-CFC4-4846-872C-BA79D105C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178" y="3717032"/>
            <a:ext cx="25336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4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944" y="476672"/>
            <a:ext cx="58912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ea typeface="HY강B" panose="02030600000101010101" pitchFamily="18" charset="-127"/>
              </a:rPr>
              <a:t>Arithmetic</a:t>
            </a:r>
            <a:r>
              <a:rPr lang="ko-KR" altLang="en-US" dirty="0">
                <a:ea typeface="HY강B" panose="02030600000101010101" pitchFamily="18" charset="-127"/>
              </a:rPr>
              <a:t> </a:t>
            </a:r>
            <a:r>
              <a:rPr lang="en-US" altLang="ko-KR" dirty="0">
                <a:ea typeface="HY강B" panose="02030600000101010101" pitchFamily="18" charset="-127"/>
              </a:rPr>
              <a:t>Operations (Multiplication)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D56D0-4A4B-44EB-9C3E-74954051A2E1}"/>
              </a:ext>
            </a:extLst>
          </p:cNvPr>
          <p:cNvSpPr txBox="1"/>
          <p:nvPr/>
        </p:nvSpPr>
        <p:spPr>
          <a:xfrm>
            <a:off x="632996" y="987115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Concept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70CA78-3471-4001-B09C-F321FC81B8BA}"/>
              </a:ext>
            </a:extLst>
          </p:cNvPr>
          <p:cNvSpPr txBox="1"/>
          <p:nvPr/>
        </p:nvSpPr>
        <p:spPr>
          <a:xfrm>
            <a:off x="899592" y="171659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A = </a:t>
            </a:r>
            <a:r>
              <a:rPr lang="en-US" altLang="ko-KR" dirty="0" err="1"/>
              <a:t>a.b</a:t>
            </a:r>
            <a:r>
              <a:rPr lang="en-US" altLang="ko-KR" dirty="0"/>
              <a:t> , B = </a:t>
            </a:r>
            <a:r>
              <a:rPr lang="en-US" altLang="ko-KR" dirty="0" err="1"/>
              <a:t>c.d</a:t>
            </a:r>
            <a:r>
              <a:rPr lang="en-US" altLang="ko-KR" dirty="0"/>
              <a:t> </a:t>
            </a:r>
            <a:r>
              <a:rPr lang="en-US" altLang="ko-KR" sz="1400" dirty="0"/>
              <a:t>(a, b, c, d is integer)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1C47B-C730-4116-9FD8-AB4CB3C843C5}"/>
              </a:ext>
            </a:extLst>
          </p:cNvPr>
          <p:cNvSpPr txBox="1"/>
          <p:nvPr/>
        </p:nvSpPr>
        <p:spPr>
          <a:xfrm>
            <a:off x="1259632" y="2265988"/>
            <a:ext cx="788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* B = </a:t>
            </a:r>
            <a:r>
              <a:rPr lang="en-US" altLang="ko-KR" dirty="0" err="1"/>
              <a:t>a.b</a:t>
            </a:r>
            <a:r>
              <a:rPr lang="en-US" altLang="ko-KR" dirty="0"/>
              <a:t> * </a:t>
            </a:r>
            <a:r>
              <a:rPr lang="en-US" altLang="ko-KR" dirty="0" err="1"/>
              <a:t>c.d</a:t>
            </a:r>
            <a:r>
              <a:rPr lang="en-US" altLang="ko-KR" dirty="0"/>
              <a:t> = (a + 0.b)*(c + 0.d) = ac + 0.b*c + 0.d*a + 0.b*0.d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E272B7-AEA7-49CD-ABCF-8FCB53B03292}"/>
                  </a:ext>
                </a:extLst>
              </p:cNvPr>
              <p:cNvSpPr txBox="1"/>
              <p:nvPr/>
            </p:nvSpPr>
            <p:spPr>
              <a:xfrm>
                <a:off x="1259632" y="2780928"/>
                <a:ext cx="7884368" cy="406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= ac + b*c*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𝑑𝑖𝑔𝑖𝑡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+a*d*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𝑑𝑖𝑔𝑖𝑡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d*b*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𝑑𝑖𝑔𝑖𝑡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𝑑𝑖𝑔𝑖𝑡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E272B7-AEA7-49CD-ABCF-8FCB53B03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7884368" cy="406971"/>
              </a:xfrm>
              <a:prstGeom prst="rect">
                <a:avLst/>
              </a:prstGeom>
              <a:blipFill>
                <a:blip r:embed="rId2"/>
                <a:stretch>
                  <a:fillRect l="-696" b="-223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6D511B-C554-4143-B20B-4FFBAA39E6F3}"/>
                  </a:ext>
                </a:extLst>
              </p:cNvPr>
              <p:cNvSpPr txBox="1"/>
              <p:nvPr/>
            </p:nvSpPr>
            <p:spPr>
              <a:xfrm>
                <a:off x="971600" y="3526085"/>
                <a:ext cx="7200800" cy="406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Case) b * c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𝑑𝑖𝑔𝑖𝑡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P</a:t>
                </a:r>
                <a:r>
                  <a:rPr lang="en-US" altLang="ko-KR" sz="1200" dirty="0"/>
                  <a:t>(float)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6D511B-C554-4143-B20B-4FFBAA39E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526085"/>
                <a:ext cx="7200800" cy="406971"/>
              </a:xfrm>
              <a:prstGeom prst="rect">
                <a:avLst/>
              </a:prstGeom>
              <a:blipFill>
                <a:blip r:embed="rId3"/>
                <a:stretch>
                  <a:fillRect l="-677" b="-223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B45CBF2-9779-4F85-9C7B-5C612F01B659}"/>
              </a:ext>
            </a:extLst>
          </p:cNvPr>
          <p:cNvSpPr txBox="1"/>
          <p:nvPr/>
        </p:nvSpPr>
        <p:spPr>
          <a:xfrm>
            <a:off x="1259632" y="42117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Put P in the (Input)function</a:t>
            </a:r>
            <a:endParaRPr lang="ko-KR" alt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B5EC202-9110-4C57-B9E1-06936006D351}"/>
              </a:ext>
            </a:extLst>
          </p:cNvPr>
          <p:cNvSpPr/>
          <p:nvPr/>
        </p:nvSpPr>
        <p:spPr>
          <a:xfrm rot="16200000">
            <a:off x="4337973" y="4311100"/>
            <a:ext cx="72007" cy="180016"/>
          </a:xfrm>
          <a:prstGeom prst="downArrow">
            <a:avLst>
              <a:gd name="adj1" fmla="val 83080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C9ADD4-B4F3-488C-BA9C-45453A6BB1CB}"/>
              </a:ext>
            </a:extLst>
          </p:cNvPr>
          <p:cNvSpPr txBox="1"/>
          <p:nvPr/>
        </p:nvSpPr>
        <p:spPr>
          <a:xfrm>
            <a:off x="4499992" y="422108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Separate integer part and fraction part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72F29-F54C-4637-BD4F-E7A8F01C389D}"/>
              </a:ext>
            </a:extLst>
          </p:cNvPr>
          <p:cNvSpPr txBox="1"/>
          <p:nvPr/>
        </p:nvSpPr>
        <p:spPr>
          <a:xfrm>
            <a:off x="1619672" y="493187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 the same for everything else and add all.</a:t>
            </a:r>
            <a:endParaRPr lang="ko-KR" alt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FF78DEF-701B-4BFA-8413-C5672EAF9A85}"/>
              </a:ext>
            </a:extLst>
          </p:cNvPr>
          <p:cNvSpPr/>
          <p:nvPr/>
        </p:nvSpPr>
        <p:spPr>
          <a:xfrm rot="16200000">
            <a:off x="1515093" y="5021888"/>
            <a:ext cx="72007" cy="180016"/>
          </a:xfrm>
          <a:prstGeom prst="downArrow">
            <a:avLst>
              <a:gd name="adj1" fmla="val 83080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DFC1F565-DB18-4AB2-BB11-57FCF4A130CC}"/>
              </a:ext>
            </a:extLst>
          </p:cNvPr>
          <p:cNvSpPr/>
          <p:nvPr/>
        </p:nvSpPr>
        <p:spPr>
          <a:xfrm rot="16200000">
            <a:off x="1499894" y="5741967"/>
            <a:ext cx="72007" cy="180016"/>
          </a:xfrm>
          <a:prstGeom prst="downArrow">
            <a:avLst>
              <a:gd name="adj1" fmla="val 83080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7033C3-0283-4EA3-996C-F9BF71EEBF14}"/>
              </a:ext>
            </a:extLst>
          </p:cNvPr>
          <p:cNvSpPr txBox="1"/>
          <p:nvPr/>
        </p:nvSpPr>
        <p:spPr>
          <a:xfrm>
            <a:off x="1641105" y="5651956"/>
            <a:ext cx="53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Multiplication done!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9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5" grpId="0"/>
      <p:bldP spid="16" grpId="0"/>
      <p:bldP spid="19" grpId="0" animBg="1"/>
      <p:bldP spid="21" grpId="0"/>
      <p:bldP spid="22" grpId="0"/>
      <p:bldP spid="23" grpId="0" animBg="1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944" y="476672"/>
            <a:ext cx="58912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ea typeface="HY강B" panose="02030600000101010101" pitchFamily="18" charset="-127"/>
              </a:rPr>
              <a:t>Arithmetic</a:t>
            </a:r>
            <a:r>
              <a:rPr lang="ko-KR" altLang="en-US" dirty="0">
                <a:ea typeface="HY강B" panose="02030600000101010101" pitchFamily="18" charset="-127"/>
              </a:rPr>
              <a:t> </a:t>
            </a:r>
            <a:r>
              <a:rPr lang="en-US" altLang="ko-KR" dirty="0">
                <a:ea typeface="HY강B" panose="02030600000101010101" pitchFamily="18" charset="-127"/>
              </a:rPr>
              <a:t>Operations (Division)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D56D0-4A4B-44EB-9C3E-74954051A2E1}"/>
              </a:ext>
            </a:extLst>
          </p:cNvPr>
          <p:cNvSpPr txBox="1"/>
          <p:nvPr/>
        </p:nvSpPr>
        <p:spPr>
          <a:xfrm>
            <a:off x="683568" y="1124744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Concept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351E6-F4EE-4011-8962-1690587C5DA9}"/>
              </a:ext>
            </a:extLst>
          </p:cNvPr>
          <p:cNvSpPr txBox="1"/>
          <p:nvPr/>
        </p:nvSpPr>
        <p:spPr>
          <a:xfrm>
            <a:off x="1043608" y="2015842"/>
            <a:ext cx="385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Ex) 129 / 4 = 32 …… 1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CBFFD-F5E5-404C-B4AA-63D98B34543D}"/>
              </a:ext>
            </a:extLst>
          </p:cNvPr>
          <p:cNvSpPr txBox="1"/>
          <p:nvPr/>
        </p:nvSpPr>
        <p:spPr>
          <a:xfrm>
            <a:off x="4211960" y="202005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 129 – 4 * 32 = 1</a:t>
            </a:r>
            <a:endParaRPr lang="ko-KR" altLang="en-US" sz="2400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39A9A340-99A9-4EDA-9AB2-BE3D3FDB415A}"/>
              </a:ext>
            </a:extLst>
          </p:cNvPr>
          <p:cNvSpPr/>
          <p:nvPr/>
        </p:nvSpPr>
        <p:spPr>
          <a:xfrm>
            <a:off x="4283968" y="2924944"/>
            <a:ext cx="432048" cy="603507"/>
          </a:xfrm>
          <a:prstGeom prst="downArrow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208ABB-4493-477B-A59A-6E45BEF30CCB}"/>
              </a:ext>
            </a:extLst>
          </p:cNvPr>
          <p:cNvSpPr txBox="1"/>
          <p:nvPr/>
        </p:nvSpPr>
        <p:spPr>
          <a:xfrm>
            <a:off x="1044116" y="4005064"/>
            <a:ext cx="82084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If we subtract the number to be divided as much as divisible number,</a:t>
            </a:r>
          </a:p>
          <a:p>
            <a:r>
              <a:rPr lang="en-US" altLang="ko-KR" sz="1900" dirty="0"/>
              <a:t>times subtracted are quotient, result is remainder! 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0165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708677" y="1289052"/>
            <a:ext cx="3726646" cy="3583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152400" dist="381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AB2C8-8B51-4237-B126-951D54C9484C}"/>
              </a:ext>
            </a:extLst>
          </p:cNvPr>
          <p:cNvSpPr txBox="1"/>
          <p:nvPr/>
        </p:nvSpPr>
        <p:spPr>
          <a:xfrm>
            <a:off x="2708678" y="2695971"/>
            <a:ext cx="3726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CONCLUSION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7379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708677" y="1289052"/>
            <a:ext cx="3726646" cy="3583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152400" dist="381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26" name="Picture 2" descr="Merci beaucoup에 대한 이미지 검색결과">
            <a:extLst>
              <a:ext uri="{FF2B5EF4-FFF2-40B4-BE49-F238E27FC236}">
                <a16:creationId xmlns:a16="http://schemas.microsoft.com/office/drawing/2014/main" id="{8B4B8D44-2DA7-48A2-8D1E-F64138E6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84784"/>
            <a:ext cx="3274404" cy="327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78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" y="3318587"/>
            <a:ext cx="9143999" cy="3539413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61692" y="2383565"/>
            <a:ext cx="5478714" cy="3136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87624" y="2596508"/>
            <a:ext cx="5478714" cy="31367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순서도: 문서 40"/>
          <p:cNvSpPr/>
          <p:nvPr/>
        </p:nvSpPr>
        <p:spPr>
          <a:xfrm>
            <a:off x="1362353" y="960437"/>
            <a:ext cx="1368152" cy="66836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47664" y="2977207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Largest Floating Number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41559" y="3790781"/>
            <a:ext cx="5334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The way how to represent </a:t>
            </a:r>
          </a:p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the number limited range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619673" y="4859868"/>
            <a:ext cx="3456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Arithmetic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Operations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415551" y="990639"/>
            <a:ext cx="16442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6083947" y="54946"/>
            <a:ext cx="2002431" cy="16194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083947" y="168974"/>
            <a:ext cx="2448493" cy="19802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083947" y="516942"/>
            <a:ext cx="1691680" cy="13681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285164" y="0"/>
            <a:ext cx="3718761" cy="30075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083947" y="737059"/>
            <a:ext cx="859033" cy="6947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083947" y="851087"/>
            <a:ext cx="84584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513463" y="1322004"/>
            <a:ext cx="1262164" cy="10207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1362353" y="11354"/>
            <a:ext cx="0" cy="1181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12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944" y="422318"/>
            <a:ext cx="5891272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Largest Floating Number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B238AC-E745-4A0B-920B-02383C196B09}"/>
              </a:ext>
            </a:extLst>
          </p:cNvPr>
          <p:cNvSpPr/>
          <p:nvPr/>
        </p:nvSpPr>
        <p:spPr>
          <a:xfrm>
            <a:off x="755576" y="1340768"/>
            <a:ext cx="7200800" cy="45365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2D7727-2F17-4D62-9889-4126DDFFD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62089"/>
              </p:ext>
            </p:extLst>
          </p:nvPr>
        </p:nvGraphicFramePr>
        <p:xfrm>
          <a:off x="755576" y="1340768"/>
          <a:ext cx="7200801" cy="4536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1630632235"/>
                    </a:ext>
                  </a:extLst>
                </a:gridCol>
                <a:gridCol w="2400267">
                  <a:extLst>
                    <a:ext uri="{9D8B030D-6E8A-4147-A177-3AD203B41FA5}">
                      <a16:colId xmlns:a16="http://schemas.microsoft.com/office/drawing/2014/main" val="4218503263"/>
                    </a:ext>
                  </a:extLst>
                </a:gridCol>
                <a:gridCol w="2400267">
                  <a:extLst>
                    <a:ext uri="{9D8B030D-6E8A-4147-A177-3AD203B41FA5}">
                      <a16:colId xmlns:a16="http://schemas.microsoft.com/office/drawing/2014/main" val="1606477760"/>
                    </a:ext>
                  </a:extLst>
                </a:gridCol>
              </a:tblGrid>
              <a:tr h="505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Data type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32 bit OS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64bit OS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40454"/>
                  </a:ext>
                </a:extLst>
              </a:tr>
              <a:tr h="505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int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32bit (4 byte)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32bit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72213"/>
                  </a:ext>
                </a:extLst>
              </a:tr>
              <a:tr h="505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short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16 bit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16 bit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729470"/>
                  </a:ext>
                </a:extLst>
              </a:tr>
              <a:tr h="505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long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32bit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 64 bit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90236"/>
                  </a:ext>
                </a:extLst>
              </a:tr>
              <a:tr h="505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longlong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64 bit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 64 bit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02449"/>
                  </a:ext>
                </a:extLst>
              </a:tr>
              <a:tr h="505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pointer(*)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32bit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 64 bit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27454"/>
                  </a:ext>
                </a:extLst>
              </a:tr>
              <a:tr h="505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long double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 More 64 bit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(80-128 </a:t>
                      </a:r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bit)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92496"/>
                  </a:ext>
                </a:extLst>
              </a:tr>
              <a:tr h="498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 </a:t>
                      </a:r>
                      <a:r>
                        <a:rPr lang="en-US" altLang="ko-KR" sz="1800" b="1" kern="1200" dirty="0" err="1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size_t</a:t>
                      </a:r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 , </a:t>
                      </a:r>
                      <a:r>
                        <a:rPr lang="en-US" altLang="ko-KR" sz="1800" b="1" kern="1200" dirty="0" err="1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ssize_t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32bit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 64 bit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13316"/>
                  </a:ext>
                </a:extLst>
              </a:tr>
              <a:tr h="498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typedef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78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5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944" y="422318"/>
            <a:ext cx="5891272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Largest Floating Number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B238AC-E745-4A0B-920B-02383C196B09}"/>
              </a:ext>
            </a:extLst>
          </p:cNvPr>
          <p:cNvSpPr/>
          <p:nvPr/>
        </p:nvSpPr>
        <p:spPr>
          <a:xfrm>
            <a:off x="827584" y="1340768"/>
            <a:ext cx="7200800" cy="45365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A2F63D-1FEA-4B10-B2E4-68982DA44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00" r="45275" b="25191"/>
          <a:stretch/>
        </p:blipFill>
        <p:spPr>
          <a:xfrm>
            <a:off x="899592" y="1484784"/>
            <a:ext cx="5250574" cy="42613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EF803E-1344-4C3B-A58E-BBCDA514A596}"/>
              </a:ext>
            </a:extLst>
          </p:cNvPr>
          <p:cNvSpPr/>
          <p:nvPr/>
        </p:nvSpPr>
        <p:spPr>
          <a:xfrm>
            <a:off x="5929326" y="1484784"/>
            <a:ext cx="2027050" cy="4261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2DA4C3-78F7-4E86-93DD-9433C7D81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06"/>
          <a:stretch/>
        </p:blipFill>
        <p:spPr>
          <a:xfrm>
            <a:off x="3758260" y="3789040"/>
            <a:ext cx="4198116" cy="99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1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944" y="476672"/>
            <a:ext cx="58912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ea typeface="HY강B" panose="02030600000101010101" pitchFamily="18" charset="-127"/>
              </a:rPr>
              <a:t>The way how to represent the number limited range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D56D0-4A4B-44EB-9C3E-74954051A2E1}"/>
              </a:ext>
            </a:extLst>
          </p:cNvPr>
          <p:cNvSpPr txBox="1"/>
          <p:nvPr/>
        </p:nvSpPr>
        <p:spPr>
          <a:xfrm>
            <a:off x="683568" y="1124744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Concept</a:t>
            </a:r>
            <a:endParaRPr lang="ko-KR" altLang="en-US" sz="3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7A2F7-A501-444B-A779-28721189A807}"/>
              </a:ext>
            </a:extLst>
          </p:cNvPr>
          <p:cNvSpPr/>
          <p:nvPr/>
        </p:nvSpPr>
        <p:spPr>
          <a:xfrm>
            <a:off x="827584" y="1944926"/>
            <a:ext cx="3312368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224470-4478-44E9-8C30-D8636163103D}"/>
              </a:ext>
            </a:extLst>
          </p:cNvPr>
          <p:cNvSpPr/>
          <p:nvPr/>
        </p:nvSpPr>
        <p:spPr>
          <a:xfrm>
            <a:off x="4283968" y="1916832"/>
            <a:ext cx="3960440" cy="5040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8AF5A-3341-4276-B737-137F4DEC8F21}"/>
              </a:ext>
            </a:extLst>
          </p:cNvPr>
          <p:cNvSpPr txBox="1"/>
          <p:nvPr/>
        </p:nvSpPr>
        <p:spPr>
          <a:xfrm>
            <a:off x="4067944" y="1857018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41FBE-17EF-4805-85BA-114A8D916598}"/>
              </a:ext>
            </a:extLst>
          </p:cNvPr>
          <p:cNvSpPr txBox="1"/>
          <p:nvPr/>
        </p:nvSpPr>
        <p:spPr>
          <a:xfrm>
            <a:off x="827584" y="2448610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Float’s integer part(integer)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728C6-8549-47EF-883C-FEDFF7C978E4}"/>
              </a:ext>
            </a:extLst>
          </p:cNvPr>
          <p:cNvSpPr txBox="1"/>
          <p:nvPr/>
        </p:nvSpPr>
        <p:spPr>
          <a:xfrm>
            <a:off x="4283968" y="2448609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Float’s fraction part(integer)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F6DAE-ABE2-471E-BB2F-2FD6CA0D854C}"/>
              </a:ext>
            </a:extLst>
          </p:cNvPr>
          <p:cNvSpPr txBox="1"/>
          <p:nvPr/>
        </p:nvSpPr>
        <p:spPr>
          <a:xfrm>
            <a:off x="0" y="375013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Think two part of very huge integer! </a:t>
            </a:r>
          </a:p>
          <a:p>
            <a:pPr algn="ctr"/>
            <a:r>
              <a:rPr lang="en-US" altLang="ko-KR" sz="2400" dirty="0"/>
              <a:t>(if input number bigger than variable, make array)</a:t>
            </a:r>
            <a:endParaRPr lang="ko-KR" altLang="en-US" sz="2400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D51266C-6F57-4D5C-8F18-1F3FC23B4FA3}"/>
              </a:ext>
            </a:extLst>
          </p:cNvPr>
          <p:cNvSpPr/>
          <p:nvPr/>
        </p:nvSpPr>
        <p:spPr>
          <a:xfrm>
            <a:off x="3995936" y="2969509"/>
            <a:ext cx="432048" cy="603507"/>
          </a:xfrm>
          <a:prstGeom prst="downArrow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5DD0439-957C-4EAA-A91C-A7DE1EEA9371}"/>
              </a:ext>
            </a:extLst>
          </p:cNvPr>
          <p:cNvSpPr/>
          <p:nvPr/>
        </p:nvSpPr>
        <p:spPr>
          <a:xfrm>
            <a:off x="3995936" y="5015726"/>
            <a:ext cx="432048" cy="603507"/>
          </a:xfrm>
          <a:prstGeom prst="downArrow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2693D4-2363-4251-9B85-2F96AFC64682}"/>
              </a:ext>
            </a:extLst>
          </p:cNvPr>
          <p:cNvSpPr txBox="1"/>
          <p:nvPr/>
        </p:nvSpPr>
        <p:spPr>
          <a:xfrm>
            <a:off x="-36512" y="5775647"/>
            <a:ext cx="918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Combined two part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053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944" y="403464"/>
            <a:ext cx="58912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ea typeface="HY강B" panose="02030600000101010101" pitchFamily="18" charset="-127"/>
              </a:rPr>
              <a:t>The way how to represent the number limited range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B238AC-E745-4A0B-920B-02383C196B09}"/>
              </a:ext>
            </a:extLst>
          </p:cNvPr>
          <p:cNvSpPr/>
          <p:nvPr/>
        </p:nvSpPr>
        <p:spPr>
          <a:xfrm>
            <a:off x="827584" y="1340768"/>
            <a:ext cx="7200800" cy="45365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9BA4E6-7D38-4822-BD6B-2DD92D4A4735}"/>
              </a:ext>
            </a:extLst>
          </p:cNvPr>
          <p:cNvSpPr/>
          <p:nvPr/>
        </p:nvSpPr>
        <p:spPr>
          <a:xfrm>
            <a:off x="4860032" y="1412778"/>
            <a:ext cx="3096344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013501-3EAD-4758-AE34-07EDA5EFD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7"/>
            <a:ext cx="4501877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6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944" y="476672"/>
            <a:ext cx="58912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ea typeface="HY강B" panose="02030600000101010101" pitchFamily="18" charset="-127"/>
              </a:rPr>
              <a:t>Arithmetic</a:t>
            </a:r>
            <a:r>
              <a:rPr lang="ko-KR" altLang="en-US" dirty="0">
                <a:ea typeface="HY강B" panose="02030600000101010101" pitchFamily="18" charset="-127"/>
              </a:rPr>
              <a:t> </a:t>
            </a:r>
            <a:r>
              <a:rPr lang="en-US" altLang="ko-KR" dirty="0">
                <a:ea typeface="HY강B" panose="02030600000101010101" pitchFamily="18" charset="-127"/>
              </a:rPr>
              <a:t>Operations (Addition)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D56D0-4A4B-44EB-9C3E-74954051A2E1}"/>
              </a:ext>
            </a:extLst>
          </p:cNvPr>
          <p:cNvSpPr txBox="1"/>
          <p:nvPr/>
        </p:nvSpPr>
        <p:spPr>
          <a:xfrm>
            <a:off x="683568" y="1124744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Concept</a:t>
            </a:r>
            <a:endParaRPr lang="ko-KR" altLang="en-US" sz="3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7A2F7-A501-444B-A779-28721189A807}"/>
              </a:ext>
            </a:extLst>
          </p:cNvPr>
          <p:cNvSpPr/>
          <p:nvPr/>
        </p:nvSpPr>
        <p:spPr>
          <a:xfrm>
            <a:off x="1259632" y="1944926"/>
            <a:ext cx="3312368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224470-4478-44E9-8C30-D8636163103D}"/>
              </a:ext>
            </a:extLst>
          </p:cNvPr>
          <p:cNvSpPr/>
          <p:nvPr/>
        </p:nvSpPr>
        <p:spPr>
          <a:xfrm>
            <a:off x="4716016" y="1916832"/>
            <a:ext cx="3960440" cy="5040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8AF5A-3341-4276-B737-137F4DEC8F21}"/>
              </a:ext>
            </a:extLst>
          </p:cNvPr>
          <p:cNvSpPr txBox="1"/>
          <p:nvPr/>
        </p:nvSpPr>
        <p:spPr>
          <a:xfrm>
            <a:off x="4499992" y="1857018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41FBE-17EF-4805-85BA-114A8D916598}"/>
              </a:ext>
            </a:extLst>
          </p:cNvPr>
          <p:cNvSpPr txBox="1"/>
          <p:nvPr/>
        </p:nvSpPr>
        <p:spPr>
          <a:xfrm>
            <a:off x="1259632" y="2448610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Float’s integer part(integer)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728C6-8549-47EF-883C-FEDFF7C978E4}"/>
              </a:ext>
            </a:extLst>
          </p:cNvPr>
          <p:cNvSpPr txBox="1"/>
          <p:nvPr/>
        </p:nvSpPr>
        <p:spPr>
          <a:xfrm>
            <a:off x="4716016" y="2448609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Float’s fraction part(integer)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247C5-6647-4457-A2FB-C95F02F768AC}"/>
              </a:ext>
            </a:extLst>
          </p:cNvPr>
          <p:cNvSpPr txBox="1"/>
          <p:nvPr/>
        </p:nvSpPr>
        <p:spPr>
          <a:xfrm>
            <a:off x="395536" y="1844824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a=</a:t>
            </a:r>
            <a:endParaRPr lang="ko-KR" altLang="en-US" sz="4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BBCBCB-F96E-44BC-ACDB-70B5600C2115}"/>
              </a:ext>
            </a:extLst>
          </p:cNvPr>
          <p:cNvSpPr/>
          <p:nvPr/>
        </p:nvSpPr>
        <p:spPr>
          <a:xfrm>
            <a:off x="1259632" y="3392944"/>
            <a:ext cx="3312368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3268B2-C765-4E26-A3FA-21EC3C6CD735}"/>
              </a:ext>
            </a:extLst>
          </p:cNvPr>
          <p:cNvSpPr/>
          <p:nvPr/>
        </p:nvSpPr>
        <p:spPr>
          <a:xfrm>
            <a:off x="4716016" y="3364850"/>
            <a:ext cx="3960440" cy="5040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53197-5CA9-43A2-8B3F-9E32F82ABDB7}"/>
              </a:ext>
            </a:extLst>
          </p:cNvPr>
          <p:cNvSpPr txBox="1"/>
          <p:nvPr/>
        </p:nvSpPr>
        <p:spPr>
          <a:xfrm>
            <a:off x="4499992" y="3305036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4A92C-F695-4635-B351-85F3D6B4626F}"/>
              </a:ext>
            </a:extLst>
          </p:cNvPr>
          <p:cNvSpPr txBox="1"/>
          <p:nvPr/>
        </p:nvSpPr>
        <p:spPr>
          <a:xfrm>
            <a:off x="1259632" y="3896628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Float’s integer part(integer)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B69689-1C3A-49DF-BF03-011A9BC16979}"/>
              </a:ext>
            </a:extLst>
          </p:cNvPr>
          <p:cNvSpPr txBox="1"/>
          <p:nvPr/>
        </p:nvSpPr>
        <p:spPr>
          <a:xfrm>
            <a:off x="4716016" y="3896627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Float’s fraction part(integer)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0AFAB9-41DE-446D-B171-91D86E5BE8E5}"/>
              </a:ext>
            </a:extLst>
          </p:cNvPr>
          <p:cNvSpPr txBox="1"/>
          <p:nvPr/>
        </p:nvSpPr>
        <p:spPr>
          <a:xfrm>
            <a:off x="395536" y="3292842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b=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07B62-8280-42F8-848E-66325231DB6C}"/>
              </a:ext>
            </a:extLst>
          </p:cNvPr>
          <p:cNvSpPr txBox="1"/>
          <p:nvPr/>
        </p:nvSpPr>
        <p:spPr>
          <a:xfrm>
            <a:off x="2627784" y="2612047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+</a:t>
            </a:r>
            <a:endParaRPr lang="ko-KR" altLang="en-US" sz="4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E1406-CB05-4E55-929F-C205B26B8B2E}"/>
              </a:ext>
            </a:extLst>
          </p:cNvPr>
          <p:cNvSpPr txBox="1"/>
          <p:nvPr/>
        </p:nvSpPr>
        <p:spPr>
          <a:xfrm>
            <a:off x="6444208" y="2602497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+</a:t>
            </a:r>
            <a:endParaRPr lang="ko-KR" altLang="en-US" sz="40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C789F35E-AB9F-4A3D-ACAF-026E623C8C1D}"/>
              </a:ext>
            </a:extLst>
          </p:cNvPr>
          <p:cNvSpPr/>
          <p:nvPr/>
        </p:nvSpPr>
        <p:spPr>
          <a:xfrm>
            <a:off x="2663788" y="4406335"/>
            <a:ext cx="432048" cy="603507"/>
          </a:xfrm>
          <a:prstGeom prst="downArrow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21C79184-7295-4B9C-89C3-3C5E1540787E}"/>
              </a:ext>
            </a:extLst>
          </p:cNvPr>
          <p:cNvSpPr/>
          <p:nvPr/>
        </p:nvSpPr>
        <p:spPr>
          <a:xfrm>
            <a:off x="6480212" y="4406335"/>
            <a:ext cx="432048" cy="603507"/>
          </a:xfrm>
          <a:prstGeom prst="downArrow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D4A2AF-7921-45D4-AAE5-02ADAEA10DEB}"/>
              </a:ext>
            </a:extLst>
          </p:cNvPr>
          <p:cNvSpPr/>
          <p:nvPr/>
        </p:nvSpPr>
        <p:spPr>
          <a:xfrm>
            <a:off x="1259632" y="5313362"/>
            <a:ext cx="3312368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EDA74D-5774-404E-8629-C58FC809177F}"/>
              </a:ext>
            </a:extLst>
          </p:cNvPr>
          <p:cNvSpPr/>
          <p:nvPr/>
        </p:nvSpPr>
        <p:spPr>
          <a:xfrm>
            <a:off x="4716016" y="5285268"/>
            <a:ext cx="3960440" cy="5040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CD7DA0-2B22-48D1-9007-357518E23BDA}"/>
              </a:ext>
            </a:extLst>
          </p:cNvPr>
          <p:cNvSpPr txBox="1"/>
          <p:nvPr/>
        </p:nvSpPr>
        <p:spPr>
          <a:xfrm>
            <a:off x="4499992" y="522545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E0F8EC-10D7-4CC7-A6D5-D3586287FB3C}"/>
              </a:ext>
            </a:extLst>
          </p:cNvPr>
          <p:cNvSpPr txBox="1"/>
          <p:nvPr/>
        </p:nvSpPr>
        <p:spPr>
          <a:xfrm>
            <a:off x="1259632" y="581704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Float’s integer part(integer)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85155A-5A4B-457C-B131-6C63767737C2}"/>
              </a:ext>
            </a:extLst>
          </p:cNvPr>
          <p:cNvSpPr txBox="1"/>
          <p:nvPr/>
        </p:nvSpPr>
        <p:spPr>
          <a:xfrm>
            <a:off x="4716016" y="5817045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Float’s fraction part(integer)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7F9F42-F571-46AA-927F-33EEAB1EB65F}"/>
              </a:ext>
            </a:extLst>
          </p:cNvPr>
          <p:cNvSpPr txBox="1"/>
          <p:nvPr/>
        </p:nvSpPr>
        <p:spPr>
          <a:xfrm>
            <a:off x="395536" y="5213260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c=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7124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944" y="422318"/>
            <a:ext cx="58912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ea typeface="HY강B" panose="02030600000101010101" pitchFamily="18" charset="-127"/>
              </a:rPr>
              <a:t>Arithmetic</a:t>
            </a:r>
            <a:r>
              <a:rPr lang="ko-KR" altLang="en-US" dirty="0">
                <a:ea typeface="HY강B" panose="02030600000101010101" pitchFamily="18" charset="-127"/>
              </a:rPr>
              <a:t> </a:t>
            </a:r>
            <a:r>
              <a:rPr lang="en-US" altLang="ko-KR" dirty="0">
                <a:ea typeface="HY강B" panose="02030600000101010101" pitchFamily="18" charset="-127"/>
              </a:rPr>
              <a:t>Operations (Addition)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B238AC-E745-4A0B-920B-02383C196B09}"/>
              </a:ext>
            </a:extLst>
          </p:cNvPr>
          <p:cNvSpPr/>
          <p:nvPr/>
        </p:nvSpPr>
        <p:spPr>
          <a:xfrm>
            <a:off x="827584" y="1340768"/>
            <a:ext cx="7200800" cy="45365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FFFB2A-D206-4749-B836-EA939651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86" y="1429731"/>
            <a:ext cx="3761338" cy="43585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19FBCB-B1F8-4DE4-AF9E-70D6B40BB086}"/>
              </a:ext>
            </a:extLst>
          </p:cNvPr>
          <p:cNvSpPr/>
          <p:nvPr/>
        </p:nvSpPr>
        <p:spPr>
          <a:xfrm>
            <a:off x="4788024" y="1429731"/>
            <a:ext cx="3096344" cy="4358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8F64F3-7552-419A-A433-0573B1153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010" y="4005064"/>
            <a:ext cx="31813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1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944" y="476672"/>
            <a:ext cx="58912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ea typeface="HY강B" panose="02030600000101010101" pitchFamily="18" charset="-127"/>
              </a:rPr>
              <a:t>Arithmetic</a:t>
            </a:r>
            <a:r>
              <a:rPr lang="ko-KR" altLang="en-US" dirty="0">
                <a:ea typeface="HY강B" panose="02030600000101010101" pitchFamily="18" charset="-127"/>
              </a:rPr>
              <a:t> </a:t>
            </a:r>
            <a:r>
              <a:rPr lang="en-US" altLang="ko-KR" dirty="0">
                <a:ea typeface="HY강B" panose="02030600000101010101" pitchFamily="18" charset="-127"/>
              </a:rPr>
              <a:t>Operations (Subtraction)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D56D0-4A4B-44EB-9C3E-74954051A2E1}"/>
              </a:ext>
            </a:extLst>
          </p:cNvPr>
          <p:cNvSpPr txBox="1"/>
          <p:nvPr/>
        </p:nvSpPr>
        <p:spPr>
          <a:xfrm>
            <a:off x="683568" y="1124744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Concept</a:t>
            </a:r>
            <a:endParaRPr lang="ko-KR" altLang="en-US" sz="3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7A2F7-A501-444B-A779-28721189A807}"/>
              </a:ext>
            </a:extLst>
          </p:cNvPr>
          <p:cNvSpPr/>
          <p:nvPr/>
        </p:nvSpPr>
        <p:spPr>
          <a:xfrm>
            <a:off x="1259632" y="1944926"/>
            <a:ext cx="3312368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224470-4478-44E9-8C30-D8636163103D}"/>
              </a:ext>
            </a:extLst>
          </p:cNvPr>
          <p:cNvSpPr/>
          <p:nvPr/>
        </p:nvSpPr>
        <p:spPr>
          <a:xfrm>
            <a:off x="4716016" y="1916832"/>
            <a:ext cx="3960440" cy="5040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8AF5A-3341-4276-B737-137F4DEC8F21}"/>
              </a:ext>
            </a:extLst>
          </p:cNvPr>
          <p:cNvSpPr txBox="1"/>
          <p:nvPr/>
        </p:nvSpPr>
        <p:spPr>
          <a:xfrm>
            <a:off x="4499992" y="1857018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41FBE-17EF-4805-85BA-114A8D916598}"/>
              </a:ext>
            </a:extLst>
          </p:cNvPr>
          <p:cNvSpPr txBox="1"/>
          <p:nvPr/>
        </p:nvSpPr>
        <p:spPr>
          <a:xfrm>
            <a:off x="1259632" y="2448610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Float’s integer part(integer)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728C6-8549-47EF-883C-FEDFF7C978E4}"/>
              </a:ext>
            </a:extLst>
          </p:cNvPr>
          <p:cNvSpPr txBox="1"/>
          <p:nvPr/>
        </p:nvSpPr>
        <p:spPr>
          <a:xfrm>
            <a:off x="4716016" y="2448609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Float’s fraction part(integer)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247C5-6647-4457-A2FB-C95F02F768AC}"/>
              </a:ext>
            </a:extLst>
          </p:cNvPr>
          <p:cNvSpPr txBox="1"/>
          <p:nvPr/>
        </p:nvSpPr>
        <p:spPr>
          <a:xfrm>
            <a:off x="395536" y="1844824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a=</a:t>
            </a:r>
            <a:endParaRPr lang="ko-KR" altLang="en-US" sz="4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BBCBCB-F96E-44BC-ACDB-70B5600C2115}"/>
              </a:ext>
            </a:extLst>
          </p:cNvPr>
          <p:cNvSpPr/>
          <p:nvPr/>
        </p:nvSpPr>
        <p:spPr>
          <a:xfrm>
            <a:off x="1259632" y="3392944"/>
            <a:ext cx="3312368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3268B2-C765-4E26-A3FA-21EC3C6CD735}"/>
              </a:ext>
            </a:extLst>
          </p:cNvPr>
          <p:cNvSpPr/>
          <p:nvPr/>
        </p:nvSpPr>
        <p:spPr>
          <a:xfrm>
            <a:off x="4716016" y="3364850"/>
            <a:ext cx="3960440" cy="5040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53197-5CA9-43A2-8B3F-9E32F82ABDB7}"/>
              </a:ext>
            </a:extLst>
          </p:cNvPr>
          <p:cNvSpPr txBox="1"/>
          <p:nvPr/>
        </p:nvSpPr>
        <p:spPr>
          <a:xfrm>
            <a:off x="4499992" y="3305036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4A92C-F695-4635-B351-85F3D6B4626F}"/>
              </a:ext>
            </a:extLst>
          </p:cNvPr>
          <p:cNvSpPr txBox="1"/>
          <p:nvPr/>
        </p:nvSpPr>
        <p:spPr>
          <a:xfrm>
            <a:off x="1259632" y="3896628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Float’s integer part(integer)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B69689-1C3A-49DF-BF03-011A9BC16979}"/>
              </a:ext>
            </a:extLst>
          </p:cNvPr>
          <p:cNvSpPr txBox="1"/>
          <p:nvPr/>
        </p:nvSpPr>
        <p:spPr>
          <a:xfrm>
            <a:off x="4716016" y="3896627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Float’s fraction part(integer)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0AFAB9-41DE-446D-B171-91D86E5BE8E5}"/>
              </a:ext>
            </a:extLst>
          </p:cNvPr>
          <p:cNvSpPr txBox="1"/>
          <p:nvPr/>
        </p:nvSpPr>
        <p:spPr>
          <a:xfrm>
            <a:off x="395536" y="3292842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b=</a:t>
            </a:r>
            <a:endParaRPr lang="ko-KR" altLang="en-US" sz="40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C789F35E-AB9F-4A3D-ACAF-026E623C8C1D}"/>
              </a:ext>
            </a:extLst>
          </p:cNvPr>
          <p:cNvSpPr/>
          <p:nvPr/>
        </p:nvSpPr>
        <p:spPr>
          <a:xfrm>
            <a:off x="2663788" y="4406335"/>
            <a:ext cx="432048" cy="603507"/>
          </a:xfrm>
          <a:prstGeom prst="downArrow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21C79184-7295-4B9C-89C3-3C5E1540787E}"/>
              </a:ext>
            </a:extLst>
          </p:cNvPr>
          <p:cNvSpPr/>
          <p:nvPr/>
        </p:nvSpPr>
        <p:spPr>
          <a:xfrm>
            <a:off x="6480212" y="4406335"/>
            <a:ext cx="432048" cy="603507"/>
          </a:xfrm>
          <a:prstGeom prst="downArrow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D4A2AF-7921-45D4-AAE5-02ADAEA10DEB}"/>
              </a:ext>
            </a:extLst>
          </p:cNvPr>
          <p:cNvSpPr/>
          <p:nvPr/>
        </p:nvSpPr>
        <p:spPr>
          <a:xfrm>
            <a:off x="1259632" y="5313362"/>
            <a:ext cx="3312368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EDA74D-5774-404E-8629-C58FC809177F}"/>
              </a:ext>
            </a:extLst>
          </p:cNvPr>
          <p:cNvSpPr/>
          <p:nvPr/>
        </p:nvSpPr>
        <p:spPr>
          <a:xfrm>
            <a:off x="4716016" y="5285268"/>
            <a:ext cx="3960440" cy="5040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CD7DA0-2B22-48D1-9007-357518E23BDA}"/>
              </a:ext>
            </a:extLst>
          </p:cNvPr>
          <p:cNvSpPr txBox="1"/>
          <p:nvPr/>
        </p:nvSpPr>
        <p:spPr>
          <a:xfrm>
            <a:off x="4499992" y="522545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E0F8EC-10D7-4CC7-A6D5-D3586287FB3C}"/>
              </a:ext>
            </a:extLst>
          </p:cNvPr>
          <p:cNvSpPr txBox="1"/>
          <p:nvPr/>
        </p:nvSpPr>
        <p:spPr>
          <a:xfrm>
            <a:off x="1259632" y="581704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Float’s integer part(integer)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85155A-5A4B-457C-B131-6C63767737C2}"/>
              </a:ext>
            </a:extLst>
          </p:cNvPr>
          <p:cNvSpPr txBox="1"/>
          <p:nvPr/>
        </p:nvSpPr>
        <p:spPr>
          <a:xfrm>
            <a:off x="4716016" y="5817045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Float’s fraction part(integer)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7F9F42-F571-46AA-927F-33EEAB1EB65F}"/>
              </a:ext>
            </a:extLst>
          </p:cNvPr>
          <p:cNvSpPr txBox="1"/>
          <p:nvPr/>
        </p:nvSpPr>
        <p:spPr>
          <a:xfrm>
            <a:off x="395536" y="5213260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c=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5EBEB-E7B1-4781-B4FA-1812158295DB}"/>
              </a:ext>
            </a:extLst>
          </p:cNvPr>
          <p:cNvSpPr txBox="1"/>
          <p:nvPr/>
        </p:nvSpPr>
        <p:spPr>
          <a:xfrm>
            <a:off x="2699792" y="262386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-</a:t>
            </a:r>
            <a:endParaRPr lang="ko-KR" altLang="en-US" sz="4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366CB3-3CF3-454B-B04D-29332439461F}"/>
              </a:ext>
            </a:extLst>
          </p:cNvPr>
          <p:cNvSpPr txBox="1"/>
          <p:nvPr/>
        </p:nvSpPr>
        <p:spPr>
          <a:xfrm>
            <a:off x="6480212" y="263691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-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8485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425</Words>
  <Application>Microsoft Office PowerPoint</Application>
  <PresentationFormat>화면 슬라이드 쇼(4:3)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HY강B</vt:lpstr>
      <vt:lpstr>HY견고딕</vt:lpstr>
      <vt:lpstr>HY나무B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김효정</dc:creator>
  <cp:lastModifiedBy>LeeSungHo</cp:lastModifiedBy>
  <cp:revision>156</cp:revision>
  <dcterms:created xsi:type="dcterms:W3CDTF">2018-02-27T15:50:56Z</dcterms:created>
  <dcterms:modified xsi:type="dcterms:W3CDTF">2019-10-13T14:55:30Z</dcterms:modified>
</cp:coreProperties>
</file>