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6858000" cx="12192000"/>
  <p:notesSz cx="12192000" cy="6858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37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:go="http://customooxmlschemas.google.com/" r:id="rId23" roundtripDataSignature="AMtx7mgRpblrVJ9T+7gfRUYiZJACZnnOB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37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customschemas.google.com/relationships/presentationmetadata" Target="meta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5283200" cy="344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6905625" y="0"/>
            <a:ext cx="5283200" cy="344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6513513"/>
            <a:ext cx="5283200" cy="3444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GB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  <p:extLst>
    <p:ext uri="{620B2872-D7B9-4A21-9093-7833F8D536E1}">
      <p15:sldGuideLst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5" name="Google Shape;45;p1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8801d478c3_0_19:notes"/>
          <p:cNvSpPr txBox="1"/>
          <p:nvPr>
            <p:ph idx="1" type="body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5" name="Google Shape;115;g28801d478c3_0_19:notes"/>
          <p:cNvSpPr/>
          <p:nvPr>
            <p:ph idx="2" type="sldImg"/>
          </p:nvPr>
        </p:nvSpPr>
        <p:spPr>
          <a:xfrm>
            <a:off x="4038600" y="857250"/>
            <a:ext cx="41148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7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4" name="Google Shape;124;p7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8801d478c3_0_13:notes"/>
          <p:cNvSpPr txBox="1"/>
          <p:nvPr>
            <p:ph idx="1" type="body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0" name="Google Shape;130;g28801d478c3_0_13:notes"/>
          <p:cNvSpPr/>
          <p:nvPr>
            <p:ph idx="2" type="sldImg"/>
          </p:nvPr>
        </p:nvSpPr>
        <p:spPr>
          <a:xfrm>
            <a:off x="4038600" y="857250"/>
            <a:ext cx="41148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8801d478c3_0_33:notes"/>
          <p:cNvSpPr txBox="1"/>
          <p:nvPr>
            <p:ph idx="1" type="body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9" name="Google Shape;139;g28801d478c3_0_33:notes"/>
          <p:cNvSpPr/>
          <p:nvPr>
            <p:ph idx="2" type="sldImg"/>
          </p:nvPr>
        </p:nvSpPr>
        <p:spPr>
          <a:xfrm>
            <a:off x="4038600" y="857250"/>
            <a:ext cx="41148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8" name="Google Shape;148;p26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8801d478c3_0_40:notes"/>
          <p:cNvSpPr txBox="1"/>
          <p:nvPr>
            <p:ph idx="1" type="body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4" name="Google Shape;154;g28801d478c3_0_40:notes"/>
          <p:cNvSpPr/>
          <p:nvPr>
            <p:ph idx="2" type="sldImg"/>
          </p:nvPr>
        </p:nvSpPr>
        <p:spPr>
          <a:xfrm>
            <a:off x="4038600" y="857250"/>
            <a:ext cx="41148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47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6" name="Google Shape;166;p47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48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825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72" name="Google Shape;172;p48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5" name="Google Shape;55;p2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3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1" name="Google Shape;61;p3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8" name="Google Shape;68;p16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825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74" name="Google Shape;74;p17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8801d478c3_0_49:notes"/>
          <p:cNvSpPr txBox="1"/>
          <p:nvPr>
            <p:ph idx="1" type="body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825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83" name="Google Shape;83;g28801d478c3_0_49:notes"/>
          <p:cNvSpPr/>
          <p:nvPr>
            <p:ph idx="2" type="sldImg"/>
          </p:nvPr>
        </p:nvSpPr>
        <p:spPr>
          <a:xfrm>
            <a:off x="4038600" y="857250"/>
            <a:ext cx="41148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3" name="Google Shape;93;p19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9" name="Google Shape;99;p20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8801d478c3_0_26:notes"/>
          <p:cNvSpPr txBox="1"/>
          <p:nvPr>
            <p:ph idx="1" type="body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2D/1D direct approach : 2D와 1D 컨볼루션 필터를 동시에 사용하여 입력 데이터에서 특징을 추출</a:t>
            </a:r>
            <a:endParaRPr/>
          </a:p>
        </p:txBody>
      </p:sp>
      <p:sp>
        <p:nvSpPr>
          <p:cNvPr id="107" name="Google Shape;107;g28801d478c3_0_26:notes"/>
          <p:cNvSpPr/>
          <p:nvPr>
            <p:ph idx="2" type="sldImg"/>
          </p:nvPr>
        </p:nvSpPr>
        <p:spPr>
          <a:xfrm>
            <a:off x="4038600" y="857250"/>
            <a:ext cx="41148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8"/>
          <p:cNvSpPr txBox="1"/>
          <p:nvPr>
            <p:ph type="title"/>
          </p:nvPr>
        </p:nvSpPr>
        <p:spPr>
          <a:xfrm>
            <a:off x="415239" y="281178"/>
            <a:ext cx="11361521" cy="3911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>
                <a:solidFill>
                  <a:srgbClr val="1A523E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8"/>
          <p:cNvSpPr txBox="1"/>
          <p:nvPr>
            <p:ph idx="1" type="body"/>
          </p:nvPr>
        </p:nvSpPr>
        <p:spPr>
          <a:xfrm>
            <a:off x="295757" y="3164782"/>
            <a:ext cx="11600484" cy="19342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8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8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8"/>
          <p:cNvSpPr txBox="1"/>
          <p:nvPr>
            <p:ph idx="12" type="sldNum"/>
          </p:nvPr>
        </p:nvSpPr>
        <p:spPr>
          <a:xfrm>
            <a:off x="11425682" y="362457"/>
            <a:ext cx="25654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6707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6707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6707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6707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6707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6707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6707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6707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6707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showMasterSp="0">
  <p:cSld name="Title Only">
    <p:bg>
      <p:bgPr>
        <a:solidFill>
          <a:schemeClr val="lt1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9"/>
          <p:cNvSpPr/>
          <p:nvPr/>
        </p:nvSpPr>
        <p:spPr>
          <a:xfrm>
            <a:off x="0" y="4878323"/>
            <a:ext cx="12192000" cy="62865"/>
          </a:xfrm>
          <a:custGeom>
            <a:rect b="b" l="l" r="r" t="t"/>
            <a:pathLst>
              <a:path extrusionOk="0" h="62864" w="12192000">
                <a:moveTo>
                  <a:pt x="12192000" y="0"/>
                </a:moveTo>
                <a:lnTo>
                  <a:pt x="0" y="0"/>
                </a:lnTo>
                <a:lnTo>
                  <a:pt x="0" y="62483"/>
                </a:lnTo>
                <a:lnTo>
                  <a:pt x="12192000" y="62483"/>
                </a:lnTo>
                <a:lnTo>
                  <a:pt x="12192000" y="0"/>
                </a:lnTo>
                <a:close/>
              </a:path>
            </a:pathLst>
          </a:custGeom>
          <a:solidFill>
            <a:srgbClr val="1A523E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29"/>
          <p:cNvSpPr txBox="1"/>
          <p:nvPr>
            <p:ph type="title"/>
          </p:nvPr>
        </p:nvSpPr>
        <p:spPr>
          <a:xfrm>
            <a:off x="415239" y="281178"/>
            <a:ext cx="11361521" cy="3911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>
                <a:solidFill>
                  <a:srgbClr val="1A523E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9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9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9"/>
          <p:cNvSpPr txBox="1"/>
          <p:nvPr/>
        </p:nvSpPr>
        <p:spPr>
          <a:xfrm>
            <a:off x="11425682" y="362457"/>
            <a:ext cx="25654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GB" sz="1200" u="none" cap="none" strike="noStrike">
                <a:solidFill>
                  <a:srgbClr val="767070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rgbClr val="76707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0"/>
          <p:cNvSpPr txBox="1"/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30"/>
          <p:cNvSpPr txBox="1"/>
          <p:nvPr>
            <p:ph idx="1" type="subTitle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0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0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30"/>
          <p:cNvSpPr txBox="1"/>
          <p:nvPr/>
        </p:nvSpPr>
        <p:spPr>
          <a:xfrm>
            <a:off x="11425682" y="362457"/>
            <a:ext cx="25654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GB" sz="1200" u="none" cap="none" strike="noStrike">
                <a:solidFill>
                  <a:srgbClr val="767070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rgbClr val="76707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1"/>
          <p:cNvSpPr txBox="1"/>
          <p:nvPr>
            <p:ph type="title"/>
          </p:nvPr>
        </p:nvSpPr>
        <p:spPr>
          <a:xfrm>
            <a:off x="415239" y="281178"/>
            <a:ext cx="11361521" cy="3911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>
                <a:solidFill>
                  <a:srgbClr val="1A523E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31"/>
          <p:cNvSpPr txBox="1"/>
          <p:nvPr>
            <p:ph idx="1" type="body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31"/>
          <p:cNvSpPr txBox="1"/>
          <p:nvPr>
            <p:ph idx="2" type="body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1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1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2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2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7"/>
          <p:cNvSpPr/>
          <p:nvPr/>
        </p:nvSpPr>
        <p:spPr>
          <a:xfrm>
            <a:off x="0" y="734568"/>
            <a:ext cx="12192000" cy="62865"/>
          </a:xfrm>
          <a:custGeom>
            <a:rect b="b" l="l" r="r" t="t"/>
            <a:pathLst>
              <a:path extrusionOk="0" h="62865" w="12192000">
                <a:moveTo>
                  <a:pt x="12192000" y="0"/>
                </a:moveTo>
                <a:lnTo>
                  <a:pt x="0" y="0"/>
                </a:lnTo>
                <a:lnTo>
                  <a:pt x="0" y="62484"/>
                </a:lnTo>
                <a:lnTo>
                  <a:pt x="12192000" y="62484"/>
                </a:lnTo>
                <a:lnTo>
                  <a:pt x="12192000" y="0"/>
                </a:lnTo>
                <a:close/>
              </a:path>
            </a:pathLst>
          </a:custGeom>
          <a:solidFill>
            <a:srgbClr val="1A523E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7"/>
          <p:cNvSpPr txBox="1"/>
          <p:nvPr>
            <p:ph type="title"/>
          </p:nvPr>
        </p:nvSpPr>
        <p:spPr>
          <a:xfrm>
            <a:off x="415239" y="281178"/>
            <a:ext cx="11361521" cy="3911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rgbClr val="1A523E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27"/>
          <p:cNvSpPr txBox="1"/>
          <p:nvPr>
            <p:ph idx="1" type="body"/>
          </p:nvPr>
        </p:nvSpPr>
        <p:spPr>
          <a:xfrm>
            <a:off x="295757" y="3164782"/>
            <a:ext cx="11600484" cy="19342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7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27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27"/>
          <p:cNvSpPr txBox="1"/>
          <p:nvPr/>
        </p:nvSpPr>
        <p:spPr>
          <a:xfrm>
            <a:off x="11425682" y="362457"/>
            <a:ext cx="25654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GB" sz="1200" u="none" cap="none" strike="noStrike">
                <a:solidFill>
                  <a:srgbClr val="767070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rgbClr val="76707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1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Relationship Id="rId4" Type="http://schemas.openxmlformats.org/officeDocument/2006/relationships/image" Target="../media/image10.png"/><Relationship Id="rId5" Type="http://schemas.openxmlformats.org/officeDocument/2006/relationships/hyperlink" Target="https://github.com/boniolp/dCAM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Relationship Id="rId4" Type="http://schemas.openxmlformats.org/officeDocument/2006/relationships/image" Target="../media/image13.png"/><Relationship Id="rId5" Type="http://schemas.openxmlformats.org/officeDocument/2006/relationships/hyperlink" Target="http://proceedings.mlr.press/v70/shrikumar17a" TargetMode="External"/><Relationship Id="rId6" Type="http://schemas.openxmlformats.org/officeDocument/2006/relationships/hyperlink" Target="https://shap.readthedocs.io/en/latest/example_notebooks/image_examples/image_classification/PyTorch%20Deep%20Explainer%20MNIST%20example.html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Relationship Id="rId4" Type="http://schemas.openxmlformats.org/officeDocument/2006/relationships/image" Target="../media/image14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8.png"/><Relationship Id="rId8" Type="http://schemas.openxmlformats.org/officeDocument/2006/relationships/image" Target="../media/image1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Relationship Id="rId4" Type="http://schemas.openxmlformats.org/officeDocument/2006/relationships/hyperlink" Target="https://www.dbpia.co.kr/pdf/pdfView.do?nodeId=NODE11488106" TargetMode="External"/><Relationship Id="rId5" Type="http://schemas.openxmlformats.org/officeDocument/2006/relationships/hyperlink" Target="https://www.dbpia.co.kr/pdf/pdfView.do?nodeId=NODE11487806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9.png"/><Relationship Id="rId5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7.png"/><Relationship Id="rId6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1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hyperlink" Target="https://pytorch.org/docs/stable/generated/torch.nn.Conv1d.html" TargetMode="External"/><Relationship Id="rId5" Type="http://schemas.openxmlformats.org/officeDocument/2006/relationships/hyperlink" Target="https://github.com/XAIseries/XCM" TargetMode="External"/><Relationship Id="rId6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"/>
          <p:cNvSpPr/>
          <p:nvPr/>
        </p:nvSpPr>
        <p:spPr>
          <a:xfrm>
            <a:off x="0" y="3587496"/>
            <a:ext cx="12192000" cy="386080"/>
          </a:xfrm>
          <a:custGeom>
            <a:rect b="b" l="l" r="r" t="t"/>
            <a:pathLst>
              <a:path extrusionOk="0" h="386079" w="12192000">
                <a:moveTo>
                  <a:pt x="12192000" y="0"/>
                </a:moveTo>
                <a:lnTo>
                  <a:pt x="0" y="0"/>
                </a:lnTo>
                <a:lnTo>
                  <a:pt x="0" y="385571"/>
                </a:lnTo>
                <a:lnTo>
                  <a:pt x="12192000" y="385571"/>
                </a:lnTo>
                <a:lnTo>
                  <a:pt x="12192000" y="0"/>
                </a:lnTo>
                <a:close/>
              </a:path>
            </a:pathLst>
          </a:custGeom>
          <a:solidFill>
            <a:srgbClr val="1A523E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1"/>
          <p:cNvSpPr txBox="1"/>
          <p:nvPr>
            <p:ph type="title"/>
          </p:nvPr>
        </p:nvSpPr>
        <p:spPr>
          <a:xfrm>
            <a:off x="1600200" y="3137899"/>
            <a:ext cx="105918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다변량 시계열 오픈 데이터 셋 탐색 및 모델 선정</a:t>
            </a:r>
            <a:endParaRPr/>
          </a:p>
        </p:txBody>
      </p:sp>
      <p:sp>
        <p:nvSpPr>
          <p:cNvPr id="49" name="Google Shape;49;p1"/>
          <p:cNvSpPr txBox="1"/>
          <p:nvPr/>
        </p:nvSpPr>
        <p:spPr>
          <a:xfrm>
            <a:off x="8123481" y="6100634"/>
            <a:ext cx="2871090" cy="70274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9050">
            <a:spAutoFit/>
          </a:bodyPr>
          <a:lstStyle/>
          <a:p>
            <a:pPr indent="0" lvl="0" marL="127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배소희</a:t>
            </a:r>
            <a:endParaRPr b="0" i="0" sz="16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12700" marR="0" rtl="0" algn="r">
              <a:lnSpc>
                <a:spcPct val="100000"/>
              </a:lnSpc>
              <a:spcBef>
                <a:spcPts val="755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</a:pPr>
            <a:r>
              <a:rPr b="0" i="1" lang="en-GB" sz="16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shbae2819@g.seoultech.ac.kr</a:t>
            </a:r>
            <a:endParaRPr b="0" i="0" sz="16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1"/>
          <p:cNvSpPr txBox="1"/>
          <p:nvPr/>
        </p:nvSpPr>
        <p:spPr>
          <a:xfrm>
            <a:off x="54424" y="6558275"/>
            <a:ext cx="14085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2023.</a:t>
            </a:r>
            <a:r>
              <a:rPr lang="en-GB" sz="1800">
                <a:latin typeface="Malgun Gothic"/>
                <a:ea typeface="Malgun Gothic"/>
                <a:cs typeface="Malgun Gothic"/>
                <a:sym typeface="Malgun Gothic"/>
              </a:rPr>
              <a:t>10</a:t>
            </a:r>
            <a:r>
              <a:rPr b="0" i="0" lang="en-GB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.04</a:t>
            </a:r>
            <a:endParaRPr b="0" i="0" sz="1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descr="Icon&#10;&#10;Description automatically generated" id="51" name="Google Shape;51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94571" y="6189199"/>
            <a:ext cx="1146330" cy="672846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1"/>
          <p:cNvSpPr txBox="1"/>
          <p:nvPr/>
        </p:nvSpPr>
        <p:spPr>
          <a:xfrm>
            <a:off x="5170131" y="6100634"/>
            <a:ext cx="2871000" cy="6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9050">
            <a:spAutoFit/>
          </a:bodyPr>
          <a:lstStyle/>
          <a:p>
            <a:pPr indent="0" lvl="0" marL="127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GB" sz="1600">
                <a:latin typeface="Malgun Gothic"/>
                <a:ea typeface="Malgun Gothic"/>
                <a:cs typeface="Malgun Gothic"/>
                <a:sym typeface="Malgun Gothic"/>
              </a:rPr>
              <a:t>이성호</a:t>
            </a:r>
            <a:endParaRPr b="0" i="0" sz="16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12700" marR="0" rtl="0" algn="r">
              <a:lnSpc>
                <a:spcPct val="100000"/>
              </a:lnSpc>
              <a:spcBef>
                <a:spcPts val="755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</a:pPr>
            <a:r>
              <a:rPr b="0" i="1" lang="en-GB" sz="16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i="1" lang="en-GB" sz="1650"/>
              <a:t>ean0310</a:t>
            </a:r>
            <a:r>
              <a:rPr b="0" i="1" lang="en-GB" sz="16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@.seoultech.ac.kr</a:t>
            </a:r>
            <a:endParaRPr b="0" i="0" sz="16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8801d478c3_0_19"/>
          <p:cNvSpPr txBox="1"/>
          <p:nvPr>
            <p:ph type="title"/>
          </p:nvPr>
        </p:nvSpPr>
        <p:spPr>
          <a:xfrm>
            <a:off x="415238" y="281178"/>
            <a:ext cx="58815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시계열 모델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descr="Icon&#10;&#10;Description automatically generated" id="118" name="Google Shape;118;g28801d478c3_0_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94571" y="6189199"/>
            <a:ext cx="1146330" cy="672846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g28801d478c3_0_19"/>
          <p:cNvSpPr txBox="1"/>
          <p:nvPr/>
        </p:nvSpPr>
        <p:spPr>
          <a:xfrm>
            <a:off x="587275" y="964625"/>
            <a:ext cx="11459400" cy="56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algun Gothic"/>
              <a:buChar char="●"/>
            </a:pPr>
            <a:r>
              <a:rPr lang="en-GB">
                <a:latin typeface="Malgun Gothic"/>
                <a:ea typeface="Malgun Gothic"/>
                <a:cs typeface="Malgun Gothic"/>
                <a:sym typeface="Malgun Gothic"/>
              </a:rPr>
              <a:t>RNN</a:t>
            </a:r>
            <a:r>
              <a:rPr lang="en-GB">
                <a:latin typeface="Malgun Gothic"/>
                <a:ea typeface="Malgun Gothic"/>
                <a:cs typeface="Malgun Gothic"/>
                <a:sym typeface="Malgun Gothic"/>
              </a:rPr>
              <a:t> 계열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Malgun Gothic"/>
              <a:buChar char="○"/>
            </a:pPr>
            <a:r>
              <a:rPr lang="en-GB">
                <a:latin typeface="Malgun Gothic"/>
                <a:ea typeface="Malgun Gothic"/>
                <a:cs typeface="Malgun Gothic"/>
                <a:sym typeface="Malgun Gothic"/>
              </a:rPr>
              <a:t>모델 설명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Font typeface="Malgun Gothic"/>
              <a:buChar char="■"/>
            </a:pPr>
            <a:r>
              <a:rPr lang="en-GB">
                <a:latin typeface="Malgun Gothic"/>
                <a:ea typeface="Malgun Gothic"/>
                <a:cs typeface="Malgun Gothic"/>
                <a:sym typeface="Malgun Gothic"/>
              </a:rPr>
              <a:t>LSTM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SzPts val="1400"/>
              <a:buFont typeface="Malgun Gothic"/>
              <a:buChar char="●"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순환 신경망(RNN)의 변형으로 긴 시퀀스 데이터의 장기 의존성을 처리하는 데 효과적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●"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세 개의 게이트(입력, 삭제, 출력 게이트)를 사용하여 정보의 흐름을 조절하며 특히 셀 상태는 장기 정보를 저장하며, 게이트들을 통해 정보가 추가되거나 제거됨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●"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LSTM은 integrated gradients, saliency maps, Deep SHAP와 같은 방법을 사용하여 복잡한 모델에서도 높은 해석력을 제공하는 방법이 존재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Font typeface="Malgun Gothic"/>
              <a:buChar char="■"/>
            </a:pPr>
            <a:r>
              <a:rPr lang="en-GB">
                <a:latin typeface="Malgun Gothic"/>
                <a:ea typeface="Malgun Gothic"/>
                <a:cs typeface="Malgun Gothic"/>
                <a:sym typeface="Malgun Gothic"/>
              </a:rPr>
              <a:t>Transformer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SzPts val="1400"/>
              <a:buFont typeface="Malgun Gothic"/>
              <a:buChar char="●"/>
            </a:pPr>
            <a:r>
              <a:rPr lang="en-GB">
                <a:latin typeface="Malgun Gothic"/>
                <a:ea typeface="Malgun Gothic"/>
                <a:cs typeface="Malgun Gothic"/>
                <a:sym typeface="Malgun Gothic"/>
              </a:rPr>
              <a:t>다변량 데이터의 시계열 패턴을 포착하며 복잡한 상호작용 이해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SzPts val="1400"/>
              <a:buFont typeface="Malgun Gothic"/>
              <a:buChar char="●"/>
            </a:pPr>
            <a:r>
              <a:rPr lang="en-GB">
                <a:latin typeface="Malgun Gothic"/>
                <a:ea typeface="Malgun Gothic"/>
                <a:cs typeface="Malgun Gothic"/>
                <a:sym typeface="Malgun Gothic"/>
              </a:rPr>
              <a:t>전통적인 시계열 모델에 비해 self-attention 구조로 긴 범위의 의존성 학습 가능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SzPts val="1400"/>
              <a:buFont typeface="Malgun Gothic"/>
              <a:buChar char="●"/>
            </a:pPr>
            <a:r>
              <a:rPr lang="en-GB">
                <a:latin typeface="Malgun Gothic"/>
                <a:ea typeface="Malgun Gothic"/>
                <a:cs typeface="Malgun Gothic"/>
                <a:sym typeface="Malgun Gothic"/>
              </a:rPr>
              <a:t>Transformer모델에서의 attention weight 저장 → heat map 생성 → 출력과 비교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20" name="Google Shape;120;g28801d478c3_0_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15563" y="3403018"/>
            <a:ext cx="2496976" cy="2447175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g28801d478c3_0_19"/>
          <p:cNvSpPr txBox="1"/>
          <p:nvPr/>
        </p:nvSpPr>
        <p:spPr>
          <a:xfrm>
            <a:off x="8881888" y="5807000"/>
            <a:ext cx="29643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https://arxiv.org/pdf/2103.14438.pdf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con&#10;&#10;Description automatically generated" id="126" name="Google Shape;126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94571" y="6189199"/>
            <a:ext cx="1146330" cy="672846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7"/>
          <p:cNvSpPr txBox="1"/>
          <p:nvPr/>
        </p:nvSpPr>
        <p:spPr>
          <a:xfrm>
            <a:off x="1063488" y="4280454"/>
            <a:ext cx="9213573" cy="5046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-GB" sz="3200">
                <a:solidFill>
                  <a:srgbClr val="1A523E"/>
                </a:solidFill>
                <a:latin typeface="Malgun Gothic"/>
                <a:ea typeface="Malgun Gothic"/>
                <a:cs typeface="Malgun Gothic"/>
                <a:sym typeface="Malgun Gothic"/>
              </a:rPr>
              <a:t>XAI</a:t>
            </a:r>
            <a:endParaRPr b="1" i="0" sz="3200" u="none" cap="none" strike="noStrike">
              <a:solidFill>
                <a:srgbClr val="1A523E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8801d478c3_0_13"/>
          <p:cNvSpPr txBox="1"/>
          <p:nvPr>
            <p:ph type="title"/>
          </p:nvPr>
        </p:nvSpPr>
        <p:spPr>
          <a:xfrm>
            <a:off x="415238" y="281178"/>
            <a:ext cx="58815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XAI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descr="Icon&#10;&#10;Description automatically generated" id="133" name="Google Shape;133;g28801d478c3_0_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94571" y="6189199"/>
            <a:ext cx="1146330" cy="672846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g28801d478c3_0_13"/>
          <p:cNvSpPr txBox="1"/>
          <p:nvPr/>
        </p:nvSpPr>
        <p:spPr>
          <a:xfrm>
            <a:off x="587275" y="964625"/>
            <a:ext cx="6161100" cy="37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●"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dCAM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모델 설명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■"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다차원 데이터 시계열 분류 문제에서 분류 결과를 map으로 시각화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■"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CNN 신경망을 이용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■"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입력 데이터의 차원별로 중요한 부분을 강조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35" name="Google Shape;135;g28801d478c3_0_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96744" y="1581744"/>
            <a:ext cx="4995875" cy="3030929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g28801d478c3_0_13"/>
          <p:cNvSpPr txBox="1"/>
          <p:nvPr/>
        </p:nvSpPr>
        <p:spPr>
          <a:xfrm>
            <a:off x="587275" y="4612675"/>
            <a:ext cx="112935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논문 &amp; github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■"/>
            </a:pPr>
            <a:r>
              <a:rPr lang="en-GB" u="sng">
                <a:solidFill>
                  <a:schemeClr val="hlink"/>
                </a:solidFill>
                <a:hlinkClick r:id="rId5"/>
              </a:rPr>
              <a:t>https://github.com/boniolp/dCAM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■"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Boniol, Paul, et al. "dcam: Dimension-wise class activation map for explaining multivariate data series classification." Proceedings of the 2022 International Conference on Management of Data. 2022.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8801d478c3_0_33"/>
          <p:cNvSpPr txBox="1"/>
          <p:nvPr>
            <p:ph type="title"/>
          </p:nvPr>
        </p:nvSpPr>
        <p:spPr>
          <a:xfrm>
            <a:off x="415238" y="281178"/>
            <a:ext cx="58815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XAI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descr="Icon&#10;&#10;Description automatically generated" id="142" name="Google Shape;142;g28801d478c3_0_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94571" y="6189199"/>
            <a:ext cx="1146330" cy="672846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g28801d478c3_0_33"/>
          <p:cNvSpPr txBox="1"/>
          <p:nvPr/>
        </p:nvSpPr>
        <p:spPr>
          <a:xfrm>
            <a:off x="587275" y="964625"/>
            <a:ext cx="10875000" cy="28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●"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</a:t>
            </a: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eep SHAP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모델 설명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t/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■"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Backpropagation을 활용하여, 특정 input에 대해 뉴런들의 activation을 "reference activation"과 비교하고 그 차이를 contribution score로 환산하는 ‘DeepLIFT’ 방법을 기반으로 하는 딥러닝 모델의 SHAP value에 대한 고속 근사 알고리즘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■"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즉, DeepSHAP는 가능한 모든 하위 집합에 대한 예측치를 구하는 식</a:t>
            </a:r>
            <a:r>
              <a:rPr lang="en-GB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(Shapley value : 측정할 feature를 포함할 때와, 나머지 feature의 가능한 모든 조합으로 예측한 값과 차이를 통해 입력값의 기여도 계산)</a:t>
            </a: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에 DeepLIFT 방법을 사용하여 각 특징의 기여도를 측정하는 방법 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■"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모델이 Feature의 특정 부분을 통해 예측 정보를 설명 &amp; 시각화 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44" name="Google Shape;144;g28801d478c3_0_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67649" y="3756625"/>
            <a:ext cx="3456700" cy="1278175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g28801d478c3_0_33"/>
          <p:cNvSpPr txBox="1"/>
          <p:nvPr/>
        </p:nvSpPr>
        <p:spPr>
          <a:xfrm>
            <a:off x="587125" y="5034800"/>
            <a:ext cx="108753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논문 &amp; github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■"/>
            </a:pPr>
            <a:r>
              <a:rPr lang="en-GB" u="sng">
                <a:solidFill>
                  <a:schemeClr val="hlink"/>
                </a:solidFill>
                <a:latin typeface="Malgun Gothic"/>
                <a:ea typeface="Malgun Gothic"/>
                <a:cs typeface="Malgun Gothic"/>
                <a:sym typeface="Malgun Gothic"/>
                <a:hlinkClick r:id="rId5"/>
              </a:rPr>
              <a:t>http://proceedings.mlr.press/v70/shrikumar17a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■"/>
            </a:pPr>
            <a:r>
              <a:rPr lang="en-GB" u="sng">
                <a:solidFill>
                  <a:schemeClr val="hlink"/>
                </a:solidFill>
                <a:latin typeface="Malgun Gothic"/>
                <a:ea typeface="Malgun Gothic"/>
                <a:cs typeface="Malgun Gothic"/>
                <a:sym typeface="Malgun Gothic"/>
                <a:hlinkClick r:id="rId6"/>
              </a:rPr>
              <a:t>https://shap.readthedocs.io/en/latest/example_notebooks/image_examples/image_classification/PyTorch%20Deep%20Explainer%20MNIST%20example.html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con&#10;&#10;Description automatically generated" id="150" name="Google Shape;150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94571" y="6189199"/>
            <a:ext cx="1146330" cy="672846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6"/>
          <p:cNvSpPr txBox="1"/>
          <p:nvPr/>
        </p:nvSpPr>
        <p:spPr>
          <a:xfrm>
            <a:off x="1063488" y="4280454"/>
            <a:ext cx="9213600" cy="50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-GB" sz="3200">
                <a:solidFill>
                  <a:srgbClr val="1A523E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시계열 모델 + XAI 적용 계획</a:t>
            </a:r>
            <a:endParaRPr b="1" i="0" sz="3200" u="none" cap="none" strike="noStrike">
              <a:solidFill>
                <a:srgbClr val="1A523E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8801d478c3_0_40"/>
          <p:cNvSpPr txBox="1"/>
          <p:nvPr>
            <p:ph type="title"/>
          </p:nvPr>
        </p:nvSpPr>
        <p:spPr>
          <a:xfrm>
            <a:off x="415238" y="281178"/>
            <a:ext cx="58815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시계열 모델 + XAI 적용 계획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descr="Icon&#10;&#10;Description automatically generated" id="157" name="Google Shape;157;g28801d478c3_0_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94571" y="6189199"/>
            <a:ext cx="1146330" cy="672846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g28801d478c3_0_40"/>
          <p:cNvSpPr txBox="1"/>
          <p:nvPr/>
        </p:nvSpPr>
        <p:spPr>
          <a:xfrm>
            <a:off x="587275" y="964625"/>
            <a:ext cx="5709600" cy="57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500"/>
              <a:buFont typeface="Malgun Gothic"/>
              <a:buChar char="●"/>
            </a:pPr>
            <a:r>
              <a:rPr lang="en-GB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ML : PLS</a:t>
            </a:r>
            <a:endParaRPr sz="15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시계열 정보를 활용하지 못하지만 많은 컬럼들 중에서 </a:t>
            </a:r>
            <a:r>
              <a:rPr lang="en-GB">
                <a:solidFill>
                  <a:schemeClr val="dk1"/>
                </a:solidFill>
              </a:rPr>
              <a:t>Variable Importance in the Projection (VIP) 과 같은 변수 중요도를 통해</a:t>
            </a: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불량에 크게 기여하는 요소(컬럼)을 찾을 수 있을 것이라 판단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500"/>
              <a:buFont typeface="Malgun Gothic"/>
              <a:buChar char="●"/>
            </a:pPr>
            <a:r>
              <a:rPr lang="en-GB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CNN </a:t>
            </a:r>
            <a:endParaRPr sz="15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algun Gothic"/>
              <a:buChar char="○"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1D CNN, XCM - gradCAM, dCAM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CNN 모델에 대한 결과에 대한 변수 별 히트맵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→ 변수 별 이상 원인 파악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500"/>
              <a:buFont typeface="Malgun Gothic"/>
              <a:buChar char="●"/>
            </a:pPr>
            <a:r>
              <a:rPr lang="en-GB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RNN </a:t>
            </a:r>
            <a:endParaRPr sz="15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algun Gothic"/>
              <a:buChar char="○"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LSTM - attention score(), deepSHAP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algun Gothic"/>
              <a:buChar char="○"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Transformer</a:t>
            </a: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- attention score map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RNN모델에 대한 결과에 대한 변수 별 score나 map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→ 변수 별 이상 원인 파악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⇒ 공통 이상 원인 분석 해석 또는 결과 차이 분석</a:t>
            </a:r>
            <a:r>
              <a:rPr lang="en-GB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sz="15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59" name="Google Shape;159;g28801d478c3_0_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22450" y="2890400"/>
            <a:ext cx="2272699" cy="784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g28801d478c3_0_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059550" y="1936024"/>
            <a:ext cx="2790874" cy="173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g28801d478c3_0_4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422461" y="4067249"/>
            <a:ext cx="2162530" cy="216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g28801d478c3_0_4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947741" y="4812100"/>
            <a:ext cx="3014483" cy="672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g28801d478c3_0_4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422450" y="1130550"/>
            <a:ext cx="2272699" cy="1367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con&#10;&#10;Description automatically generated" id="168" name="Google Shape;168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94571" y="6189199"/>
            <a:ext cx="1146330" cy="672846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47"/>
          <p:cNvSpPr txBox="1"/>
          <p:nvPr/>
        </p:nvSpPr>
        <p:spPr>
          <a:xfrm>
            <a:off x="1063488" y="4280454"/>
            <a:ext cx="9213573" cy="5046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3200" u="none" cap="none" strike="noStrike">
                <a:solidFill>
                  <a:srgbClr val="1A523E"/>
                </a:solidFill>
                <a:latin typeface="Malgun Gothic"/>
                <a:ea typeface="Malgun Gothic"/>
                <a:cs typeface="Malgun Gothic"/>
                <a:sym typeface="Malgun Gothic"/>
              </a:rPr>
              <a:t>Reference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8"/>
          <p:cNvSpPr txBox="1"/>
          <p:nvPr>
            <p:ph type="title"/>
          </p:nvPr>
        </p:nvSpPr>
        <p:spPr>
          <a:xfrm>
            <a:off x="415238" y="281178"/>
            <a:ext cx="6952971" cy="3821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Reference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descr="Icon&#10;&#10;Description automatically generated" id="175" name="Google Shape;175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94571" y="6189199"/>
            <a:ext cx="1146330" cy="672846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48"/>
          <p:cNvSpPr txBox="1"/>
          <p:nvPr/>
        </p:nvSpPr>
        <p:spPr>
          <a:xfrm>
            <a:off x="801299" y="1048799"/>
            <a:ext cx="10976700" cy="260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3" marL="28575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lang="en-GB"/>
              <a:t>XAI 기반 다변량 시계열 데이터의 이상 탐지 및 결과 분석 방안 연구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  </a:t>
            </a:r>
            <a:r>
              <a:rPr lang="en-GB" u="sng">
                <a:solidFill>
                  <a:schemeClr val="hlink"/>
                </a:solidFill>
                <a:hlinkClick r:id="rId4"/>
              </a:rPr>
              <a:t>https://www.dbpia.co.kr/pdf/pdfView.do?nodeId=NODE11488106</a:t>
            </a:r>
            <a:br>
              <a:rPr lang="en-GB">
                <a:solidFill>
                  <a:schemeClr val="dk1"/>
                </a:solidFill>
              </a:rPr>
            </a:br>
            <a:endParaRPr/>
          </a:p>
          <a:p>
            <a:pPr indent="-285750" lvl="3" marL="28575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lang="en-GB"/>
              <a:t>Bi-LSTM 기반 전력 부하량 예측 : 히트맵과 XAI를 활용한 분석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  </a:t>
            </a:r>
            <a:r>
              <a:rPr lang="en-GB" u="sng">
                <a:solidFill>
                  <a:schemeClr val="hlink"/>
                </a:solidFill>
                <a:hlinkClick r:id="rId5"/>
              </a:rPr>
              <a:t>https://www.dbpia.co.kr/pdf/pdfView.do?nodeId=NODE11487806</a:t>
            </a:r>
            <a:endParaRPr b="1"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  </a:t>
            </a:r>
            <a:endParaRPr/>
          </a:p>
          <a:p>
            <a:pPr indent="-196850" lvl="3" marL="28575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>
            <p:ph type="title"/>
          </p:nvPr>
        </p:nvSpPr>
        <p:spPr>
          <a:xfrm>
            <a:off x="1061492" y="4261429"/>
            <a:ext cx="4872355" cy="5661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 sz="3600"/>
              <a:t>Contents</a:t>
            </a:r>
            <a:endParaRPr sz="3600"/>
          </a:p>
        </p:txBody>
      </p:sp>
      <p:pic>
        <p:nvPicPr>
          <p:cNvPr descr="Icon&#10;&#10;Description automatically generated" id="58" name="Google Shape;58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94571" y="6189199"/>
            <a:ext cx="1146330" cy="6728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"/>
          <p:cNvSpPr txBox="1"/>
          <p:nvPr>
            <p:ph type="title"/>
          </p:nvPr>
        </p:nvSpPr>
        <p:spPr>
          <a:xfrm>
            <a:off x="415239" y="281178"/>
            <a:ext cx="2861310" cy="391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Contents</a:t>
            </a:r>
            <a:endParaRPr/>
          </a:p>
        </p:txBody>
      </p:sp>
      <p:sp>
        <p:nvSpPr>
          <p:cNvPr id="64" name="Google Shape;64;p3"/>
          <p:cNvSpPr txBox="1"/>
          <p:nvPr/>
        </p:nvSpPr>
        <p:spPr>
          <a:xfrm>
            <a:off x="304800" y="990600"/>
            <a:ext cx="116517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6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algun Gothic"/>
              <a:buChar char="-"/>
            </a:pPr>
            <a:r>
              <a:rPr lang="en-GB" sz="1800">
                <a:latin typeface="Malgun Gothic"/>
                <a:ea typeface="Malgun Gothic"/>
                <a:cs typeface="Malgun Gothic"/>
                <a:sym typeface="Malgun Gothic"/>
              </a:rPr>
              <a:t>다변량 시계열 유사 오픈 데이터 셋</a:t>
            </a:r>
            <a:endParaRPr i="0" sz="1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85750" lvl="6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algun Gothic"/>
              <a:buChar char="-"/>
            </a:pPr>
            <a:r>
              <a:rPr lang="en-GB" sz="1800">
                <a:latin typeface="Malgun Gothic"/>
                <a:ea typeface="Malgun Gothic"/>
                <a:cs typeface="Malgun Gothic"/>
                <a:sym typeface="Malgun Gothic"/>
              </a:rPr>
              <a:t>시계열 모델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85750" lvl="6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algun Gothic"/>
              <a:buChar char="-"/>
            </a:pPr>
            <a:r>
              <a:rPr lang="en-GB" sz="1800">
                <a:latin typeface="Malgun Gothic"/>
                <a:ea typeface="Malgun Gothic"/>
                <a:cs typeface="Malgun Gothic"/>
                <a:sym typeface="Malgun Gothic"/>
              </a:rPr>
              <a:t>XAI</a:t>
            </a:r>
            <a:endParaRPr sz="18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85750" lvl="6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algun Gothic"/>
              <a:buChar char="-"/>
            </a:pPr>
            <a:r>
              <a:rPr lang="en-GB" sz="1800">
                <a:latin typeface="Malgun Gothic"/>
                <a:ea typeface="Malgun Gothic"/>
                <a:cs typeface="Malgun Gothic"/>
                <a:sym typeface="Malgun Gothic"/>
              </a:rPr>
              <a:t>시계열 모델 + XAI 적용 계획</a:t>
            </a:r>
            <a:endParaRPr sz="18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85750" lvl="6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algun Gothic"/>
              <a:buChar char="-"/>
            </a:pPr>
            <a:r>
              <a:rPr lang="en-GB" sz="1800">
                <a:latin typeface="Malgun Gothic"/>
                <a:ea typeface="Malgun Gothic"/>
                <a:cs typeface="Malgun Gothic"/>
                <a:sym typeface="Malgun Gothic"/>
              </a:rPr>
              <a:t>Reference</a:t>
            </a:r>
            <a:endParaRPr sz="18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descr="Icon&#10;&#10;Description automatically generated" id="65" name="Google Shape;65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94571" y="6189199"/>
            <a:ext cx="1146330" cy="6728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/>
          <p:nvPr>
            <p:ph type="title"/>
          </p:nvPr>
        </p:nvSpPr>
        <p:spPr>
          <a:xfrm>
            <a:off x="1063488" y="4280454"/>
            <a:ext cx="9213573" cy="5046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 sz="3200"/>
              <a:t>다변량 시계열 유사 오픈 데이터 셋</a:t>
            </a:r>
            <a:endParaRPr sz="3200"/>
          </a:p>
        </p:txBody>
      </p:sp>
      <p:pic>
        <p:nvPicPr>
          <p:cNvPr descr="Icon&#10;&#10;Description automatically generated" id="71" name="Google Shape;71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94571" y="6189199"/>
            <a:ext cx="1146330" cy="6728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/>
          <p:nvPr>
            <p:ph type="title"/>
          </p:nvPr>
        </p:nvSpPr>
        <p:spPr>
          <a:xfrm>
            <a:off x="415238" y="281178"/>
            <a:ext cx="58815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다변량 시계열 유사 오픈 데이터 셋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descr="Icon&#10;&#10;Description automatically generated" id="77" name="Google Shape;77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94571" y="6189199"/>
            <a:ext cx="1146330" cy="672846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7"/>
          <p:cNvSpPr txBox="1"/>
          <p:nvPr/>
        </p:nvSpPr>
        <p:spPr>
          <a:xfrm>
            <a:off x="587275" y="964625"/>
            <a:ext cx="8760600" cy="21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algun Gothic"/>
              <a:buChar char="●"/>
            </a:pPr>
            <a:r>
              <a:rPr lang="en-GB">
                <a:latin typeface="Malgun Gothic"/>
                <a:ea typeface="Malgun Gothic"/>
                <a:cs typeface="Malgun Gothic"/>
                <a:sym typeface="Malgun Gothic"/>
              </a:rPr>
              <a:t>Pump sensor data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매 초마다 얻어지는 센서 49개 정보를 이용해, 펌프 상태의 정상/불량 분류 데이터셋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데이터셋에 있는 모든 값들은 전부 수치형 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79" name="Google Shape;7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47876" y="1945874"/>
            <a:ext cx="4157425" cy="4106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60426" y="3388676"/>
            <a:ext cx="6114274" cy="251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8801d478c3_0_49"/>
          <p:cNvSpPr txBox="1"/>
          <p:nvPr>
            <p:ph type="title"/>
          </p:nvPr>
        </p:nvSpPr>
        <p:spPr>
          <a:xfrm>
            <a:off x="415238" y="281178"/>
            <a:ext cx="58815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다변량 시계열 유사 오픈 데이터 셋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descr="Icon&#10;&#10;Description automatically generated" id="86" name="Google Shape;86;g28801d478c3_0_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94571" y="6189199"/>
            <a:ext cx="1146330" cy="672846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g28801d478c3_0_49"/>
          <p:cNvSpPr txBox="1"/>
          <p:nvPr/>
        </p:nvSpPr>
        <p:spPr>
          <a:xfrm>
            <a:off x="587275" y="964625"/>
            <a:ext cx="10875000" cy="18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algun Gothic"/>
              <a:buChar char="●"/>
            </a:pPr>
            <a:r>
              <a:rPr lang="en-GB">
                <a:latin typeface="Malgun Gothic"/>
                <a:ea typeface="Malgun Gothic"/>
                <a:cs typeface="Malgun Gothic"/>
                <a:sym typeface="Malgun Gothic"/>
              </a:rPr>
              <a:t>Electric Motor Temperature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0.5초 간격 모터 내부에서 측정되는 17개의 센서 정보들을 통해 모터의 온도 예측 데이터셋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데이터셋에 있는 모든 값들은 전부 수치형 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88" name="Google Shape;88;g28801d478c3_0_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1825" y="5637325"/>
            <a:ext cx="10306050" cy="108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g28801d478c3_0_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02250" y="2843850"/>
            <a:ext cx="4094500" cy="2546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g28801d478c3_0_4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64950" y="1816475"/>
            <a:ext cx="2858550" cy="3694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con&#10;&#10;Description automatically generated" id="95" name="Google Shape;95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94571" y="6189199"/>
            <a:ext cx="1146330" cy="672846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9"/>
          <p:cNvSpPr txBox="1"/>
          <p:nvPr/>
        </p:nvSpPr>
        <p:spPr>
          <a:xfrm>
            <a:off x="1063488" y="4280454"/>
            <a:ext cx="9213573" cy="5046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-GB" sz="3200">
                <a:solidFill>
                  <a:srgbClr val="1A523E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시계열 모델</a:t>
            </a:r>
            <a:endParaRPr b="1" i="0" sz="3200" u="none" cap="none" strike="noStrike">
              <a:solidFill>
                <a:srgbClr val="1A523E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415238" y="281178"/>
            <a:ext cx="5881389" cy="3821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시계열 모델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descr="Icon&#10;&#10;Description automatically generated" id="102" name="Google Shape;102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94571" y="6189199"/>
            <a:ext cx="1146330" cy="672846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20"/>
          <p:cNvSpPr txBox="1"/>
          <p:nvPr/>
        </p:nvSpPr>
        <p:spPr>
          <a:xfrm>
            <a:off x="587275" y="964625"/>
            <a:ext cx="10875000" cy="54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algun Gothic"/>
              <a:buChar char="●"/>
            </a:pPr>
            <a:r>
              <a:rPr lang="en-GB">
                <a:latin typeface="Malgun Gothic"/>
                <a:ea typeface="Malgun Gothic"/>
                <a:cs typeface="Malgun Gothic"/>
                <a:sym typeface="Malgun Gothic"/>
              </a:rPr>
              <a:t>ML 계열 - Partial Least Squares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Malgun Gothic"/>
              <a:buChar char="○"/>
            </a:pPr>
            <a:r>
              <a:rPr lang="en-GB">
                <a:latin typeface="Malgun Gothic"/>
                <a:ea typeface="Malgun Gothic"/>
                <a:cs typeface="Malgun Gothic"/>
                <a:sym typeface="Malgun Gothic"/>
              </a:rPr>
              <a:t>모델 설명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0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algun Gothic"/>
              <a:buChar char="-"/>
            </a:pPr>
            <a:r>
              <a:rPr lang="en-GB">
                <a:latin typeface="Malgun Gothic"/>
                <a:ea typeface="Malgun Gothic"/>
                <a:cs typeface="Malgun Gothic"/>
                <a:sym typeface="Malgun Gothic"/>
              </a:rPr>
              <a:t>Feature Extraction &amp; Supervised 방법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0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algun Gothic"/>
              <a:buChar char="-"/>
            </a:pPr>
            <a:r>
              <a:rPr lang="en-GB">
                <a:latin typeface="Malgun Gothic"/>
                <a:ea typeface="Malgun Gothic"/>
                <a:cs typeface="Malgun Gothic"/>
                <a:sym typeface="Malgun Gothic"/>
              </a:rPr>
              <a:t>X(독립변수들)의 선형 결합과 Y(종속변수) 간 공분산을 최대화 하는 새로운 변수를 만드는 것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0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algun Gothic"/>
              <a:buChar char="-"/>
            </a:pPr>
            <a:r>
              <a:rPr lang="en-GB">
                <a:latin typeface="Malgun Gothic"/>
                <a:ea typeface="Malgun Gothic"/>
                <a:cs typeface="Malgun Gothic"/>
                <a:sym typeface="Malgun Gothic"/>
              </a:rPr>
              <a:t>PCA와 같은 원리이지만, PCA와 같이 새로 만든 X변수들 간의 일반적인 선형결합으로 추출된 새로운 변수가 설명하지 못하는 부분에 반복적인 최소제곱법을 활용하는 것이 차이점 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Malgun Gothic"/>
              <a:buChar char="○"/>
            </a:pPr>
            <a:r>
              <a:rPr lang="en-GB">
                <a:latin typeface="Malgun Gothic"/>
                <a:ea typeface="Malgun Gothic"/>
                <a:cs typeface="Malgun Gothic"/>
                <a:sym typeface="Malgun Gothic"/>
              </a:rPr>
              <a:t>논문 &amp; github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Font typeface="Malgun Gothic"/>
              <a:buChar char="■"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Sklearn package : https://scikit-learn.org/stable/modules/generated/sklearn.cross_decomposition.PLSRegression.html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04" name="Google Shape;10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09763" y="3290888"/>
            <a:ext cx="8372475" cy="180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8801d478c3_0_26"/>
          <p:cNvSpPr txBox="1"/>
          <p:nvPr>
            <p:ph type="title"/>
          </p:nvPr>
        </p:nvSpPr>
        <p:spPr>
          <a:xfrm>
            <a:off x="415238" y="281178"/>
            <a:ext cx="58815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시계열 모델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descr="Icon&#10;&#10;Description automatically generated" id="110" name="Google Shape;110;g28801d478c3_0_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94571" y="6189199"/>
            <a:ext cx="1146330" cy="672846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g28801d478c3_0_26"/>
          <p:cNvSpPr txBox="1"/>
          <p:nvPr/>
        </p:nvSpPr>
        <p:spPr>
          <a:xfrm>
            <a:off x="587275" y="964625"/>
            <a:ext cx="108750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algun Gothic"/>
              <a:buChar char="●"/>
            </a:pPr>
            <a:r>
              <a:rPr lang="en-GB">
                <a:latin typeface="Malgun Gothic"/>
                <a:ea typeface="Malgun Gothic"/>
                <a:cs typeface="Malgun Gothic"/>
                <a:sym typeface="Malgun Gothic"/>
              </a:rPr>
              <a:t>CNN</a:t>
            </a:r>
            <a:r>
              <a:rPr lang="en-GB">
                <a:latin typeface="Malgun Gothic"/>
                <a:ea typeface="Malgun Gothic"/>
                <a:cs typeface="Malgun Gothic"/>
                <a:sym typeface="Malgun Gothic"/>
              </a:rPr>
              <a:t> 계열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Malgun Gothic"/>
              <a:buChar char="○"/>
            </a:pPr>
            <a:r>
              <a:rPr lang="en-GB">
                <a:latin typeface="Malgun Gothic"/>
                <a:ea typeface="Malgun Gothic"/>
                <a:cs typeface="Malgun Gothic"/>
                <a:sym typeface="Malgun Gothic"/>
              </a:rPr>
              <a:t>모델 설명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Font typeface="Malgun Gothic"/>
              <a:buChar char="■"/>
            </a:pPr>
            <a:r>
              <a:rPr lang="en-GB">
                <a:latin typeface="Malgun Gothic"/>
                <a:ea typeface="Malgun Gothic"/>
                <a:cs typeface="Malgun Gothic"/>
                <a:sym typeface="Malgun Gothic"/>
              </a:rPr>
              <a:t>1D-CNN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SzPts val="1400"/>
              <a:buFont typeface="Malgun Gothic"/>
              <a:buChar char="●"/>
            </a:pPr>
            <a:r>
              <a:rPr lang="en-GB">
                <a:latin typeface="Malgun Gothic"/>
                <a:ea typeface="Malgun Gothic"/>
                <a:cs typeface="Malgun Gothic"/>
                <a:sym typeface="Malgun Gothic"/>
              </a:rPr>
              <a:t>기존 CNN 모델에서 텍스트 및 시계열 데이터를 처리하기 위해 인풋 및 커널의 </a:t>
            </a: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차원을</a:t>
            </a:r>
            <a:r>
              <a:rPr lang="en-GB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GB">
                <a:latin typeface="Malgun Gothic"/>
                <a:ea typeface="Malgun Gothic"/>
                <a:cs typeface="Malgun Gothic"/>
                <a:sym typeface="Malgun Gothic"/>
              </a:rPr>
              <a:t>축소한 모델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SzPts val="1400"/>
              <a:buFont typeface="Malgun Gothic"/>
              <a:buChar char="●"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데이터의 순서를 유지하고, 데이터의 공간적 관계를 학습할 수 있는 특징 덕분에 시계열, 음성, 자연어 관련 데이터셋에 주로 사용됨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Font typeface="Malgun Gothic"/>
              <a:buChar char="■"/>
            </a:pPr>
            <a:r>
              <a:rPr lang="en-GB">
                <a:latin typeface="Malgun Gothic"/>
                <a:ea typeface="Malgun Gothic"/>
                <a:cs typeface="Malgun Gothic"/>
                <a:sym typeface="Malgun Gothic"/>
              </a:rPr>
              <a:t>XCM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SzPts val="1400"/>
              <a:buFont typeface="Malgun Gothic"/>
              <a:buChar char="●"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Multivariate Time Series Classification을 위해 설계된 모델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●"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다양한 변수들의 상호작용을 고려 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●"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2D/1D direct approach 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●"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모델의 예측을 설명할 수 있는 attribution maps 생성 가능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Malgun Gothic"/>
              <a:buChar char="○"/>
            </a:pPr>
            <a:r>
              <a:rPr lang="en-GB">
                <a:latin typeface="Malgun Gothic"/>
                <a:ea typeface="Malgun Gothic"/>
                <a:cs typeface="Malgun Gothic"/>
                <a:sym typeface="Malgun Gothic"/>
              </a:rPr>
              <a:t>논문 &amp; github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■"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1D-CNN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●"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Wan, Renzhuo, et al. "Multivariate temporal convolutional network: A deep neural networks approach for multivariate time series forecasting." Electronics 8.8 (2019): 876.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●"/>
            </a:pPr>
            <a:r>
              <a:rPr lang="en-GB" u="sng">
                <a:solidFill>
                  <a:schemeClr val="hlink"/>
                </a:solidFill>
                <a:latin typeface="Malgun Gothic"/>
                <a:ea typeface="Malgun Gothic"/>
                <a:cs typeface="Malgun Gothic"/>
                <a:sym typeface="Malgun Gothic"/>
                <a:hlinkClick r:id="rId4"/>
              </a:rPr>
              <a:t>https://pytorch.org/docs/stable/generated/torch.nn.Conv1d.html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■"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XCM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●"/>
            </a:pPr>
            <a:r>
              <a:rPr lang="en-GB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Fauvel, Kevin, et al. "Xcm: An explainable convolutional neural network for multivariate time series classification." Mathematics 9.23 (2021): 3137.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●"/>
            </a:pPr>
            <a:r>
              <a:rPr lang="en-GB" u="sng">
                <a:solidFill>
                  <a:schemeClr val="hlink"/>
                </a:solidFill>
                <a:latin typeface="Malgun Gothic"/>
                <a:ea typeface="Malgun Gothic"/>
                <a:cs typeface="Malgun Gothic"/>
                <a:sym typeface="Malgun Gothic"/>
                <a:hlinkClick r:id="rId5"/>
              </a:rPr>
              <a:t>https://github.com/XAIseries/XCM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12" name="Google Shape;112;g28801d478c3_0_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621550" y="2527150"/>
            <a:ext cx="4175175" cy="209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 2013 - 2022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2023-01-02T13:26:21Z</dcterms:created>
  <dc:creator>Windows 사용자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2022-09-06T00:00:00Z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2023-01-02T00:00:00Z</vt:filetime>
  </property>
</Properties>
</file>