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iq0JXWbH9GCO0oxXmHrZ/Z1idr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B51203-3B79-4C67-BE75-287CE7360583}">
  <a:tblStyle styleId="{16B51203-3B79-4C67-BE75-287CE73605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fba572f1d_1_1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7" name="Google Shape;137;g24fba572f1d_1_1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fba572f1d_1_2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6" name="Google Shape;146;g24fba572f1d_1_2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2" name="Google Shape;62;p17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fba572f1d_1_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0" name="Google Shape;70;g24fba572f1d_1_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1e708f811_0_3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7" name="Google Shape;77;g291e708f811_0_3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1e708f811_0_5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2" name="Google Shape;92;g291e708f811_0_5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1e708f811_0_8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5" name="Google Shape;105;g291e708f811_0_8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fba572f1d_1_45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0" name="Google Shape;120;g24fba572f1d_1_45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c1657c970_3_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g28c1657c970_3_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295757" y="3164782"/>
            <a:ext cx="11600484" cy="1934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/>
          <p:nvPr/>
        </p:nvSpPr>
        <p:spPr>
          <a:xfrm>
            <a:off x="0" y="4878323"/>
            <a:ext cx="12192000" cy="62865"/>
          </a:xfrm>
          <a:custGeom>
            <a:rect b="b" l="l" r="r" t="t"/>
            <a:pathLst>
              <a:path extrusionOk="0" h="62864" w="12192000">
                <a:moveTo>
                  <a:pt x="12192000" y="0"/>
                </a:moveTo>
                <a:lnTo>
                  <a:pt x="0" y="0"/>
                </a:lnTo>
                <a:lnTo>
                  <a:pt x="0" y="62483"/>
                </a:lnTo>
                <a:lnTo>
                  <a:pt x="12192000" y="62483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9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>
            <a:off x="0" y="734568"/>
            <a:ext cx="12192000" cy="62865"/>
          </a:xfrm>
          <a:custGeom>
            <a:rect b="b" l="l" r="r" t="t"/>
            <a:pathLst>
              <a:path extrusionOk="0" h="62865" w="12192000">
                <a:moveTo>
                  <a:pt x="12192000" y="0"/>
                </a:moveTo>
                <a:lnTo>
                  <a:pt x="0" y="0"/>
                </a:lnTo>
                <a:lnTo>
                  <a:pt x="0" y="62484"/>
                </a:lnTo>
                <a:lnTo>
                  <a:pt x="12192000" y="6248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7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" type="body"/>
          </p:nvPr>
        </p:nvSpPr>
        <p:spPr>
          <a:xfrm>
            <a:off x="295757" y="3164782"/>
            <a:ext cx="11600484" cy="1934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7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23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16.png"/><Relationship Id="rId8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Relationship Id="rId6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0" y="3587496"/>
            <a:ext cx="12192000" cy="386080"/>
          </a:xfrm>
          <a:custGeom>
            <a:rect b="b" l="l" r="r" t="t"/>
            <a:pathLst>
              <a:path extrusionOk="0" h="386079" w="12192000">
                <a:moveTo>
                  <a:pt x="12192000" y="0"/>
                </a:moveTo>
                <a:lnTo>
                  <a:pt x="0" y="0"/>
                </a:lnTo>
                <a:lnTo>
                  <a:pt x="0" y="385571"/>
                </a:lnTo>
                <a:lnTo>
                  <a:pt x="12192000" y="385571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>
            <p:ph type="title"/>
          </p:nvPr>
        </p:nvSpPr>
        <p:spPr>
          <a:xfrm>
            <a:off x="1600200" y="3137899"/>
            <a:ext cx="10591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time series forecasting</a:t>
            </a:r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8123481" y="6100634"/>
            <a:ext cx="2871090" cy="702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배소희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1" lang="en-GB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shbae2819@g.seoultech.ac.kr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54424" y="6558275"/>
            <a:ext cx="1408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2023.10.1</a:t>
            </a:r>
            <a:r>
              <a:rPr lang="en-GB" sz="1800"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51" name="Google Shape;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 txBox="1"/>
          <p:nvPr/>
        </p:nvSpPr>
        <p:spPr>
          <a:xfrm>
            <a:off x="5170131" y="6100634"/>
            <a:ext cx="28710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이성호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1" lang="en-GB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sean0310@.seoultech.ac.kr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fba572f1d_1_18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regression 결과 해석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40" name="Google Shape;140;g24fba572f1d_1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24fba572f1d_1_18"/>
          <p:cNvSpPr txBox="1"/>
          <p:nvPr/>
        </p:nvSpPr>
        <p:spPr>
          <a:xfrm>
            <a:off x="486050" y="981500"/>
            <a:ext cx="114915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1DCNN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R^2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-3019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결과 이유 추측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		→ optimizer, model구조를 변경하였으나 성능 이상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		→ window 7이라서 시계열이 반영이 안됨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		→ 모델이 너무 복잡함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랜덤 포레스트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R^2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0.9999919913737634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 이유 추측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→ 성능이 너무 높음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→ Minmax scaler했을 때 다 0으로 예측해도 0.99 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⇒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4/16 이상치 몰려있음(4월 16일 14:30:00 ~15:23:00 약 200-350)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⇒ 이상치 구간 제거 후 재실험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2" name="Google Shape;142;g24fba572f1d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9025" y="3553675"/>
            <a:ext cx="4341064" cy="243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4fba572f1d_1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1274" y="889099"/>
            <a:ext cx="4489775" cy="24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fba572f1d_1_29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이상치 제거 후 regression 결과(1DCNN, 선형회귀(OLS), RF)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49" name="Google Shape;149;g24fba572f1d_1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4fba572f1d_1_29"/>
          <p:cNvSpPr txBox="1"/>
          <p:nvPr/>
        </p:nvSpPr>
        <p:spPr>
          <a:xfrm>
            <a:off x="486050" y="981500"/>
            <a:ext cx="87606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1DCNN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80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Adam(lr=1e-4)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Test는 val loss가 가장 낮은 모델 사용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R^2 : -0.1603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Rescale MSE</a:t>
            </a: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 : 0.0042</a:t>
            </a:r>
            <a:endParaRPr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LinearRegression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 : Test = 0.8 : 0.2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(sklearn) R^2 : 0.9836</a:t>
            </a:r>
            <a:endParaRPr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Rescale MSE : 0.0004</a:t>
            </a:r>
            <a:endParaRPr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(OLS) R^2 : 0.9829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RF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 : Test = 0.8 : 0.2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N_estimators = 100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R^2 : 0.9983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Rescale MSE : 3.9568e-05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1" name="Google Shape;151;g24fba572f1d_1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1237" y="3092325"/>
            <a:ext cx="3849838" cy="9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24fba572f1d_1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00525" y="2939925"/>
            <a:ext cx="3404714" cy="29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4fba572f1d_1_29"/>
          <p:cNvSpPr txBox="1"/>
          <p:nvPr/>
        </p:nvSpPr>
        <p:spPr>
          <a:xfrm>
            <a:off x="4961250" y="3955050"/>
            <a:ext cx="22695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&lt; weight 중요도 순서 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g24fba572f1d_1_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4498" y="884348"/>
            <a:ext cx="3570750" cy="19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415239" y="281178"/>
            <a:ext cx="286131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58" name="Google Shape;58;p3"/>
          <p:cNvSpPr txBox="1"/>
          <p:nvPr/>
        </p:nvSpPr>
        <p:spPr>
          <a:xfrm>
            <a:off x="304800" y="990600"/>
            <a:ext cx="116517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-"/>
            </a:pPr>
            <a:r>
              <a:rPr lang="en-GB" sz="1800">
                <a:latin typeface="Malgun Gothic"/>
                <a:ea typeface="Malgun Gothic"/>
                <a:cs typeface="Malgun Gothic"/>
                <a:sym typeface="Malgun Gothic"/>
              </a:rPr>
              <a:t>데이터 이해 및 task 정의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GB" sz="1800">
                <a:latin typeface="Malgun Gothic"/>
                <a:ea typeface="Malgun Gothic"/>
                <a:cs typeface="Malgun Gothic"/>
                <a:sym typeface="Malgun Gothic"/>
              </a:rPr>
              <a:t>실험 데이터 구축 방법 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GB" sz="1800">
                <a:latin typeface="Malgun Gothic"/>
                <a:ea typeface="Malgun Gothic"/>
                <a:cs typeface="Malgun Gothic"/>
                <a:sym typeface="Malgun Gothic"/>
              </a:rPr>
              <a:t>전체 데이터 regression 결과(1DCNN, 선형회귀(OLS), RF)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GB" sz="1800">
                <a:latin typeface="Malgun Gothic"/>
                <a:ea typeface="Malgun Gothic"/>
                <a:cs typeface="Malgun Gothic"/>
                <a:sym typeface="Malgun Gothic"/>
              </a:rPr>
              <a:t>regression 결과 해석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-"/>
            </a:pPr>
            <a:r>
              <a:rPr lang="en-GB" sz="1800">
                <a:latin typeface="Malgun Gothic"/>
                <a:ea typeface="Malgun Gothic"/>
                <a:cs typeface="Malgun Gothic"/>
                <a:sym typeface="Malgun Gothic"/>
              </a:rPr>
              <a:t>이상치 제거 후 regression 결과</a:t>
            </a:r>
            <a:r>
              <a:rPr lang="en-GB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(1DCNN, 선형회귀(OLS), RF)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GB" sz="1800">
                <a:latin typeface="Malgun Gothic"/>
                <a:ea typeface="Malgun Gothic"/>
                <a:cs typeface="Malgun Gothic"/>
                <a:sym typeface="Malgun Gothic"/>
              </a:rPr>
              <a:t>의문 사항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59" name="Google Shape;5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데이터 이해 및 task 정의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65" name="Google Shape;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7"/>
          <p:cNvSpPr txBox="1"/>
          <p:nvPr/>
        </p:nvSpPr>
        <p:spPr>
          <a:xfrm>
            <a:off x="587275" y="964625"/>
            <a:ext cx="11381700" cy="5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df_ext(2023-04-01~2023-08-31,51250385)_2023-10-17 10-58-30 -seoultec ( 제품 1종에 대한 한달간 센서 데이터 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제품 코드 : 51230385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기간 : 2023-04-05 14:59:00 ~ 2023-08-27 03:00:00 (분)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Columns 설명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</a:t>
            </a:r>
            <a:r>
              <a:rPr b="1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task : ei 예측에 대한 변수별 영향도 해석 (ei값이 상승하거나 하강한 부분에 대한 해석이 주요 task)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7" name="Google Shape;67;p17"/>
          <p:cNvGraphicFramePr/>
          <p:nvPr/>
        </p:nvGraphicFramePr>
        <p:xfrm>
          <a:off x="16054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{16B51203-3B79-4C67-BE75-287CE7360583}</a:tableStyleId>
              </a:tblPr>
              <a:tblGrid>
                <a:gridCol w="781750"/>
                <a:gridCol w="3708850"/>
              </a:tblGrid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date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날짜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tag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Sensor (38개)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output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제품 생산량 계산값(현재), 계측값(추후 변경 예정)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ei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원단위 계산값(=스팀 사용량/output)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sstable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원단위 상태 분석값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strike="sngStrike"/>
                        <a:t>0 : 좋음</a:t>
                      </a:r>
                      <a:r>
                        <a:rPr lang="en-GB" sz="1100"/>
                        <a:t>          1 : 적당          </a:t>
                      </a:r>
                      <a:r>
                        <a:rPr lang="en-GB" sz="1100" strike="sngStrike"/>
                        <a:t>2</a:t>
                      </a:r>
                      <a:r>
                        <a:rPr lang="en-GB" sz="1100" strike="sngStrike"/>
                        <a:t> : 나쁜 </a:t>
                      </a:r>
                      <a:endParaRPr sz="1100" strike="sng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jr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단위 공정값 / 제품 생산 주기 (생산품 번호)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shift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작업팀 구분값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wclass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작업팀 구분값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stop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공정 분석값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 : 가동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strike="sngStrike"/>
                        <a:t>1 : 중지 이벤트 발생</a:t>
                      </a:r>
                      <a:endParaRPr sz="1100" strike="sngStrike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strike="sngStrike"/>
                        <a:t>2 : 중지 복구</a:t>
                      </a:r>
                      <a:endParaRPr sz="1100" strike="sng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fba572f1d_1_3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실험 데이터 구축 방법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73" name="Google Shape;73;g24fba572f1d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24fba572f1d_1_3"/>
          <p:cNvSpPr txBox="1"/>
          <p:nvPr/>
        </p:nvSpPr>
        <p:spPr>
          <a:xfrm>
            <a:off x="587275" y="964625"/>
            <a:ext cx="6437400" cy="48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 </a:t>
            </a: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구축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Stop : 정상가동으로 동일값(0)이기 때문에 제거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sstable : 동일값(1)이기 때문에 제거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jr : 생산품의 번호 제거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Output : ei와 중복이기 때문에 제거 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X : sensor 데이터, shift, wclass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(카테고리 변수로 추가)</a:t>
            </a:r>
            <a:r>
              <a:rPr lang="en-GB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y : ei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Stop 및 다른 이유로 인해 끊긴 시간대를 독자적인 데이터셋이라                                                                  취급하고 각 시간대별 데이터셋으로 시계열 데이터 생성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 size : 30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끊긴 기간으로 인해 만들어진 데이터셋의 최소 7이나 시계열을 반영하지 못하여 30이상의 데이터만 활용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 : 0번~78번까지 총 39477개 (약 60%)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: 79번~114번까지 총 13004개 (약 20%)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: 115번~끝까지 총 13177개 (약 20%)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데이터에 대해 MinMaxscaler 적용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1e708f811_0_30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전체 데이터 regression 결과(1DCNN, 선형회귀(OLS),RF)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80" name="Google Shape;80;g291e708f811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291e708f811_0_30"/>
          <p:cNvSpPr txBox="1"/>
          <p:nvPr/>
        </p:nvSpPr>
        <p:spPr>
          <a:xfrm>
            <a:off x="486050" y="981500"/>
            <a:ext cx="87606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1DCNN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Epoch : 50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optimizer : Adam(lr=1e-4)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Test는 val loss가 가장 낮은 모델 사용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R^2 : -0.0051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Rescale MSE</a:t>
            </a: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 : 0.0034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LinearRegression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 : Test = 0.8 : 0.2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(sklearn) R^2 : -4230.1767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Rescale MSE : 18.4944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(OLS) R^2 : 0.7496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		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RF</a:t>
            </a: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 : Test = 0.8 : 0.2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N_estimators = 100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R^2 : 0.8985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Rescale MSE : 0.000449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2" name="Google Shape;82;g291e708f811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1130" y="991600"/>
            <a:ext cx="3044714" cy="1854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291e708f811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6379" y="3311583"/>
            <a:ext cx="2226420" cy="127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291e708f811_0_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9051" y="4612842"/>
            <a:ext cx="1753723" cy="1864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291e708f811_0_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8975" y="4710693"/>
            <a:ext cx="3109025" cy="1824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291e708f811_0_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59050" y="2816825"/>
            <a:ext cx="1753724" cy="18700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291e708f811_0_30"/>
          <p:cNvSpPr txBox="1"/>
          <p:nvPr/>
        </p:nvSpPr>
        <p:spPr>
          <a:xfrm>
            <a:off x="7167675" y="4441675"/>
            <a:ext cx="94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&lt; sklearn &gt;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291e708f811_0_30"/>
          <p:cNvSpPr txBox="1"/>
          <p:nvPr/>
        </p:nvSpPr>
        <p:spPr>
          <a:xfrm>
            <a:off x="10275825" y="4517875"/>
            <a:ext cx="94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&lt; OLS &gt;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g291e708f811_0_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065850" y="2903800"/>
            <a:ext cx="3109025" cy="168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1e708f811_0_51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전체 데이터 regression 결과(1DCNN, 선형회귀(OLS),RF)_standardscaler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95" name="Google Shape;95;g291e708f811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291e708f811_0_51"/>
          <p:cNvSpPr txBox="1"/>
          <p:nvPr/>
        </p:nvSpPr>
        <p:spPr>
          <a:xfrm>
            <a:off x="486050" y="981500"/>
            <a:ext cx="87606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1DCNN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Epoch : 50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optimizer : Adam(lr=1e-4)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Test는 val loss가 가장 낮은 모델 사용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R^2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-0.5845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Rescale MSE</a:t>
            </a: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 : 0.0053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LinearRegression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 : Test = 0.8 : 0.2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(sklearn) R^2 : -4230.1767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Rescale MSE : 18.4944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(OLS) R^2 : 0.7496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		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RF</a:t>
            </a: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 : Test = 0.8 : 0.2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N_estimators = 100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R^2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0.8754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Rescale MSE : 0.0004694048701487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7" name="Google Shape;97;g291e708f811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9097" y="914374"/>
            <a:ext cx="3394464" cy="18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291e708f811_0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2375" y="3051309"/>
            <a:ext cx="1703300" cy="1683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291e708f811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2377" y="4735251"/>
            <a:ext cx="1703301" cy="1678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291e708f811_0_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6000" y="2510611"/>
            <a:ext cx="3565550" cy="19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91e708f811_0_51"/>
          <p:cNvSpPr txBox="1"/>
          <p:nvPr/>
        </p:nvSpPr>
        <p:spPr>
          <a:xfrm>
            <a:off x="7167675" y="4441675"/>
            <a:ext cx="94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&lt; sklearn &gt;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291e708f811_0_51"/>
          <p:cNvSpPr txBox="1"/>
          <p:nvPr/>
        </p:nvSpPr>
        <p:spPr>
          <a:xfrm>
            <a:off x="10275825" y="4441675"/>
            <a:ext cx="94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&lt; OLS &gt;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1e708f811_0_80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전체 데이터 regression 결과(1DCNN, 선형회귀(OLS),RF)_이상치 제거 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08" name="Google Shape;108;g291e708f811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291e708f811_0_80"/>
          <p:cNvSpPr txBox="1"/>
          <p:nvPr/>
        </p:nvSpPr>
        <p:spPr>
          <a:xfrm>
            <a:off x="486050" y="981500"/>
            <a:ext cx="87606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1DCNN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Epoch : 50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optimizer : Adam(lr=1e-4)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Test는 val loss가 가장 낮은 모델 사용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R^2 : </a:t>
            </a: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-2.0114,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Rescale MSE</a:t>
            </a: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0.0110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LinearRegression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 : Test = 0.8 : 0.2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(sklearn) R^2 : 0.8906139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Rescale MSE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0.0004796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OLS) R^2 : 0.9847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		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RF</a:t>
            </a: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 : Test = 0.8 : 0.2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N_estimators = 100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R^2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0.9110992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Rescale MSE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0.0003894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0" name="Google Shape;110;g291e708f811_0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0998" y="1060648"/>
            <a:ext cx="2980025" cy="16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291e708f811_0_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7607" y="2853579"/>
            <a:ext cx="3006808" cy="16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291e708f811_0_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9000" y="2584663"/>
            <a:ext cx="1847475" cy="182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91e708f811_0_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9000" y="4444750"/>
            <a:ext cx="1847475" cy="1820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91e708f811_0_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6482" y="4646491"/>
            <a:ext cx="2989055" cy="16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91e708f811_0_80"/>
          <p:cNvSpPr txBox="1"/>
          <p:nvPr/>
        </p:nvSpPr>
        <p:spPr>
          <a:xfrm>
            <a:off x="7167675" y="4365475"/>
            <a:ext cx="94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&lt; sklearn &gt;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291e708f811_0_80"/>
          <p:cNvSpPr txBox="1"/>
          <p:nvPr/>
        </p:nvSpPr>
        <p:spPr>
          <a:xfrm>
            <a:off x="10275825" y="4365475"/>
            <a:ext cx="94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&lt; OLS &gt;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291e708f811_0_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37374" y="2816301"/>
            <a:ext cx="2853306" cy="15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fba572f1d_1_45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의문 사항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23" name="Google Shape;123;g24fba572f1d_1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24fba572f1d_1_45"/>
          <p:cNvSpPr txBox="1"/>
          <p:nvPr/>
        </p:nvSpPr>
        <p:spPr>
          <a:xfrm>
            <a:off x="486050" y="981500"/>
            <a:ext cx="11169000" cy="27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선형회귀에 대한 예측을 기준으로 딥러닝 방법에 대한 해석과 비교가 필요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LR과 RF는 동일 시점 데이터를 input으로 하여 실행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c1657c970_3_4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전체 데이터 regression 결과(1DCNN, 선형회귀(OLS),RF)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30" name="Google Shape;130;g28c1657c970_3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8c1657c970_3_4"/>
          <p:cNvSpPr txBox="1"/>
          <p:nvPr/>
        </p:nvSpPr>
        <p:spPr>
          <a:xfrm>
            <a:off x="486050" y="981500"/>
            <a:ext cx="87606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1DCNN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Epoch : 80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optimizer : Adam(lr=1e-4)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Test는 val loss가 가장 낮은 모델 사용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R^2 : -3019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Rescale MSE</a:t>
            </a: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 : 10.8151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LinearRegression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 : Test = 0.8 : 0.2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(sklearn) R^2 : 0.5525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Rescale MSE : 26.23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(OLS) R^2 : 0.714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		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RF</a:t>
            </a: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 : Test = 0.8 : 0.2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N_estimators = 100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R^2 : 0.9999919913737634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Rescale MSE : 0.0004694048701487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2" name="Google Shape;132;g28c1657c970_3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397" y="1109450"/>
            <a:ext cx="3960654" cy="17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28c1657c970_3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36867" y="1109442"/>
            <a:ext cx="3404027" cy="181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8c1657c970_3_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96250" y="2984825"/>
            <a:ext cx="2661950" cy="25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2023-01-02T13:26:21Z</dcterms:created>
  <dc:creator>Windows 사용자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2023-01-02T00:00:00Z</vt:filetime>
  </property>
</Properties>
</file>