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12192000"/>
  <p:notesSz cx="12192000" cy="6858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37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13" roundtripDataSignature="AMtx7mgUOW3TE5m3apeQT8CQCuqN9g/T0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37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customschemas.google.com/relationships/presentationmetadata" Target="meta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6905625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GB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  <p:extLst>
    <p:ext uri="{620B2872-D7B9-4A21-9093-7833F8D536E1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" name="Google Shape;45;p1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2970ccd22d1_1_0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5" name="Google Shape;55;g2970ccd22d1_1_0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9322b771f8_6_8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825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r>
              <a:rPr lang="en-GB"/>
              <a:t>Jr 중단 구간 개수 ?</a:t>
            </a:r>
            <a:endParaRPr/>
          </a:p>
          <a:p>
            <a:pPr indent="-825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r>
              <a:rPr lang="en-GB"/>
              <a:t>전체 개수랑 </a:t>
            </a:r>
            <a:r>
              <a:rPr lang="en-GB"/>
              <a:t>Jr 중단 구간 개수 </a:t>
            </a:r>
            <a:endParaRPr/>
          </a:p>
          <a:p>
            <a:pPr indent="-825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r>
              <a:t/>
            </a:r>
            <a:endParaRPr/>
          </a:p>
          <a:p>
            <a:pPr indent="-825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r>
              <a:rPr lang="en-GB"/>
              <a:t>생산 시간</a:t>
            </a:r>
            <a:endParaRPr/>
          </a:p>
        </p:txBody>
      </p:sp>
      <p:sp>
        <p:nvSpPr>
          <p:cNvPr id="62" name="Google Shape;62;g29322b771f8_6_8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970ccd22d1_1_42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825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r>
              <a:rPr lang="en-GB"/>
              <a:t>시계열에 transformer에 적용 : informer</a:t>
            </a:r>
            <a:endParaRPr/>
          </a:p>
        </p:txBody>
      </p:sp>
      <p:sp>
        <p:nvSpPr>
          <p:cNvPr id="72" name="Google Shape;72;g2970ccd22d1_1_42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970ccd22d1_1_92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825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80" name="Google Shape;80;g2970ccd22d1_1_92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970ccd22d1_1_107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825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87" name="Google Shape;87;g2970ccd22d1_1_107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4fba572f1d_1_45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88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r>
              <a:rPr lang="en-GB"/>
              <a:t>Dual 구현</a:t>
            </a:r>
            <a:endParaRPr/>
          </a:p>
          <a:p>
            <a:pPr indent="0" lvl="0" marL="88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r>
              <a:rPr lang="en-GB"/>
              <a:t>Gap 없이, </a:t>
            </a:r>
            <a:r>
              <a:rPr lang="en-GB"/>
              <a:t>gap</a:t>
            </a:r>
            <a:r>
              <a:rPr lang="en-GB"/>
              <a:t> 넣어서 /  tg02, 04 뺀 상태로 baseline 먼저 다시 확인 window 20_random forest</a:t>
            </a:r>
            <a:endParaRPr/>
          </a:p>
          <a:p>
            <a:pPr indent="0" lvl="0" marL="88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r>
              <a:rPr lang="en-GB"/>
              <a:t>Jr 활용 방안 ( 넣었을 떄의 성능, 제거했을 때의 성능)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r>
              <a:t/>
            </a:r>
            <a:endParaRPr/>
          </a:p>
          <a:p>
            <a:pPr indent="0" lvl="0" marL="88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r>
              <a:rPr lang="en-GB"/>
              <a:t>금요일 2시</a:t>
            </a:r>
            <a:endParaRPr/>
          </a:p>
          <a:p>
            <a:pPr indent="0" lvl="0" marL="88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r>
              <a:t/>
            </a:r>
            <a:endParaRPr/>
          </a:p>
          <a:p>
            <a:pPr indent="0" lvl="0" marL="88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GB"/>
              <a:t>머신러닝 + ARIMA ??</a:t>
            </a:r>
            <a:endParaRPr/>
          </a:p>
          <a:p>
            <a:pPr indent="0" lvl="0" marL="88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r>
              <a:t/>
            </a:r>
            <a:endParaRPr/>
          </a:p>
          <a:p>
            <a:pPr indent="0" lvl="0" marL="88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r>
              <a:rPr lang="en-GB"/>
              <a:t>30일까지 검증, 보고서 작성</a:t>
            </a:r>
            <a:endParaRPr/>
          </a:p>
        </p:txBody>
      </p:sp>
      <p:sp>
        <p:nvSpPr>
          <p:cNvPr id="97" name="Google Shape;97;g24fba572f1d_1_45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8"/>
          <p:cNvSpPr txBox="1"/>
          <p:nvPr>
            <p:ph type="title"/>
          </p:nvPr>
        </p:nvSpPr>
        <p:spPr>
          <a:xfrm>
            <a:off x="415239" y="281178"/>
            <a:ext cx="11361521" cy="3911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>
                <a:solidFill>
                  <a:srgbClr val="1A523E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8"/>
          <p:cNvSpPr txBox="1"/>
          <p:nvPr>
            <p:ph idx="1" type="body"/>
          </p:nvPr>
        </p:nvSpPr>
        <p:spPr>
          <a:xfrm>
            <a:off x="295757" y="3164782"/>
            <a:ext cx="11600484" cy="19342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8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8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8"/>
          <p:cNvSpPr txBox="1"/>
          <p:nvPr>
            <p:ph idx="12" type="sldNum"/>
          </p:nvPr>
        </p:nvSpPr>
        <p:spPr>
          <a:xfrm>
            <a:off x="11425682" y="362457"/>
            <a:ext cx="25654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6707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6707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6707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6707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6707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6707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6707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6707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6707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>
  <p:cSld name="Title Only">
    <p:bg>
      <p:bgPr>
        <a:solidFill>
          <a:schemeClr val="lt1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9"/>
          <p:cNvSpPr/>
          <p:nvPr/>
        </p:nvSpPr>
        <p:spPr>
          <a:xfrm>
            <a:off x="0" y="4878323"/>
            <a:ext cx="12192000" cy="62865"/>
          </a:xfrm>
          <a:custGeom>
            <a:rect b="b" l="l" r="r" t="t"/>
            <a:pathLst>
              <a:path extrusionOk="0" h="62864" w="12192000">
                <a:moveTo>
                  <a:pt x="12192000" y="0"/>
                </a:moveTo>
                <a:lnTo>
                  <a:pt x="0" y="0"/>
                </a:lnTo>
                <a:lnTo>
                  <a:pt x="0" y="62483"/>
                </a:lnTo>
                <a:lnTo>
                  <a:pt x="12192000" y="62483"/>
                </a:lnTo>
                <a:lnTo>
                  <a:pt x="12192000" y="0"/>
                </a:lnTo>
                <a:close/>
              </a:path>
            </a:pathLst>
          </a:custGeom>
          <a:solidFill>
            <a:srgbClr val="1A523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29"/>
          <p:cNvSpPr txBox="1"/>
          <p:nvPr>
            <p:ph type="title"/>
          </p:nvPr>
        </p:nvSpPr>
        <p:spPr>
          <a:xfrm>
            <a:off x="415239" y="281178"/>
            <a:ext cx="11361521" cy="3911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>
                <a:solidFill>
                  <a:srgbClr val="1A523E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9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9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9"/>
          <p:cNvSpPr txBox="1"/>
          <p:nvPr/>
        </p:nvSpPr>
        <p:spPr>
          <a:xfrm>
            <a:off x="11425682" y="362457"/>
            <a:ext cx="25654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GB" sz="1200" u="none" cap="none" strike="noStrike">
                <a:solidFill>
                  <a:srgbClr val="76707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rgbClr val="76707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/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0"/>
          <p:cNvSpPr txBox="1"/>
          <p:nvPr>
            <p:ph idx="1" type="subTitle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0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0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0"/>
          <p:cNvSpPr txBox="1"/>
          <p:nvPr/>
        </p:nvSpPr>
        <p:spPr>
          <a:xfrm>
            <a:off x="11425682" y="362457"/>
            <a:ext cx="25654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GB" sz="1200" u="none" cap="none" strike="noStrike">
                <a:solidFill>
                  <a:srgbClr val="76707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rgbClr val="76707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1"/>
          <p:cNvSpPr txBox="1"/>
          <p:nvPr>
            <p:ph type="title"/>
          </p:nvPr>
        </p:nvSpPr>
        <p:spPr>
          <a:xfrm>
            <a:off x="415239" y="281178"/>
            <a:ext cx="11361521" cy="3911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>
                <a:solidFill>
                  <a:srgbClr val="1A523E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1"/>
          <p:cNvSpPr txBox="1"/>
          <p:nvPr>
            <p:ph idx="1" type="body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1"/>
          <p:cNvSpPr txBox="1"/>
          <p:nvPr>
            <p:ph idx="2" type="body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1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1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2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2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/>
          <p:nvPr/>
        </p:nvSpPr>
        <p:spPr>
          <a:xfrm>
            <a:off x="0" y="734568"/>
            <a:ext cx="12192000" cy="62865"/>
          </a:xfrm>
          <a:custGeom>
            <a:rect b="b" l="l" r="r" t="t"/>
            <a:pathLst>
              <a:path extrusionOk="0" h="62865" w="12192000">
                <a:moveTo>
                  <a:pt x="12192000" y="0"/>
                </a:moveTo>
                <a:lnTo>
                  <a:pt x="0" y="0"/>
                </a:lnTo>
                <a:lnTo>
                  <a:pt x="0" y="62484"/>
                </a:lnTo>
                <a:lnTo>
                  <a:pt x="12192000" y="62484"/>
                </a:lnTo>
                <a:lnTo>
                  <a:pt x="12192000" y="0"/>
                </a:lnTo>
                <a:close/>
              </a:path>
            </a:pathLst>
          </a:custGeom>
          <a:solidFill>
            <a:srgbClr val="1A523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7"/>
          <p:cNvSpPr txBox="1"/>
          <p:nvPr>
            <p:ph type="title"/>
          </p:nvPr>
        </p:nvSpPr>
        <p:spPr>
          <a:xfrm>
            <a:off x="415239" y="281178"/>
            <a:ext cx="11361521" cy="3911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1A523E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7"/>
          <p:cNvSpPr txBox="1"/>
          <p:nvPr>
            <p:ph idx="1" type="body"/>
          </p:nvPr>
        </p:nvSpPr>
        <p:spPr>
          <a:xfrm>
            <a:off x="295757" y="3164782"/>
            <a:ext cx="11600484" cy="19342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7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7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7"/>
          <p:cNvSpPr txBox="1"/>
          <p:nvPr/>
        </p:nvSpPr>
        <p:spPr>
          <a:xfrm>
            <a:off x="11425682" y="362457"/>
            <a:ext cx="25654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GB" sz="1200" u="none" cap="none" strike="noStrike">
                <a:solidFill>
                  <a:srgbClr val="76707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rgbClr val="76707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hyperlink" Target="https://github.com/thuml/Nonstationary_Transformers/tree/76d6c809260a89aa52f76ad413ee890c3d71034d" TargetMode="External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hyperlink" Target="https://github.com/google-research/google-research/tree/master/tsmixer/tsmixer_basic" TargetMode="External"/><Relationship Id="rId5" Type="http://schemas.openxmlformats.org/officeDocument/2006/relationships/hyperlink" Target="https://github.com/cure-lab/LTSF-Linear" TargetMode="External"/><Relationship Id="rId6" Type="http://schemas.openxmlformats.org/officeDocument/2006/relationships/image" Target="../media/image8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"/>
          <p:cNvSpPr/>
          <p:nvPr/>
        </p:nvSpPr>
        <p:spPr>
          <a:xfrm>
            <a:off x="0" y="3587496"/>
            <a:ext cx="12192000" cy="386080"/>
          </a:xfrm>
          <a:custGeom>
            <a:rect b="b" l="l" r="r" t="t"/>
            <a:pathLst>
              <a:path extrusionOk="0" h="386079" w="12192000">
                <a:moveTo>
                  <a:pt x="12192000" y="0"/>
                </a:moveTo>
                <a:lnTo>
                  <a:pt x="0" y="0"/>
                </a:lnTo>
                <a:lnTo>
                  <a:pt x="0" y="385571"/>
                </a:lnTo>
                <a:lnTo>
                  <a:pt x="12192000" y="385571"/>
                </a:lnTo>
                <a:lnTo>
                  <a:pt x="12192000" y="0"/>
                </a:lnTo>
                <a:close/>
              </a:path>
            </a:pathLst>
          </a:custGeom>
          <a:solidFill>
            <a:srgbClr val="1A523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"/>
          <p:cNvSpPr txBox="1"/>
          <p:nvPr>
            <p:ph type="title"/>
          </p:nvPr>
        </p:nvSpPr>
        <p:spPr>
          <a:xfrm>
            <a:off x="1600200" y="3137899"/>
            <a:ext cx="105918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연구 진행 상황</a:t>
            </a:r>
            <a:endParaRPr/>
          </a:p>
        </p:txBody>
      </p:sp>
      <p:sp>
        <p:nvSpPr>
          <p:cNvPr id="49" name="Google Shape;49;p1"/>
          <p:cNvSpPr txBox="1"/>
          <p:nvPr/>
        </p:nvSpPr>
        <p:spPr>
          <a:xfrm>
            <a:off x="8123481" y="6100634"/>
            <a:ext cx="2871090" cy="7027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9050">
            <a:spAutoFit/>
          </a:bodyPr>
          <a:lstStyle/>
          <a:p>
            <a:pPr indent="0" lvl="0" marL="127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배소희</a:t>
            </a:r>
            <a:endParaRPr b="0" i="0" sz="16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12700" marR="0" rtl="0" algn="r">
              <a:lnSpc>
                <a:spcPct val="100000"/>
              </a:lnSpc>
              <a:spcBef>
                <a:spcPts val="755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b="0" i="1" lang="en-GB" sz="1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shbae2819@g.seoultech.ac.kr</a:t>
            </a:r>
            <a:endParaRPr b="0" i="0" sz="16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"/>
          <p:cNvSpPr txBox="1"/>
          <p:nvPr/>
        </p:nvSpPr>
        <p:spPr>
          <a:xfrm>
            <a:off x="54424" y="6558275"/>
            <a:ext cx="14085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2023.11.0</a:t>
            </a:r>
            <a:r>
              <a:rPr lang="en-GB" sz="1800"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Icon&#10;&#10;Description automatically generated" id="51" name="Google Shape;5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94571" y="6189199"/>
            <a:ext cx="1146330" cy="672846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"/>
          <p:cNvSpPr txBox="1"/>
          <p:nvPr/>
        </p:nvSpPr>
        <p:spPr>
          <a:xfrm>
            <a:off x="5170131" y="6100634"/>
            <a:ext cx="2871000" cy="6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9050">
            <a:spAutoFit/>
          </a:bodyPr>
          <a:lstStyle/>
          <a:p>
            <a:pPr indent="0" lvl="0" marL="127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이성호</a:t>
            </a:r>
            <a:endParaRPr b="0" i="0" sz="16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12700" marR="0" rtl="0" algn="r">
              <a:lnSpc>
                <a:spcPct val="100000"/>
              </a:lnSpc>
              <a:spcBef>
                <a:spcPts val="755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b="0" i="1" lang="en-GB" sz="1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sean0310@.seoultech.ac.kr</a:t>
            </a:r>
            <a:endParaRPr b="0" i="0" sz="16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970ccd22d1_1_0"/>
          <p:cNvSpPr txBox="1"/>
          <p:nvPr>
            <p:ph type="title"/>
          </p:nvPr>
        </p:nvSpPr>
        <p:spPr>
          <a:xfrm>
            <a:off x="415239" y="281178"/>
            <a:ext cx="28614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Contents</a:t>
            </a:r>
            <a:endParaRPr/>
          </a:p>
        </p:txBody>
      </p:sp>
      <p:sp>
        <p:nvSpPr>
          <p:cNvPr id="58" name="Google Shape;58;g2970ccd22d1_1_0"/>
          <p:cNvSpPr txBox="1"/>
          <p:nvPr/>
        </p:nvSpPr>
        <p:spPr>
          <a:xfrm>
            <a:off x="304800" y="990600"/>
            <a:ext cx="116517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66700" lvl="6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algun Gothic"/>
              <a:buChar char="-"/>
            </a:pPr>
            <a:r>
              <a:rPr lang="en-GB" sz="1500">
                <a:latin typeface="Malgun Gothic"/>
                <a:ea typeface="Malgun Gothic"/>
                <a:cs typeface="Malgun Gothic"/>
                <a:sym typeface="Malgun Gothic"/>
              </a:rPr>
              <a:t>데이터 전처리</a:t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66700" lvl="6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algun Gothic"/>
              <a:buChar char="-"/>
            </a:pPr>
            <a:r>
              <a:rPr lang="en-GB" sz="1500">
                <a:latin typeface="Malgun Gothic"/>
                <a:ea typeface="Malgun Gothic"/>
                <a:cs typeface="Malgun Gothic"/>
                <a:sym typeface="Malgun Gothic"/>
              </a:rPr>
              <a:t>시계열 딥러닝 모델</a:t>
            </a:r>
            <a:endParaRPr b="0" i="0" sz="15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2385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lgun Gothic"/>
              <a:buChar char="-"/>
            </a:pPr>
            <a:r>
              <a:rPr lang="en-GB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Transformer</a:t>
            </a: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2385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lgun Gothic"/>
              <a:buChar char="-"/>
            </a:pPr>
            <a:r>
              <a:rPr lang="en-GB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Transformer 이외 </a:t>
            </a:r>
            <a:endParaRPr b="0" i="0" sz="15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66700" lvl="6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algun Gothic"/>
              <a:buChar char="-"/>
            </a:pPr>
            <a:r>
              <a:rPr b="0" i="0" lang="en-GB" sz="15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향후 계획</a:t>
            </a:r>
            <a:endParaRPr b="0" i="0" sz="15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Icon&#10;&#10;Description automatically generated" id="59" name="Google Shape;59;g2970ccd22d1_1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94571" y="6189199"/>
            <a:ext cx="1146330" cy="6728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9322b771f8_6_8"/>
          <p:cNvSpPr txBox="1"/>
          <p:nvPr>
            <p:ph type="title"/>
          </p:nvPr>
        </p:nvSpPr>
        <p:spPr>
          <a:xfrm>
            <a:off x="415238" y="281178"/>
            <a:ext cx="58815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데이터 전처리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Icon&#10;&#10;Description automatically generated" id="65" name="Google Shape;65;g29322b771f8_6_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94571" y="6189199"/>
            <a:ext cx="1146330" cy="672846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g29322b771f8_6_8"/>
          <p:cNvSpPr txBox="1"/>
          <p:nvPr/>
        </p:nvSpPr>
        <p:spPr>
          <a:xfrm>
            <a:off x="511075" y="964625"/>
            <a:ext cx="11223300" cy="57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이용 데이터 전처리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output : ei와 중복이기 때문에 제거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sstable : 동일값(1)이기 때문에 제거 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shift, wclass : 카테고리 변수로 제거 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stop : 정상가동으로 동일값(0)이기 때문에 제거 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jr : </a:t>
            </a: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생산품의 번호</a:t>
            </a: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를 기준으로 시간에 따른 0-1 구간의 비율을 새로운 변수로 추가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	</a:t>
            </a:r>
            <a:r>
              <a:rPr b="1"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⇒ </a:t>
            </a: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아래 그림의 회색과 같이 하나의 jr에 대해서 끊긴 구간이 있는 jr 존재X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Char char="○"/>
            </a:pPr>
            <a:r>
              <a:rPr b="1" i="0" lang="en-GB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input(X) : tag (3</a:t>
            </a:r>
            <a:r>
              <a:rPr b="1" lang="en-GB"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r>
              <a:rPr b="1" i="0" lang="en-GB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 sensor 데이터_</a:t>
            </a:r>
            <a:r>
              <a:rPr b="1" lang="en-GB">
                <a:latin typeface="Malgun Gothic"/>
                <a:ea typeface="Malgun Gothic"/>
                <a:cs typeface="Malgun Gothic"/>
                <a:sym typeface="Malgun Gothic"/>
              </a:rPr>
              <a:t>tag02&amp;tag04 제외, 공정진행도(jr_progressed)</a:t>
            </a:r>
            <a:r>
              <a:rPr b="1" i="0" lang="en-GB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r>
              <a:rPr b="1" i="0" lang="en-GB" sz="1400" u="none" cap="none" strike="noStrike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b="1" i="0" sz="1400" u="none" cap="none" strike="noStrike">
              <a:solidFill>
                <a:srgbClr val="0000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Char char="○"/>
            </a:pPr>
            <a:r>
              <a:rPr b="1" i="0" lang="en-GB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output(y) : ei 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 데이터에 대해 Standardscaler 적용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⇒ 데이터 확인 후 window size, time gap 고정</a:t>
            </a:r>
            <a:endParaRPr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67" name="Google Shape;67;g29322b771f8_6_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05367" y="964619"/>
            <a:ext cx="3129002" cy="344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g29322b771f8_6_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63525" y="3331449"/>
            <a:ext cx="3949676" cy="13200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g29322b771f8_6_8"/>
          <p:cNvSpPr/>
          <p:nvPr/>
        </p:nvSpPr>
        <p:spPr>
          <a:xfrm>
            <a:off x="1435175" y="3992150"/>
            <a:ext cx="4074300" cy="672900"/>
          </a:xfrm>
          <a:prstGeom prst="rect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970ccd22d1_1_42"/>
          <p:cNvSpPr txBox="1"/>
          <p:nvPr>
            <p:ph type="title"/>
          </p:nvPr>
        </p:nvSpPr>
        <p:spPr>
          <a:xfrm>
            <a:off x="415259" y="281175"/>
            <a:ext cx="10313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Transformer 기반 모델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Icon&#10;&#10;Description automatically generated" id="75" name="Google Shape;75;g2970ccd22d1_1_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94571" y="6189199"/>
            <a:ext cx="1146330" cy="672846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g2970ccd22d1_1_42"/>
          <p:cNvSpPr txBox="1"/>
          <p:nvPr/>
        </p:nvSpPr>
        <p:spPr>
          <a:xfrm>
            <a:off x="486050" y="981500"/>
            <a:ext cx="11544300" cy="54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Non-Stationary Transformer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비정상 시계열을 처리하기 위해 트랜스포머를 더 잘 적응시키는 것을 목표( de-stationary attention와 a series stationarization mechanism이라는 두 가지 메커니즘을 사용)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 u="sng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4"/>
              </a:rPr>
              <a:t>https://github.com/thuml/Nonstationary_Transformers/tree/76d6c809260a89aa52f76ad413ee890c3d71034d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	→ 제공받은 데이터가 stop 및 여러 원인으로 인해 시계열이 중단된 부분이 존재하여 정상적인 시계열 모델 적용에 부적합 가능성 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77" name="Google Shape;77;g2970ccd22d1_1_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47563" y="3303775"/>
            <a:ext cx="5296875" cy="271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970ccd22d1_1_92"/>
          <p:cNvSpPr txBox="1"/>
          <p:nvPr>
            <p:ph type="title"/>
          </p:nvPr>
        </p:nvSpPr>
        <p:spPr>
          <a:xfrm>
            <a:off x="415259" y="281175"/>
            <a:ext cx="10313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Transformer 이외 최신 방법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Icon&#10;&#10;Description automatically generated" id="83" name="Google Shape;83;g2970ccd22d1_1_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94571" y="6189199"/>
            <a:ext cx="1146330" cy="672846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g2970ccd22d1_1_92"/>
          <p:cNvSpPr txBox="1"/>
          <p:nvPr/>
        </p:nvSpPr>
        <p:spPr>
          <a:xfrm>
            <a:off x="486050" y="981500"/>
            <a:ext cx="11544300" cy="54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Transformer 기반 방법의 타당성을 의심하는 기존 논문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Shi, J., Jain, M., &amp; Narasimhan, G. (2022). Time series forecasting (tsf) using various deep learning models. *arXiv preprint arXiv:2204.11115*. 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Zeng, A., Chen, M., Zhang, L., &amp; Xu, Q. (2023, June). Are transformers effective for time series forecasting?. In *Proceedings of the AAAI conference on artificial intelligence* (Vol. 37, No. 9, pp. 11121-11128).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■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장기 시계열 예측에서 일반적으로 트랜스포머를 많이 도입하는 추세, 이 방법이 모든 시계열에 적합한가 ?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■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LSTM 및 단순한 선형 모델인 LTSF-Linear이 기존의 Transformer 기반 모델보다 우수한 성능을 보인다는 결과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→ 현재 데이터에서 transformer 모델이 적합할지 의문 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→ feature의 중요도 확인 방법은 RNN계열과 유사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970ccd22d1_1_107"/>
          <p:cNvSpPr txBox="1"/>
          <p:nvPr>
            <p:ph type="title"/>
          </p:nvPr>
        </p:nvSpPr>
        <p:spPr>
          <a:xfrm>
            <a:off x="415259" y="281175"/>
            <a:ext cx="10313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Transformer 이외 최신 방법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Icon&#10;&#10;Description automatically generated" id="90" name="Google Shape;90;g2970ccd22d1_1_1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94571" y="6189199"/>
            <a:ext cx="1146330" cy="672846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g2970ccd22d1_1_107"/>
          <p:cNvSpPr txBox="1"/>
          <p:nvPr/>
        </p:nvSpPr>
        <p:spPr>
          <a:xfrm>
            <a:off x="486050" y="981500"/>
            <a:ext cx="11544300" cy="54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Transformer 이외 RNN 계열 방법들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	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TSMixer : 구글 클라우드 AI Research 팀에서 개발, 선형 모델이나 간단한 모델도 복잡한 딥러닝 모델만큼 효과적일 수 있다고 주장 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→ 간단한 구조로 layer들을 분해해서 XAI할 부분이 많을거라 생각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</a:t>
            </a:r>
            <a:r>
              <a:rPr lang="en-GB" u="sng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4"/>
              </a:rPr>
              <a:t>https://github.com/google-research/google-research/tree/master/tsmixer/tsmixer_basic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LSTF : 간단한 선형 및 분해 모델로도 높은 성능을 낼 수 있다는 아이디어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장기 시계열 데이터에서 시간 순차성 정보를 그대로 보존하면서 추세와 주기성에 대한 특징을 보다 잘 추출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      → 이 또한 간단한 구조이기에 layer들이 쉽게 분해되기에 XAI할 부분이 많을거라 생각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      </a:t>
            </a:r>
            <a:r>
              <a:rPr lang="en-GB" u="sng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5"/>
              </a:rPr>
              <a:t>https://github.com/cure-lab/LTSF-Linear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92" name="Google Shape;92;g2970ccd22d1_1_10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80612" y="2229150"/>
            <a:ext cx="2285504" cy="172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g2970ccd22d1_1_10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654234" y="2229160"/>
            <a:ext cx="3395228" cy="1721156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g2970ccd22d1_1_10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892824" y="5010250"/>
            <a:ext cx="2730764" cy="160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4fba572f1d_1_45"/>
          <p:cNvSpPr txBox="1"/>
          <p:nvPr>
            <p:ph type="title"/>
          </p:nvPr>
        </p:nvSpPr>
        <p:spPr>
          <a:xfrm>
            <a:off x="415259" y="281175"/>
            <a:ext cx="10313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향후 계획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Icon&#10;&#10;Description automatically generated" id="100" name="Google Shape;100;g24fba572f1d_1_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94571" y="6189199"/>
            <a:ext cx="1146330" cy="672846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g24fba572f1d_1_45"/>
          <p:cNvSpPr txBox="1"/>
          <p:nvPr/>
        </p:nvSpPr>
        <p:spPr>
          <a:xfrm>
            <a:off x="486050" y="981500"/>
            <a:ext cx="11169000" cy="27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●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윈도우 사이즈 및 인풋과 아웃풋의 시간 간격 픽스 후 기존 모델들 하이퍼 파리미터 튜닝 및 XAI</a:t>
            </a: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해석 진행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LIME 및 SHAP를 활용해 중요 시점에서의 인스턴스(변곡점, min-max 지점, 극값지점 등)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Char char="●"/>
            </a:pPr>
            <a:r>
              <a:rPr lang="en-GB">
                <a:latin typeface="Malgun Gothic"/>
                <a:ea typeface="Malgun Gothic"/>
                <a:cs typeface="Malgun Gothic"/>
                <a:sym typeface="Malgun Gothic"/>
              </a:rPr>
              <a:t>Dual-Stage Attention-Based Recurrent Neural Network 및 활용 방법 구현 필요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Char char="●"/>
            </a:pPr>
            <a:r>
              <a:rPr lang="en-GB">
                <a:latin typeface="Malgun Gothic"/>
                <a:ea typeface="Malgun Gothic"/>
                <a:cs typeface="Malgun Gothic"/>
                <a:sym typeface="Malgun Gothic"/>
              </a:rPr>
              <a:t>CNN + Attention layer : 정확한 방법 찾아서 어떻게 달 것인지 체크 필요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Char char="●"/>
            </a:pPr>
            <a:r>
              <a:rPr lang="en-GB">
                <a:latin typeface="Malgun Gothic"/>
                <a:ea typeface="Malgun Gothic"/>
                <a:cs typeface="Malgun Gothic"/>
                <a:sym typeface="Malgun Gothic"/>
              </a:rPr>
              <a:t>Integrated Gradient 도입 → 해당 문제도 파이토치 문제이기에 자동 기울기 추정 부분 만지면 작동할 것으로 예상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Char char="●"/>
            </a:pPr>
            <a:r>
              <a:rPr lang="en-GB">
                <a:latin typeface="Malgun Gothic"/>
                <a:ea typeface="Malgun Gothic"/>
                <a:cs typeface="Malgun Gothic"/>
                <a:sym typeface="Malgun Gothic"/>
              </a:rPr>
              <a:t>Saliency</a:t>
            </a:r>
            <a:r>
              <a:rPr lang="en-GB">
                <a:latin typeface="Malgun Gothic"/>
                <a:ea typeface="Malgun Gothic"/>
                <a:cs typeface="Malgun Gothic"/>
                <a:sym typeface="Malgun Gothic"/>
              </a:rPr>
              <a:t> map &amp; LRP 구현 → 보통 classification &amp; 이미지 및 자연어에서 사용되는데 시계열에서 feature의 특성을 볼 수 있는 방법을 찾아보고 구현해야 할 것 같음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Char char="●"/>
            </a:pPr>
            <a:r>
              <a:rPr lang="en-GB">
                <a:latin typeface="Malgun Gothic"/>
                <a:ea typeface="Malgun Gothic"/>
                <a:cs typeface="Malgun Gothic"/>
                <a:sym typeface="Malgun Gothic"/>
              </a:rPr>
              <a:t>CAM → Regression에서도 사용할 수 있는 방법 도입 필요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○"/>
            </a:pPr>
            <a:r>
              <a:rPr lang="en-GB">
                <a:latin typeface="Malgun Gothic"/>
                <a:ea typeface="Malgun Gothic"/>
                <a:cs typeface="Malgun Gothic"/>
                <a:sym typeface="Malgun Gothic"/>
              </a:rPr>
              <a:t>van Zyl, Corne, Xianming Ye, and Raj Naidoo. "Harnessing eXplainable artificial intelligence for feature selection in time series energy forecasting: A comparative analysis of Grad-CAM and SHAP." Applied Energy 353 (2024): 122079.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 2013 - 2022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2023-01-02T13:26:21Z</dcterms:created>
  <dc:creator>Windows 사용자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2022-09-06T00:00:00Z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2023-01-02T00:00:00Z</vt:filetime>
  </property>
</Properties>
</file>