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12192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37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jjqPE/bkmoA9/v/hva81VJCb9f0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37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  <p:extLst>
    <p:ext uri="{620B2872-D7B9-4A21-9093-7833F8D536E1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p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999386b0e1_0_0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1" name="Google Shape;141;g2999386b0e1_0_0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999386b0e1_0_8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1" name="Google Shape;151;g2999386b0e1_0_8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9980287417_1_0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1" name="Google Shape;161;g29980287417_1_0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98b2083507_0_102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2" name="Google Shape;172;g298b2083507_0_102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9980287417_2_0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9980287417_2_0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29980287417_2_0:notes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4fba572f1d_1_45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1" name="Google Shape;191;g24fba572f1d_1_45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" name="Google Shape;55;p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98b2083507_0_2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rPr lang="en-GB"/>
              <a:t>Jr 중단 구간 개수 ?</a:t>
            </a:r>
            <a:endParaRPr/>
          </a:p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rPr lang="en-GB"/>
              <a:t>전체 개수랑 Jr 중단 구간 개수 </a:t>
            </a:r>
            <a:endParaRPr/>
          </a:p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rPr lang="en-GB"/>
              <a:t>생산 시간</a:t>
            </a:r>
            <a:endParaRPr/>
          </a:p>
        </p:txBody>
      </p:sp>
      <p:sp>
        <p:nvSpPr>
          <p:cNvPr id="62" name="Google Shape;62;g298b2083507_0_2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95cb8a29f2_0_54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71" name="Google Shape;71;g295cb8a29f2_0_54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9322b771f8_5_59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2" name="Google Shape;82;g29322b771f8_5_59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500bb4d2bc_0_19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3" name="Google Shape;93;g2500bb4d2bc_0_19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98b2083507_0_65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6" name="Google Shape;106;g298b2083507_0_65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95cb8a29f2_0_0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9" name="Google Shape;119;g295cb8a29f2_0_0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98b2083507_0_121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0" name="Google Shape;130;g298b2083507_0_121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8"/>
          <p:cNvSpPr txBox="1"/>
          <p:nvPr>
            <p:ph type="title"/>
          </p:nvPr>
        </p:nvSpPr>
        <p:spPr>
          <a:xfrm>
            <a:off x="415239" y="281178"/>
            <a:ext cx="11361521" cy="391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rgbClr val="1A523E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8"/>
          <p:cNvSpPr txBox="1"/>
          <p:nvPr>
            <p:ph idx="1" type="body"/>
          </p:nvPr>
        </p:nvSpPr>
        <p:spPr>
          <a:xfrm>
            <a:off x="295757" y="3164782"/>
            <a:ext cx="11600484" cy="19342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8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8"/>
          <p:cNvSpPr txBox="1"/>
          <p:nvPr>
            <p:ph idx="12" type="sldNum"/>
          </p:nvPr>
        </p:nvSpPr>
        <p:spPr>
          <a:xfrm>
            <a:off x="11425682" y="362457"/>
            <a:ext cx="2565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9"/>
          <p:cNvSpPr/>
          <p:nvPr/>
        </p:nvSpPr>
        <p:spPr>
          <a:xfrm>
            <a:off x="0" y="4878323"/>
            <a:ext cx="12192000" cy="62865"/>
          </a:xfrm>
          <a:custGeom>
            <a:rect b="b" l="l" r="r" t="t"/>
            <a:pathLst>
              <a:path extrusionOk="0" h="62864" w="12192000">
                <a:moveTo>
                  <a:pt x="12192000" y="0"/>
                </a:moveTo>
                <a:lnTo>
                  <a:pt x="0" y="0"/>
                </a:lnTo>
                <a:lnTo>
                  <a:pt x="0" y="62483"/>
                </a:lnTo>
                <a:lnTo>
                  <a:pt x="12192000" y="62483"/>
                </a:lnTo>
                <a:lnTo>
                  <a:pt x="12192000" y="0"/>
                </a:lnTo>
                <a:close/>
              </a:path>
            </a:pathLst>
          </a:custGeom>
          <a:solidFill>
            <a:srgbClr val="1A523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9"/>
          <p:cNvSpPr txBox="1"/>
          <p:nvPr>
            <p:ph type="title"/>
          </p:nvPr>
        </p:nvSpPr>
        <p:spPr>
          <a:xfrm>
            <a:off x="415239" y="281178"/>
            <a:ext cx="11361521" cy="391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rgbClr val="1A523E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9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9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9"/>
          <p:cNvSpPr txBox="1"/>
          <p:nvPr/>
        </p:nvSpPr>
        <p:spPr>
          <a:xfrm>
            <a:off x="11425682" y="362457"/>
            <a:ext cx="2565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76707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/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0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0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0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0"/>
          <p:cNvSpPr txBox="1"/>
          <p:nvPr/>
        </p:nvSpPr>
        <p:spPr>
          <a:xfrm>
            <a:off x="11425682" y="362457"/>
            <a:ext cx="2565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76707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1"/>
          <p:cNvSpPr txBox="1"/>
          <p:nvPr>
            <p:ph type="title"/>
          </p:nvPr>
        </p:nvSpPr>
        <p:spPr>
          <a:xfrm>
            <a:off x="415239" y="281178"/>
            <a:ext cx="11361521" cy="391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rgbClr val="1A523E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1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1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/>
          <p:nvPr/>
        </p:nvSpPr>
        <p:spPr>
          <a:xfrm>
            <a:off x="0" y="734568"/>
            <a:ext cx="12192000" cy="62865"/>
          </a:xfrm>
          <a:custGeom>
            <a:rect b="b" l="l" r="r" t="t"/>
            <a:pathLst>
              <a:path extrusionOk="0" h="62865" w="12192000">
                <a:moveTo>
                  <a:pt x="12192000" y="0"/>
                </a:moveTo>
                <a:lnTo>
                  <a:pt x="0" y="0"/>
                </a:lnTo>
                <a:lnTo>
                  <a:pt x="0" y="62484"/>
                </a:lnTo>
                <a:lnTo>
                  <a:pt x="12192000" y="62484"/>
                </a:lnTo>
                <a:lnTo>
                  <a:pt x="12192000" y="0"/>
                </a:lnTo>
                <a:close/>
              </a:path>
            </a:pathLst>
          </a:custGeom>
          <a:solidFill>
            <a:srgbClr val="1A523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7"/>
          <p:cNvSpPr txBox="1"/>
          <p:nvPr>
            <p:ph type="title"/>
          </p:nvPr>
        </p:nvSpPr>
        <p:spPr>
          <a:xfrm>
            <a:off x="415239" y="281178"/>
            <a:ext cx="11361521" cy="391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1A523E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" type="body"/>
          </p:nvPr>
        </p:nvSpPr>
        <p:spPr>
          <a:xfrm>
            <a:off x="295757" y="3164782"/>
            <a:ext cx="11600484" cy="19342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7"/>
          <p:cNvSpPr txBox="1"/>
          <p:nvPr/>
        </p:nvSpPr>
        <p:spPr>
          <a:xfrm>
            <a:off x="11425682" y="362457"/>
            <a:ext cx="2565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76707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21.png"/><Relationship Id="rId5" Type="http://schemas.openxmlformats.org/officeDocument/2006/relationships/image" Target="../media/image26.png"/><Relationship Id="rId6" Type="http://schemas.openxmlformats.org/officeDocument/2006/relationships/image" Target="../media/image3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27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44.png"/><Relationship Id="rId5" Type="http://schemas.openxmlformats.org/officeDocument/2006/relationships/image" Target="../media/image38.png"/><Relationship Id="rId6" Type="http://schemas.openxmlformats.org/officeDocument/2006/relationships/image" Target="../media/image46.png"/><Relationship Id="rId7" Type="http://schemas.openxmlformats.org/officeDocument/2006/relationships/image" Target="../media/image4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15.png"/><Relationship Id="rId7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4.png"/><Relationship Id="rId5" Type="http://schemas.openxmlformats.org/officeDocument/2006/relationships/image" Target="../media/image25.png"/><Relationship Id="rId6" Type="http://schemas.openxmlformats.org/officeDocument/2006/relationships/image" Target="../media/image32.png"/><Relationship Id="rId7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30.png"/><Relationship Id="rId5" Type="http://schemas.openxmlformats.org/officeDocument/2006/relationships/image" Target="../media/image1.png"/><Relationship Id="rId6" Type="http://schemas.openxmlformats.org/officeDocument/2006/relationships/image" Target="../media/image12.png"/><Relationship Id="rId7" Type="http://schemas.openxmlformats.org/officeDocument/2006/relationships/image" Target="../media/image31.png"/><Relationship Id="rId8" Type="http://schemas.openxmlformats.org/officeDocument/2006/relationships/image" Target="../media/image2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5" Type="http://schemas.openxmlformats.org/officeDocument/2006/relationships/image" Target="../media/image29.png"/><Relationship Id="rId6" Type="http://schemas.openxmlformats.org/officeDocument/2006/relationships/image" Target="../media/image22.png"/><Relationship Id="rId7" Type="http://schemas.openxmlformats.org/officeDocument/2006/relationships/image" Target="../media/image20.png"/><Relationship Id="rId8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6.png"/><Relationship Id="rId5" Type="http://schemas.openxmlformats.org/officeDocument/2006/relationships/image" Target="../media/image33.png"/><Relationship Id="rId6" Type="http://schemas.openxmlformats.org/officeDocument/2006/relationships/image" Target="../media/image39.png"/><Relationship Id="rId7" Type="http://schemas.openxmlformats.org/officeDocument/2006/relationships/image" Target="../media/image3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7.png"/><Relationship Id="rId5" Type="http://schemas.openxmlformats.org/officeDocument/2006/relationships/image" Target="../media/image45.png"/><Relationship Id="rId6" Type="http://schemas.openxmlformats.org/officeDocument/2006/relationships/image" Target="../media/image24.png"/><Relationship Id="rId7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/>
          <p:nvPr/>
        </p:nvSpPr>
        <p:spPr>
          <a:xfrm>
            <a:off x="0" y="3587496"/>
            <a:ext cx="12192000" cy="386080"/>
          </a:xfrm>
          <a:custGeom>
            <a:rect b="b" l="l" r="r" t="t"/>
            <a:pathLst>
              <a:path extrusionOk="0" h="386079" w="12192000">
                <a:moveTo>
                  <a:pt x="12192000" y="0"/>
                </a:moveTo>
                <a:lnTo>
                  <a:pt x="0" y="0"/>
                </a:lnTo>
                <a:lnTo>
                  <a:pt x="0" y="385571"/>
                </a:lnTo>
                <a:lnTo>
                  <a:pt x="12192000" y="385571"/>
                </a:lnTo>
                <a:lnTo>
                  <a:pt x="12192000" y="0"/>
                </a:lnTo>
                <a:close/>
              </a:path>
            </a:pathLst>
          </a:custGeom>
          <a:solidFill>
            <a:srgbClr val="1A523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>
            <p:ph type="title"/>
          </p:nvPr>
        </p:nvSpPr>
        <p:spPr>
          <a:xfrm>
            <a:off x="1600200" y="3137899"/>
            <a:ext cx="105918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연구 진행 상황</a:t>
            </a:r>
            <a:endParaRPr/>
          </a:p>
        </p:txBody>
      </p:sp>
      <p:sp>
        <p:nvSpPr>
          <p:cNvPr id="49" name="Google Shape;49;p1"/>
          <p:cNvSpPr txBox="1"/>
          <p:nvPr/>
        </p:nvSpPr>
        <p:spPr>
          <a:xfrm>
            <a:off x="8123481" y="6100634"/>
            <a:ext cx="2871090" cy="7027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9050">
            <a:spAutoFit/>
          </a:bodyPr>
          <a:lstStyle/>
          <a:p>
            <a:pPr indent="0" lvl="0" marL="127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배소희</a:t>
            </a:r>
            <a:endParaRPr b="0" i="0" sz="1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2700" marR="0" rtl="0" algn="r">
              <a:lnSpc>
                <a:spcPct val="100000"/>
              </a:lnSpc>
              <a:spcBef>
                <a:spcPts val="755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b="0" i="1" lang="en-GB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shbae2819@g.seoultech.ac.kr</a:t>
            </a:r>
            <a:endParaRPr b="0" i="0" sz="1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"/>
          <p:cNvSpPr txBox="1"/>
          <p:nvPr/>
        </p:nvSpPr>
        <p:spPr>
          <a:xfrm>
            <a:off x="54424" y="6558275"/>
            <a:ext cx="14085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2023.11.10</a:t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51" name="Google Shape;5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"/>
          <p:cNvSpPr txBox="1"/>
          <p:nvPr/>
        </p:nvSpPr>
        <p:spPr>
          <a:xfrm>
            <a:off x="5170131" y="6100634"/>
            <a:ext cx="2871000" cy="6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9050">
            <a:spAutoFit/>
          </a:bodyPr>
          <a:lstStyle/>
          <a:p>
            <a:pPr indent="0" lvl="0" marL="127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이성호</a:t>
            </a:r>
            <a:endParaRPr b="0" i="0" sz="1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2700" marR="0" rtl="0" algn="r">
              <a:lnSpc>
                <a:spcPct val="100000"/>
              </a:lnSpc>
              <a:spcBef>
                <a:spcPts val="755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b="0" i="1" lang="en-GB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sean0310@.seoultech.ac.kr</a:t>
            </a:r>
            <a:endParaRPr b="0" i="0" sz="1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999386b0e1_0_0"/>
          <p:cNvSpPr txBox="1"/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1D CNN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144" name="Google Shape;144;g2999386b0e1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2999386b0e1_0_0"/>
          <p:cNvSpPr txBox="1"/>
          <p:nvPr/>
        </p:nvSpPr>
        <p:spPr>
          <a:xfrm>
            <a:off x="486050" y="981500"/>
            <a:ext cx="6158400" cy="54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Experiment setting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Epoch : 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optimizer : Adam(lr=1e-4)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val loss가 가장 낮은 모델로 test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Layer : 4 겹의 1D Conv layer(64-&gt;128-&gt;256-&gt;512 / kernel=3) 후 3겹의 Linear layer (512 -&gt; 128 -&gt; 64 -&gt; 1)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Time gap = 1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1"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Ei 추가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Result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layer한층 추가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■"/>
            </a:pPr>
            <a:r>
              <a:rPr b="1"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</a:t>
            </a:r>
            <a:r>
              <a:rPr b="1" baseline="30000"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b="1"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-0.0838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■"/>
            </a:pPr>
            <a:r>
              <a:rPr b="1"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MSE : 0.0037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6" name="Google Shape;146;g2999386b0e1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12250" y="1279213"/>
            <a:ext cx="3546601" cy="1938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2999386b0e1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45561" y="1279223"/>
            <a:ext cx="1966691" cy="193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g2999386b0e1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44450" y="3392494"/>
            <a:ext cx="3546603" cy="2872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999386b0e1_0_8"/>
          <p:cNvSpPr txBox="1"/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LSTM</a:t>
            </a:r>
            <a:endParaRPr/>
          </a:p>
        </p:txBody>
      </p:sp>
      <p:pic>
        <p:nvPicPr>
          <p:cNvPr descr="Icon&#10;&#10;Description automatically generated" id="154" name="Google Shape;154;g2999386b0e1_0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2999386b0e1_0_8"/>
          <p:cNvSpPr txBox="1"/>
          <p:nvPr/>
        </p:nvSpPr>
        <p:spPr>
          <a:xfrm>
            <a:off x="486050" y="981500"/>
            <a:ext cx="5702700" cy="54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Experiment setting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Epoch : 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100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optimizer : Adam(lr=1e-4)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val loss가 가장 낮은 모델로 test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Layer : lstm layer(hidden=256, layer=8) + attention layer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Time gap : 1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1"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Ei 추가 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Result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1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</a:t>
            </a:r>
            <a:r>
              <a:rPr b="1" baseline="3000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b="1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-1.0207</a:t>
            </a:r>
            <a:endParaRPr b="1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1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MSE : 0.0070</a:t>
            </a:r>
            <a:endParaRPr b="1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6" name="Google Shape;156;g2999386b0e1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2950" y="3194975"/>
            <a:ext cx="5781075" cy="2187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2999386b0e1_0_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81275" y="1095100"/>
            <a:ext cx="3842749" cy="2099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2999386b0e1_0_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42954" y="1189999"/>
            <a:ext cx="1938321" cy="19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9980287417_1_0"/>
          <p:cNvSpPr txBox="1"/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Dual stage attention</a:t>
            </a:r>
            <a:endParaRPr/>
          </a:p>
        </p:txBody>
      </p:sp>
      <p:pic>
        <p:nvPicPr>
          <p:cNvPr descr="Icon&#10;&#10;Description automatically generated" id="164" name="Google Shape;164;g29980287417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29980287417_1_0"/>
          <p:cNvSpPr txBox="1"/>
          <p:nvPr/>
        </p:nvSpPr>
        <p:spPr>
          <a:xfrm>
            <a:off x="486050" y="981500"/>
            <a:ext cx="5702700" cy="54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Experiment setting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Epoch : 100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optimizer : Adam(lr=1e-3)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val loss가 가장 낮은 모델로 test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encoder layer : 16, decoder layer : 16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Time gap : 0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Result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</a:t>
            </a:r>
            <a:r>
              <a:rPr b="0" baseline="3000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0.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8933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MSE : 0.000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y덕분에 성능이 크게 향상 추측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 해석(Attention Map)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가장 먼 시간대가 높은 영향력을 보임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변수 중요도는 다음 그림과 같음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■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tg32 &amp; tg33의의 영향력이 압도적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6" name="Google Shape;166;g29980287417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5425" y="981497"/>
            <a:ext cx="4430301" cy="24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29980287417_1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92675" y="850500"/>
            <a:ext cx="2507624" cy="2507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g29980287417_1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978524" y="3358129"/>
            <a:ext cx="2921776" cy="2320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29980287417_1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11425" y="3358125"/>
            <a:ext cx="3404200" cy="303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98b2083507_0_102"/>
          <p:cNvSpPr txBox="1"/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Dual stage attention</a:t>
            </a:r>
            <a:endParaRPr/>
          </a:p>
        </p:txBody>
      </p:sp>
      <p:pic>
        <p:nvPicPr>
          <p:cNvPr descr="Icon&#10;&#10;Description automatically generated" id="175" name="Google Shape;175;g298b2083507_0_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298b2083507_0_102"/>
          <p:cNvSpPr txBox="1"/>
          <p:nvPr/>
        </p:nvSpPr>
        <p:spPr>
          <a:xfrm>
            <a:off x="486050" y="981500"/>
            <a:ext cx="5702700" cy="54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Experiment setting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Epoch : 100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optimizer : Adam(lr=1e-3)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val loss가 가장 낮은 모델로 test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encoder layer : 16, decoder layer : 16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Time gap : 1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Result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</a:t>
            </a:r>
            <a:r>
              <a:rPr b="0" baseline="3000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0.8757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MSE : 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0.0004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 해석(Attention Map)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가장 먼 시간대가 높은 영향력을 보임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변수 중요도는 다음 그림과 같음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■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똑같이 tg32와 tg33이 효과적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■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Jr_process가 생각보다 높은 중요도를 가짐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7" name="Google Shape;177;g298b2083507_0_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2510" y="3429001"/>
            <a:ext cx="3511875" cy="307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g298b2083507_0_1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21812" y="3649823"/>
            <a:ext cx="2717788" cy="2158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g298b2083507_0_10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44366" y="963113"/>
            <a:ext cx="4368161" cy="238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g298b2083507_0_10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764928" y="968175"/>
            <a:ext cx="2274673" cy="2274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9980287417_2_0"/>
          <p:cNvSpPr txBox="1"/>
          <p:nvPr>
            <p:ph type="title"/>
          </p:nvPr>
        </p:nvSpPr>
        <p:spPr>
          <a:xfrm>
            <a:off x="415239" y="281178"/>
            <a:ext cx="11361600" cy="369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29980287417_2_0"/>
          <p:cNvSpPr txBox="1"/>
          <p:nvPr>
            <p:ph idx="1" type="body"/>
          </p:nvPr>
        </p:nvSpPr>
        <p:spPr>
          <a:xfrm>
            <a:off x="295757" y="3164782"/>
            <a:ext cx="11600400" cy="8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Tg32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Tg </a:t>
            </a:r>
            <a:r>
              <a:rPr lang="en-GB"/>
              <a:t>23</a:t>
            </a:r>
            <a:r>
              <a:rPr lang="en-GB"/>
              <a:t> 그림</a:t>
            </a:r>
            <a:endParaRPr/>
          </a:p>
        </p:txBody>
      </p:sp>
      <p:sp>
        <p:nvSpPr>
          <p:cNvPr id="188" name="Google Shape;188;g29980287417_2_0"/>
          <p:cNvSpPr txBox="1"/>
          <p:nvPr>
            <p:ph idx="12" type="sldNum"/>
          </p:nvPr>
        </p:nvSpPr>
        <p:spPr>
          <a:xfrm>
            <a:off x="11425682" y="362457"/>
            <a:ext cx="256500" cy="1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4fba572f1d_1_45"/>
          <p:cNvSpPr txBox="1"/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향후 계획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194" name="Google Shape;194;g24fba572f1d_1_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24fba572f1d_1_45"/>
          <p:cNvSpPr txBox="1"/>
          <p:nvPr/>
        </p:nvSpPr>
        <p:spPr>
          <a:xfrm>
            <a:off x="486050" y="981500"/>
            <a:ext cx="11169000" cy="27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XAI 방법 추가 도입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●"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Time gap을 늘림 (골든 타임 확보 시나리오)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-&gt; DARNN이 좋은 성능을 보이니 보다 더 어려운 상황으로 가도 될 것 같다는 생각이 듦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/>
          <p:nvPr>
            <p:ph type="title"/>
          </p:nvPr>
        </p:nvSpPr>
        <p:spPr>
          <a:xfrm>
            <a:off x="415239" y="281178"/>
            <a:ext cx="286131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Contents</a:t>
            </a:r>
            <a:endParaRPr/>
          </a:p>
        </p:txBody>
      </p:sp>
      <p:sp>
        <p:nvSpPr>
          <p:cNvPr id="58" name="Google Shape;58;p3"/>
          <p:cNvSpPr txBox="1"/>
          <p:nvPr/>
        </p:nvSpPr>
        <p:spPr>
          <a:xfrm>
            <a:off x="304800" y="990600"/>
            <a:ext cx="116517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66700" lvl="6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algun Gothic"/>
              <a:buChar char="-"/>
            </a:pPr>
            <a:r>
              <a:rPr b="0" i="0" lang="en-GB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이해</a:t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-"/>
            </a:pPr>
            <a:r>
              <a:rPr b="0" i="0" lang="en-GB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실험 데이터 구축 방법</a:t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66700" lvl="6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algun Gothic"/>
              <a:buChar char="-"/>
            </a:pPr>
            <a:r>
              <a:rPr b="0" i="0" lang="en-GB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모델링</a:t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algun Gothic"/>
              <a:buChar char="-"/>
            </a:pPr>
            <a:r>
              <a:rPr b="0" i="0" lang="en-GB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 머신러닝 모델 (Random forest)</a:t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algun Gothic"/>
              <a:buChar char="-"/>
            </a:pPr>
            <a:r>
              <a:rPr b="0" i="0" lang="en-GB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딥러닝 모델 (1D CNN, LSTM)</a:t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algun Gothic"/>
              <a:buChar char="-"/>
            </a:pPr>
            <a:r>
              <a:rPr lang="en-GB" sz="1500">
                <a:latin typeface="Malgun Gothic"/>
                <a:ea typeface="Malgun Gothic"/>
                <a:cs typeface="Malgun Gothic"/>
                <a:sym typeface="Malgun Gothic"/>
              </a:rPr>
              <a:t>Dual stage attention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66700" lvl="6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algun Gothic"/>
              <a:buChar char="-"/>
            </a:pPr>
            <a:r>
              <a:rPr b="0" i="0" lang="en-GB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향후 계획</a:t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59" name="Google Shape;5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98b2083507_0_2"/>
          <p:cNvSpPr txBox="1"/>
          <p:nvPr>
            <p:ph type="title"/>
          </p:nvPr>
        </p:nvSpPr>
        <p:spPr>
          <a:xfrm>
            <a:off x="415238" y="281178"/>
            <a:ext cx="58815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데이터 전처리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65" name="Google Shape;65;g298b2083507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g298b2083507_0_2"/>
          <p:cNvSpPr txBox="1"/>
          <p:nvPr/>
        </p:nvSpPr>
        <p:spPr>
          <a:xfrm>
            <a:off x="511075" y="964625"/>
            <a:ext cx="11223300" cy="57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이용 데이터 전처리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output : ei와 중복이기 때문에 제거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sstable : 동일값(1)이기 때문에 제거 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shift, wclass : 카테고리 변수로 제거 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stop : 정상가동으로 동일값(0)이기 때문에 제거 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tag02, tag04 : ei 값과 직접적으로 관련되어 제거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jr_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progress</a:t>
            </a: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j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r을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기준으로 시간에 따른 정수를 새로운 변수로 추가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	</a:t>
            </a:r>
            <a:r>
              <a:rPr b="1"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⇒ 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아래 그림의 회색과 같이 하나의 jr에 대해서 끊긴 구간이 있는 jr 존재X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○"/>
            </a:pPr>
            <a:r>
              <a:rPr b="1" i="0" lang="en-GB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input(X) : tag (3</a:t>
            </a:r>
            <a:r>
              <a:rPr b="1" lang="en-GB"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r>
              <a:rPr b="1" i="0" lang="en-GB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 sensor 데이터</a:t>
            </a:r>
            <a:r>
              <a:rPr b="1" lang="en-GB">
                <a:latin typeface="Malgun Gothic"/>
                <a:ea typeface="Malgun Gothic"/>
                <a:cs typeface="Malgun Gothic"/>
                <a:sym typeface="Malgun Gothic"/>
              </a:rPr>
              <a:t>, 공정진행도(jr_progress)</a:t>
            </a:r>
            <a:r>
              <a:rPr b="1" i="0" lang="en-GB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b="1" i="0" lang="en-GB" sz="1400" u="none" cap="none" strike="noStrike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1" i="0" sz="1400" u="none" cap="none" strike="noStrike">
              <a:solidFill>
                <a:srgbClr val="000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○"/>
            </a:pPr>
            <a:r>
              <a:rPr b="1" i="0" lang="en-GB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output(y) : ei 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 데이터에 대해 Standardscaler 적용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Window size : 20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7" name="Google Shape;67;g298b2083507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05367" y="964619"/>
            <a:ext cx="3129002" cy="344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g298b2083507_0_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24225" y="3468619"/>
            <a:ext cx="5449026" cy="76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95cb8a29f2_0_54"/>
          <p:cNvSpPr txBox="1"/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Random forest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74" name="Google Shape;74;g295cb8a29f2_0_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g295cb8a29f2_0_54"/>
          <p:cNvSpPr txBox="1"/>
          <p:nvPr/>
        </p:nvSpPr>
        <p:spPr>
          <a:xfrm>
            <a:off x="486050" y="981500"/>
            <a:ext cx="5711400" cy="54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Experiment setting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N_estimators = 100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Time gap = 0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시계열 데이터셋에 윈도우 길이만큼 rolling window 기법을 적용하여 선형회귀 적용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→ 시계열성 반영 o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20분전부터 동시점까지의 센서 정보를 활용해 ei 예측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Result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</a:t>
            </a:r>
            <a:r>
              <a:rPr b="0" baseline="3000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-0.5316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MSE : 0.005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jr_progress 제거 후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■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R2 Score : -1.2092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■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MSE : 0.0076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6" name="Google Shape;76;g295cb8a29f2_0_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1716" y="981500"/>
            <a:ext cx="2040634" cy="2010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g295cb8a29f2_0_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32350" y="981500"/>
            <a:ext cx="3679949" cy="2010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g295cb8a29f2_0_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23773" y="2992425"/>
            <a:ext cx="2481351" cy="192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g295cb8a29f2_0_5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69675" y="4919551"/>
            <a:ext cx="2989549" cy="16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9322b771f8_5_59"/>
          <p:cNvSpPr txBox="1"/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Random forest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85" name="Google Shape;85;g29322b771f8_5_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g29322b771f8_5_59"/>
          <p:cNvSpPr txBox="1"/>
          <p:nvPr/>
        </p:nvSpPr>
        <p:spPr>
          <a:xfrm>
            <a:off x="486050" y="981500"/>
            <a:ext cx="5610000" cy="54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Experiment setting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N_estimators = 100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Time gap = 1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시계열 데이터셋에 윈도우 길이만큼 rolling window 기법을 적용하여 선형회귀 적용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→ 시계열성 반영 o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21분부터 1분 전까지 시점의 센서 정보를 활용해 ei 예측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Result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1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</a:t>
            </a:r>
            <a:r>
              <a:rPr b="1" baseline="3000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b="1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-0.3543</a:t>
            </a:r>
            <a:endParaRPr b="1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1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MSE : 0.0046</a:t>
            </a:r>
            <a:endParaRPr b="1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jr_progress 제거 후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■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R2 Score : -0.9493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■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MSE : 0.0067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		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7" name="Google Shape;87;g29322b771f8_5_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50" y="981500"/>
            <a:ext cx="2011125" cy="198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g29322b771f8_5_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07175" y="981501"/>
            <a:ext cx="3626743" cy="198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g29322b771f8_5_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10775" y="3049125"/>
            <a:ext cx="2451850" cy="1904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g29322b771f8_5_5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74125" y="4953350"/>
            <a:ext cx="3241721" cy="177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00bb4d2bc_0_19"/>
          <p:cNvSpPr txBox="1"/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1D CNN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96" name="Google Shape;96;g2500bb4d2bc_0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g2500bb4d2bc_0_19"/>
          <p:cNvSpPr txBox="1"/>
          <p:nvPr/>
        </p:nvSpPr>
        <p:spPr>
          <a:xfrm>
            <a:off x="486050" y="981500"/>
            <a:ext cx="6158400" cy="54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Experiment setting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Epoch : 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optimizer : Adam(lr=1e-4)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val loss가 가장 낮은 모델로 test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Layer : 4 겹의 1D Conv layer(64-&gt;128-&gt;256-&gt;512 / kernel=3) 후 3겹의 Linear layer (512 -&gt; 128 -&gt; 64 -&gt; 1)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Time gap = 0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Result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layer한층 추가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■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R2 Score : -3.7679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■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MSE : 0.0164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jr_progress 제거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■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R2 Score : -2.6502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■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MSE : 0.0126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8" name="Google Shape;98;g2500bb4d2bc_0_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0" y="2722175"/>
            <a:ext cx="3086396" cy="168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g2500bb4d2bc_0_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09425" y="2722175"/>
            <a:ext cx="1686575" cy="168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g2500bb4d2bc_0_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182400" y="2722175"/>
            <a:ext cx="2033324" cy="1646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g2500bb4d2bc_0_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96000" y="4485800"/>
            <a:ext cx="3086401" cy="1686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g2500bb4d2bc_0_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36050" y="4485800"/>
            <a:ext cx="1859950" cy="185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g2500bb4d2bc_0_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182400" y="4485800"/>
            <a:ext cx="2082376" cy="16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8b2083507_0_65"/>
          <p:cNvSpPr txBox="1"/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1D CNN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109" name="Google Shape;109;g298b2083507_0_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298b2083507_0_65"/>
          <p:cNvSpPr txBox="1"/>
          <p:nvPr/>
        </p:nvSpPr>
        <p:spPr>
          <a:xfrm>
            <a:off x="486050" y="981500"/>
            <a:ext cx="6158400" cy="54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Experiment setting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Epoch : 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optimizer : Adam(lr=1e-4)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val loss가 가장 낮은 모델로 test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Layer : 4 겹의 1D Conv layer(64-&gt;128-&gt;256-&gt;512 / kernel=3) 후 3겹의 Linear layer (512 -&gt; 128 -&gt; 64 -&gt; 1)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Time gap = 1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Result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1"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layer한층 추가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■"/>
            </a:pPr>
            <a:r>
              <a:rPr b="1"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R2 Score : -1.7503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■"/>
            </a:pPr>
            <a:r>
              <a:rPr b="1"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MSE : 0.0095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jr_progress 제거 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■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R2 Score : -0.3152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■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MSE : 0.0045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1" name="Google Shape;111;g298b2083507_0_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4825" y="4483850"/>
            <a:ext cx="3224284" cy="17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g298b2083507_0_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26850" y="4483860"/>
            <a:ext cx="1787964" cy="17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g298b2083507_0_6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439106" y="4429619"/>
            <a:ext cx="2175394" cy="176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g298b2083507_0_6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14825" y="2721928"/>
            <a:ext cx="3224276" cy="176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g298b2083507_0_6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26850" y="2695908"/>
            <a:ext cx="1787975" cy="1787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g298b2083507_0_6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439100" y="2698264"/>
            <a:ext cx="2175400" cy="1761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95cb8a29f2_0_0"/>
          <p:cNvSpPr txBox="1"/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LSTM</a:t>
            </a:r>
            <a:endParaRPr/>
          </a:p>
        </p:txBody>
      </p:sp>
      <p:pic>
        <p:nvPicPr>
          <p:cNvPr descr="Icon&#10;&#10;Description automatically generated" id="122" name="Google Shape;122;g295cb8a29f2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295cb8a29f2_0_0"/>
          <p:cNvSpPr txBox="1"/>
          <p:nvPr/>
        </p:nvSpPr>
        <p:spPr>
          <a:xfrm>
            <a:off x="486050" y="981500"/>
            <a:ext cx="5702700" cy="54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Experiment setting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Epoch : 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100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optimizer : Adam(lr=1e-4)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val loss가 가장 낮은 모델로 test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Layer : lstm layer(hidden=256, layer=8) + attention layer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Time gap : 0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Result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</a:t>
            </a:r>
            <a:r>
              <a:rPr b="0" baseline="3000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-0.0947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MSE : 0.0038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jr_progress 제거 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■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R2 Score : -1.0754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■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MSE : 0.0072 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4" name="Google Shape;124;g295cb8a29f2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59040" y="981500"/>
            <a:ext cx="3315309" cy="181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g295cb8a29f2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3975" y="981500"/>
            <a:ext cx="1838425" cy="181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295cb8a29f2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04766" y="2889663"/>
            <a:ext cx="5078985" cy="190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295cb8a29f2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04775" y="4797850"/>
            <a:ext cx="5078976" cy="1921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98b2083507_0_121"/>
          <p:cNvSpPr txBox="1"/>
          <p:nvPr>
            <p:ph type="title"/>
          </p:nvPr>
        </p:nvSpPr>
        <p:spPr>
          <a:xfrm>
            <a:off x="415259" y="281175"/>
            <a:ext cx="10313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LSTM</a:t>
            </a:r>
            <a:endParaRPr/>
          </a:p>
        </p:txBody>
      </p:sp>
      <p:pic>
        <p:nvPicPr>
          <p:cNvPr descr="Icon&#10;&#10;Description automatically generated" id="133" name="Google Shape;133;g298b2083507_0_1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298b2083507_0_121"/>
          <p:cNvSpPr txBox="1"/>
          <p:nvPr/>
        </p:nvSpPr>
        <p:spPr>
          <a:xfrm>
            <a:off x="486050" y="981500"/>
            <a:ext cx="5702700" cy="54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Experiment setting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Epoch : 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100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optimizer : Adam(lr=1e-4)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val loss가 가장 낮은 모델로 test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Layer : lstm layer(hidden=256, layer=8) + attention layer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Time gap : 1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Result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1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</a:t>
            </a:r>
            <a:r>
              <a:rPr b="1" baseline="30000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b="1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-0.5000</a:t>
            </a:r>
            <a:endParaRPr b="1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b="1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MSE : 0.0052</a:t>
            </a:r>
            <a:endParaRPr b="1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1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jr_progress 제거 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■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R2 Score : -0.0694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■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MSE : 0.0037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5" name="Google Shape;135;g298b2083507_0_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1550" y="2743400"/>
            <a:ext cx="5207776" cy="1985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g298b2083507_0_1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28917" y="1001263"/>
            <a:ext cx="3048608" cy="166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298b2083507_0_1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4063" y="981488"/>
            <a:ext cx="1690551" cy="1665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g298b2083507_0_1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31550" y="4728525"/>
            <a:ext cx="5207774" cy="1970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 2013 - 2022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2023-01-02T13:26:21Z</dcterms:created>
  <dc:creator>Windows 사용자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2022-09-06T00:00:00Z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2023-01-02T00:00:00Z</vt:filetime>
  </property>
</Properties>
</file>