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3863">
          <p15:clr>
            <a:srgbClr val="A4A3A4"/>
          </p15:clr>
        </p15:guide>
      </p15:sldGuideLst>
    </p:ext>
    <p:ext uri="GoogleSlidesCustomDataVersion2">
      <go:slidesCustomData xmlns:go="http://customooxmlschemas.google.com/" r:id="rId34" roundtripDataSignature="AMtx7mgriQ5DdlDFqtcvltyG+174Lub9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386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12aafcb57_1_13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4" name="Google Shape;154;g2b12aafcb57_1_13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1c76f5974_0_73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7" name="Google Shape;167;g2b1c76f5974_0_73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237e0a49f_0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0" name="Google Shape;180;g2b237e0a49f_0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b237e0a49f_0_12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3" name="Google Shape;193;g2b237e0a49f_0_12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b237e0a49f_0_24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6" name="Google Shape;206;g2b237e0a49f_0_24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b237e0a49f_0_55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9" name="Google Shape;219;g2b237e0a49f_0_55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237e0a49f_0_79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2" name="Google Shape;232;g2b237e0a49f_0_79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b237e0a49f_0_91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5" name="Google Shape;245;g2b237e0a49f_0_91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b237e0a49f_0_103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8" name="Google Shape;258;g2b237e0a49f_0_103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b237e0a49f_0_115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1" name="Google Shape;271;g2b237e0a49f_0_115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b237e0a49f_0_144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4" name="Google Shape;284;g2b237e0a49f_0_144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b237e0a49f_0_158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7" name="Google Shape;297;g2b237e0a49f_0_158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b25167c0a6_0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0" name="Google Shape;310;g2b25167c0a6_0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b25167c0a6_0_21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23" name="Google Shape;323;g2b25167c0a6_0_21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b25167c0a6_0_36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6" name="Google Shape;336;g2b25167c0a6_0_36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b25167c0a6_0_48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49" name="Google Shape;349;g2b25167c0a6_0_48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b25167c0a6_0_64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62" name="Google Shape;362;g2b25167c0a6_0_64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b25167c0a6_0_76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75" name="Google Shape;375;g2b25167c0a6_0_76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b25167c0a6_0_91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88" name="Google Shape;388;g2b25167c0a6_0_91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9efc18f8bf_0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2" name="Google Shape;62;g29efc18f8bf_0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f26049b91_0_24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2" name="Google Shape;72;g2af26049b91_0_24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12aafcb57_1_2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9" name="Google Shape;79;g2b12aafcb57_1_2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12aafcb57_0_16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1" name="Google Shape;91;g2b12aafcb57_0_16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f26049b91_0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4" name="Google Shape;104;g2af26049b91_0_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8"/>
          <p:cNvSpPr txBox="1"/>
          <p:nvPr>
            <p:ph idx="1" type="body"/>
          </p:nvPr>
        </p:nvSpPr>
        <p:spPr>
          <a:xfrm>
            <a:off x="295757" y="3164782"/>
            <a:ext cx="11600484" cy="1934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2" type="sldNum"/>
          </p:nvPr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/>
          <p:nvPr/>
        </p:nvSpPr>
        <p:spPr>
          <a:xfrm>
            <a:off x="0" y="4878323"/>
            <a:ext cx="12192000" cy="62865"/>
          </a:xfrm>
          <a:custGeom>
            <a:rect b="b" l="l" r="r" t="t"/>
            <a:pathLst>
              <a:path extrusionOk="0" h="62864" w="12192000">
                <a:moveTo>
                  <a:pt x="12192000" y="0"/>
                </a:moveTo>
                <a:lnTo>
                  <a:pt x="0" y="0"/>
                </a:lnTo>
                <a:lnTo>
                  <a:pt x="0" y="62483"/>
                </a:lnTo>
                <a:lnTo>
                  <a:pt x="12192000" y="62483"/>
                </a:lnTo>
                <a:lnTo>
                  <a:pt x="12192000" y="0"/>
                </a:lnTo>
                <a:close/>
              </a:path>
            </a:pathLst>
          </a:custGeom>
          <a:solidFill>
            <a:srgbClr val="1A523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9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/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76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0"/>
          <p:cNvSpPr txBox="1"/>
          <p:nvPr/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76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/>
          <p:nvPr/>
        </p:nvSpPr>
        <p:spPr>
          <a:xfrm>
            <a:off x="0" y="734568"/>
            <a:ext cx="12192000" cy="62865"/>
          </a:xfrm>
          <a:custGeom>
            <a:rect b="b" l="l" r="r" t="t"/>
            <a:pathLst>
              <a:path extrusionOk="0" h="62865" w="12192000">
                <a:moveTo>
                  <a:pt x="12192000" y="0"/>
                </a:moveTo>
                <a:lnTo>
                  <a:pt x="0" y="0"/>
                </a:lnTo>
                <a:lnTo>
                  <a:pt x="0" y="62484"/>
                </a:lnTo>
                <a:lnTo>
                  <a:pt x="12192000" y="6248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A523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7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" type="body"/>
          </p:nvPr>
        </p:nvSpPr>
        <p:spPr>
          <a:xfrm>
            <a:off x="295757" y="3164782"/>
            <a:ext cx="11600484" cy="1934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7"/>
          <p:cNvSpPr txBox="1"/>
          <p:nvPr/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76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4.png"/><Relationship Id="rId5" Type="http://schemas.openxmlformats.org/officeDocument/2006/relationships/image" Target="../media/image15.png"/><Relationship Id="rId6" Type="http://schemas.openxmlformats.org/officeDocument/2006/relationships/image" Target="../media/image40.png"/><Relationship Id="rId7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4.png"/><Relationship Id="rId5" Type="http://schemas.openxmlformats.org/officeDocument/2006/relationships/image" Target="../media/image15.png"/><Relationship Id="rId6" Type="http://schemas.openxmlformats.org/officeDocument/2006/relationships/image" Target="../media/image23.png"/><Relationship Id="rId7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4.png"/><Relationship Id="rId5" Type="http://schemas.openxmlformats.org/officeDocument/2006/relationships/image" Target="../media/image15.png"/><Relationship Id="rId6" Type="http://schemas.openxmlformats.org/officeDocument/2006/relationships/image" Target="../media/image36.png"/><Relationship Id="rId7" Type="http://schemas.openxmlformats.org/officeDocument/2006/relationships/image" Target="../media/image3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4.png"/><Relationship Id="rId5" Type="http://schemas.openxmlformats.org/officeDocument/2006/relationships/image" Target="../media/image15.png"/><Relationship Id="rId6" Type="http://schemas.openxmlformats.org/officeDocument/2006/relationships/image" Target="../media/image27.png"/><Relationship Id="rId7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4.png"/><Relationship Id="rId5" Type="http://schemas.openxmlformats.org/officeDocument/2006/relationships/image" Target="../media/image15.png"/><Relationship Id="rId6" Type="http://schemas.openxmlformats.org/officeDocument/2006/relationships/image" Target="../media/image39.png"/><Relationship Id="rId7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Relationship Id="rId6" Type="http://schemas.openxmlformats.org/officeDocument/2006/relationships/image" Target="../media/image30.png"/><Relationship Id="rId7" Type="http://schemas.openxmlformats.org/officeDocument/2006/relationships/image" Target="../media/image6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5" Type="http://schemas.openxmlformats.org/officeDocument/2006/relationships/image" Target="../media/image50.png"/><Relationship Id="rId6" Type="http://schemas.openxmlformats.org/officeDocument/2006/relationships/image" Target="../media/image24.png"/><Relationship Id="rId7" Type="http://schemas.openxmlformats.org/officeDocument/2006/relationships/image" Target="../media/image4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5" Type="http://schemas.openxmlformats.org/officeDocument/2006/relationships/image" Target="../media/image29.png"/><Relationship Id="rId6" Type="http://schemas.openxmlformats.org/officeDocument/2006/relationships/image" Target="../media/image52.png"/><Relationship Id="rId7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Relationship Id="rId6" Type="http://schemas.openxmlformats.org/officeDocument/2006/relationships/image" Target="../media/image31.png"/><Relationship Id="rId7" Type="http://schemas.openxmlformats.org/officeDocument/2006/relationships/image" Target="../media/image4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Relationship Id="rId6" Type="http://schemas.openxmlformats.org/officeDocument/2006/relationships/image" Target="../media/image38.png"/><Relationship Id="rId7" Type="http://schemas.openxmlformats.org/officeDocument/2006/relationships/image" Target="../media/image4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44.png"/><Relationship Id="rId6" Type="http://schemas.openxmlformats.org/officeDocument/2006/relationships/image" Target="../media/image24.png"/><Relationship Id="rId7" Type="http://schemas.openxmlformats.org/officeDocument/2006/relationships/image" Target="../media/image4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24.png"/><Relationship Id="rId6" Type="http://schemas.openxmlformats.org/officeDocument/2006/relationships/image" Target="../media/image41.png"/><Relationship Id="rId7" Type="http://schemas.openxmlformats.org/officeDocument/2006/relationships/image" Target="../media/image3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6.png"/><Relationship Id="rId4" Type="http://schemas.openxmlformats.org/officeDocument/2006/relationships/image" Target="../media/image1.png"/><Relationship Id="rId5" Type="http://schemas.openxmlformats.org/officeDocument/2006/relationships/image" Target="../media/image24.png"/><Relationship Id="rId6" Type="http://schemas.openxmlformats.org/officeDocument/2006/relationships/image" Target="../media/image45.png"/><Relationship Id="rId7" Type="http://schemas.openxmlformats.org/officeDocument/2006/relationships/image" Target="../media/image6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24.png"/><Relationship Id="rId6" Type="http://schemas.openxmlformats.org/officeDocument/2006/relationships/image" Target="../media/image58.png"/><Relationship Id="rId7" Type="http://schemas.openxmlformats.org/officeDocument/2006/relationships/image" Target="../media/image5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24.png"/><Relationship Id="rId6" Type="http://schemas.openxmlformats.org/officeDocument/2006/relationships/image" Target="../media/image51.png"/><Relationship Id="rId7" Type="http://schemas.openxmlformats.org/officeDocument/2006/relationships/image" Target="../media/image5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1.png"/><Relationship Id="rId5" Type="http://schemas.openxmlformats.org/officeDocument/2006/relationships/image" Target="../media/image24.png"/><Relationship Id="rId6" Type="http://schemas.openxmlformats.org/officeDocument/2006/relationships/image" Target="../media/image55.png"/><Relationship Id="rId7" Type="http://schemas.openxmlformats.org/officeDocument/2006/relationships/image" Target="../media/image4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image" Target="../media/image1.png"/><Relationship Id="rId5" Type="http://schemas.openxmlformats.org/officeDocument/2006/relationships/image" Target="../media/image24.png"/><Relationship Id="rId6" Type="http://schemas.openxmlformats.org/officeDocument/2006/relationships/image" Target="../media/image47.png"/><Relationship Id="rId7" Type="http://schemas.openxmlformats.org/officeDocument/2006/relationships/image" Target="../media/image6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Relationship Id="rId4" Type="http://schemas.openxmlformats.org/officeDocument/2006/relationships/image" Target="../media/image1.png"/><Relationship Id="rId5" Type="http://schemas.openxmlformats.org/officeDocument/2006/relationships/image" Target="../media/image24.png"/><Relationship Id="rId6" Type="http://schemas.openxmlformats.org/officeDocument/2006/relationships/image" Target="../media/image64.png"/><Relationship Id="rId7" Type="http://schemas.openxmlformats.org/officeDocument/2006/relationships/image" Target="../media/image5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Relationship Id="rId4" Type="http://schemas.openxmlformats.org/officeDocument/2006/relationships/image" Target="../media/image1.png"/><Relationship Id="rId5" Type="http://schemas.openxmlformats.org/officeDocument/2006/relationships/image" Target="../media/image24.png"/><Relationship Id="rId6" Type="http://schemas.openxmlformats.org/officeDocument/2006/relationships/image" Target="../media/image59.png"/><Relationship Id="rId7" Type="http://schemas.openxmlformats.org/officeDocument/2006/relationships/image" Target="../media/image6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22.png"/><Relationship Id="rId7" Type="http://schemas.openxmlformats.org/officeDocument/2006/relationships/image" Target="../media/image12.png"/><Relationship Id="rId8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4.png"/><Relationship Id="rId5" Type="http://schemas.openxmlformats.org/officeDocument/2006/relationships/image" Target="../media/image16.png"/><Relationship Id="rId6" Type="http://schemas.openxmlformats.org/officeDocument/2006/relationships/image" Target="../media/image8.png"/><Relationship Id="rId7" Type="http://schemas.openxmlformats.org/officeDocument/2006/relationships/image" Target="../media/image25.png"/><Relationship Id="rId8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10" Type="http://schemas.openxmlformats.org/officeDocument/2006/relationships/image" Target="../media/image21.png"/><Relationship Id="rId9" Type="http://schemas.openxmlformats.org/officeDocument/2006/relationships/image" Target="../media/image15.png"/><Relationship Id="rId5" Type="http://schemas.openxmlformats.org/officeDocument/2006/relationships/image" Target="../media/image33.png"/><Relationship Id="rId6" Type="http://schemas.openxmlformats.org/officeDocument/2006/relationships/image" Target="../media/image18.png"/><Relationship Id="rId7" Type="http://schemas.openxmlformats.org/officeDocument/2006/relationships/image" Target="../media/image13.png"/><Relationship Id="rId8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0" y="3587496"/>
            <a:ext cx="12192000" cy="386080"/>
          </a:xfrm>
          <a:custGeom>
            <a:rect b="b" l="l" r="r" t="t"/>
            <a:pathLst>
              <a:path extrusionOk="0" h="386079" w="12192000">
                <a:moveTo>
                  <a:pt x="12192000" y="0"/>
                </a:moveTo>
                <a:lnTo>
                  <a:pt x="0" y="0"/>
                </a:lnTo>
                <a:lnTo>
                  <a:pt x="0" y="385571"/>
                </a:lnTo>
                <a:lnTo>
                  <a:pt x="12192000" y="385571"/>
                </a:lnTo>
                <a:lnTo>
                  <a:pt x="12192000" y="0"/>
                </a:lnTo>
                <a:close/>
              </a:path>
            </a:pathLst>
          </a:custGeom>
          <a:solidFill>
            <a:srgbClr val="1A523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>
            <p:ph type="title"/>
          </p:nvPr>
        </p:nvSpPr>
        <p:spPr>
          <a:xfrm>
            <a:off x="1600200" y="3137899"/>
            <a:ext cx="10591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연구 진행 상황</a:t>
            </a:r>
            <a:endParaRPr/>
          </a:p>
        </p:txBody>
      </p:sp>
      <p:sp>
        <p:nvSpPr>
          <p:cNvPr id="49" name="Google Shape;49;p1"/>
          <p:cNvSpPr txBox="1"/>
          <p:nvPr/>
        </p:nvSpPr>
        <p:spPr>
          <a:xfrm>
            <a:off x="8123481" y="6100634"/>
            <a:ext cx="2871090" cy="7027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050">
            <a:spAutoFit/>
          </a:bodyPr>
          <a:lstStyle/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배소희</a:t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2700" marR="0" rtl="0" algn="r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0" i="1" lang="en-GB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shbae2819@g.seoultech.ac.kr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54424" y="6558275"/>
            <a:ext cx="14085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2024.01.</a:t>
            </a:r>
            <a:r>
              <a:rPr lang="en-GB" sz="1800">
                <a:latin typeface="Malgun Gothic"/>
                <a:ea typeface="Malgun Gothic"/>
                <a:cs typeface="Malgun Gothic"/>
                <a:sym typeface="Malgun Gothic"/>
              </a:rPr>
              <a:t>25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51" name="Google Shape;5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"/>
          <p:cNvSpPr txBox="1"/>
          <p:nvPr/>
        </p:nvSpPr>
        <p:spPr>
          <a:xfrm>
            <a:off x="5170131" y="6100634"/>
            <a:ext cx="28710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050">
            <a:spAutoFit/>
          </a:bodyPr>
          <a:lstStyle/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이성호</a:t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2700" marR="0" rtl="0" algn="r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0" i="1" lang="en-GB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sean0310@.seoultech.ac.kr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12aafcb57_1_13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이상치에 대한 해석 및 주요 영향 변수</a:t>
            </a:r>
            <a:endParaRPr/>
          </a:p>
        </p:txBody>
      </p:sp>
      <p:pic>
        <p:nvPicPr>
          <p:cNvPr descr="Icon&#10;&#10;Description automatically generated" id="157" name="Google Shape;157;g2b12aafcb57_1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2b12aafcb57_1_13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 : 196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2023-07-21 18:42:00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ei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0.4438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Correct under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Predicted: 1, True: 1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해석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영향 변수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tg04 : 스팀 순간값,</a:t>
            </a:r>
            <a:endParaRPr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ei : 생산량, </a:t>
            </a:r>
            <a:endParaRPr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tg14 : 설비B2 절대습도, </a:t>
            </a:r>
            <a:endParaRPr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tg03 : 끝단 설비 속도,</a:t>
            </a:r>
            <a:endParaRPr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 : 종이별 측정 무게</a:t>
            </a:r>
            <a:endParaRPr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9" name="Google Shape;159;g2b12aafcb57_1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5732" y="981500"/>
            <a:ext cx="2637369" cy="190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2b12aafcb57_1_13"/>
          <p:cNvSpPr/>
          <p:nvPr/>
        </p:nvSpPr>
        <p:spPr>
          <a:xfrm>
            <a:off x="10185500" y="1634700"/>
            <a:ext cx="519600" cy="510300"/>
          </a:xfrm>
          <a:prstGeom prst="rect">
            <a:avLst/>
          </a:prstGeom>
          <a:noFill/>
          <a:ln cap="flat" cmpd="sng" w="9525">
            <a:solidFill>
              <a:srgbClr val="1A73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g2b12aafcb57_1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0025" y="1000448"/>
            <a:ext cx="5702702" cy="1885139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2" name="Google Shape;162;g2b12aafcb57_1_13"/>
          <p:cNvSpPr/>
          <p:nvPr/>
        </p:nvSpPr>
        <p:spPr>
          <a:xfrm>
            <a:off x="3737400" y="2592675"/>
            <a:ext cx="190800" cy="165900"/>
          </a:xfrm>
          <a:prstGeom prst="ellipse">
            <a:avLst/>
          </a:prstGeom>
          <a:solidFill>
            <a:srgbClr val="F33833">
              <a:alpha val="3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g2b12aafcb57_1_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6025" y="4972475"/>
            <a:ext cx="4680427" cy="76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2b12aafcb57_1_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36450" y="3087500"/>
            <a:ext cx="3079275" cy="34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1c76f5974_0_73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이상치에 대한 해석 및 주요 영향 변수</a:t>
            </a:r>
            <a:endParaRPr/>
          </a:p>
        </p:txBody>
      </p:sp>
      <p:pic>
        <p:nvPicPr>
          <p:cNvPr descr="Icon&#10;&#10;Description automatically generated" id="170" name="Google Shape;170;g2b1c76f5974_0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2b1c76f5974_0_73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 : 257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2023-07-21 18:43:00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ei :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0.4686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Type1_error_under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Predicted: 0, True: 1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해석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영향 변수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tg04 : 스팀 순간값</a:t>
            </a:r>
            <a:endParaRPr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ei</a:t>
            </a: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생산량</a:t>
            </a: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tg03 : 끝단 설비 속도, </a:t>
            </a:r>
            <a:endParaRPr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 : 종이별 측정 무게,  </a:t>
            </a:r>
            <a:endParaRPr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tg20</a:t>
            </a: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스팀 압력</a:t>
            </a:r>
            <a:endParaRPr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2" name="Google Shape;172;g2b1c76f5974_0_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5732" y="981500"/>
            <a:ext cx="2637369" cy="190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2b1c76f5974_0_73"/>
          <p:cNvSpPr/>
          <p:nvPr/>
        </p:nvSpPr>
        <p:spPr>
          <a:xfrm>
            <a:off x="10181575" y="1113525"/>
            <a:ext cx="519600" cy="510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g2b1c76f5974_0_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0025" y="1000448"/>
            <a:ext cx="5702702" cy="1885139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5" name="Google Shape;175;g2b1c76f5974_0_73"/>
          <p:cNvSpPr/>
          <p:nvPr/>
        </p:nvSpPr>
        <p:spPr>
          <a:xfrm>
            <a:off x="3964200" y="2592675"/>
            <a:ext cx="190800" cy="165900"/>
          </a:xfrm>
          <a:prstGeom prst="ellipse">
            <a:avLst/>
          </a:prstGeom>
          <a:solidFill>
            <a:srgbClr val="F33833">
              <a:alpha val="3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g2b1c76f5974_0_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6448" y="3087500"/>
            <a:ext cx="3079275" cy="3439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2b1c76f5974_0_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56025" y="5021300"/>
            <a:ext cx="4788649" cy="7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237e0a49f_0_0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이상치에 대한 해석 및 주요 영향 변수</a:t>
            </a:r>
            <a:endParaRPr/>
          </a:p>
        </p:txBody>
      </p:sp>
      <p:pic>
        <p:nvPicPr>
          <p:cNvPr descr="Icon&#10;&#10;Description automatically generated" id="183" name="Google Shape;183;g2b237e0a49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2b237e0a49f_0_0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 : 883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2023-07-22 06:09:00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ei : 0.4765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Correct under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Predicted: 1, True: 1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해석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영향 변수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tg04 : 스팀 순간값, </a:t>
            </a:r>
            <a:endParaRPr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ei : 생산량,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 : 종이별 측정 무게, </a:t>
            </a:r>
            <a:endParaRPr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tg03 : 끝단 설비 속도,</a:t>
            </a:r>
            <a:r>
              <a:rPr lang="en-GB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tg17 : 스팀 누적값</a:t>
            </a:r>
            <a:endParaRPr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5" name="Google Shape;185;g2b237e0a49f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5732" y="981500"/>
            <a:ext cx="2637369" cy="19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2b237e0a49f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0025" y="1000448"/>
            <a:ext cx="5702702" cy="1885139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7" name="Google Shape;187;g2b237e0a49f_0_0"/>
          <p:cNvSpPr/>
          <p:nvPr/>
        </p:nvSpPr>
        <p:spPr>
          <a:xfrm>
            <a:off x="6321650" y="2592675"/>
            <a:ext cx="190800" cy="165900"/>
          </a:xfrm>
          <a:prstGeom prst="ellipse">
            <a:avLst/>
          </a:prstGeom>
          <a:solidFill>
            <a:srgbClr val="F33833">
              <a:alpha val="3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2b237e0a49f_0_0"/>
          <p:cNvSpPr/>
          <p:nvPr/>
        </p:nvSpPr>
        <p:spPr>
          <a:xfrm>
            <a:off x="10185500" y="1634700"/>
            <a:ext cx="519600" cy="510300"/>
          </a:xfrm>
          <a:prstGeom prst="rect">
            <a:avLst/>
          </a:prstGeom>
          <a:noFill/>
          <a:ln cap="flat" cmpd="sng" w="9525">
            <a:solidFill>
              <a:srgbClr val="1A73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g2b237e0a49f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6025" y="5053345"/>
            <a:ext cx="4788648" cy="755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2b237e0a49f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03449" y="3087500"/>
            <a:ext cx="3079275" cy="3397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b237e0a49f_0_12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이상치에 대한 해석 및 주요 영향 변수</a:t>
            </a:r>
            <a:endParaRPr/>
          </a:p>
        </p:txBody>
      </p:sp>
      <p:pic>
        <p:nvPicPr>
          <p:cNvPr descr="Icon&#10;&#10;Description automatically generated" id="196" name="Google Shape;196;g2b237e0a49f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2b237e0a49f_0_12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 : 1004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2023-07-22 08:10:00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ei : 0.4737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Correct under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Predicted: 1, True: 1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해석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영향 변수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tg04 : 스팀 순간값</a:t>
            </a:r>
            <a:endParaRPr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ei : 생산량,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 : 종이별 측정 무게, </a:t>
            </a:r>
            <a:endParaRPr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tg03 : 끝단 설비 속도, </a:t>
            </a:r>
            <a:endParaRPr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tg38 : 설비 AE 속도</a:t>
            </a:r>
            <a:endParaRPr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8" name="Google Shape;198;g2b237e0a49f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5732" y="981500"/>
            <a:ext cx="2637369" cy="19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2b237e0a49f_0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0025" y="1000448"/>
            <a:ext cx="5702702" cy="1885139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0" name="Google Shape;200;g2b237e0a49f_0_12"/>
          <p:cNvSpPr/>
          <p:nvPr/>
        </p:nvSpPr>
        <p:spPr>
          <a:xfrm>
            <a:off x="6764225" y="2592675"/>
            <a:ext cx="190800" cy="165900"/>
          </a:xfrm>
          <a:prstGeom prst="ellipse">
            <a:avLst/>
          </a:prstGeom>
          <a:solidFill>
            <a:srgbClr val="F33833">
              <a:alpha val="3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2b237e0a49f_0_12"/>
          <p:cNvSpPr/>
          <p:nvPr/>
        </p:nvSpPr>
        <p:spPr>
          <a:xfrm>
            <a:off x="10185500" y="1634700"/>
            <a:ext cx="519600" cy="510300"/>
          </a:xfrm>
          <a:prstGeom prst="rect">
            <a:avLst/>
          </a:prstGeom>
          <a:noFill/>
          <a:ln cap="flat" cmpd="sng" w="9525">
            <a:solidFill>
              <a:srgbClr val="1A73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g2b237e0a49f_0_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8856" y="3087500"/>
            <a:ext cx="3146868" cy="343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2b237e0a49f_0_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56024" y="4981921"/>
            <a:ext cx="4788649" cy="773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b237e0a49f_0_24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이상치에 대한 해석 및 주요 영향 변수</a:t>
            </a:r>
            <a:endParaRPr/>
          </a:p>
        </p:txBody>
      </p:sp>
      <p:pic>
        <p:nvPicPr>
          <p:cNvPr descr="Icon&#10;&#10;Description automatically generated" id="209" name="Google Shape;209;g2b237e0a49f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2b237e0a49f_0_24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 : 1036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2023-07-22 08:42:00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ei : 0.5142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Correct under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Predicted: 1, True: 1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해석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영향 변수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tg04 : 스팀 순간값</a:t>
            </a:r>
            <a:endParaRPr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ei : 생산량,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tg39 : 설비 AS 절대습도, </a:t>
            </a:r>
            <a:endParaRPr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tg14 : 설비B2 절대습도, </a:t>
            </a:r>
            <a:endParaRPr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 : 종이별 측정 무게</a:t>
            </a:r>
            <a:endParaRPr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1" name="Google Shape;211;g2b237e0a49f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5732" y="981500"/>
            <a:ext cx="2637369" cy="19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2b237e0a49f_0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0025" y="1000448"/>
            <a:ext cx="5702702" cy="1885139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3" name="Google Shape;213;g2b237e0a49f_0_24"/>
          <p:cNvSpPr/>
          <p:nvPr/>
        </p:nvSpPr>
        <p:spPr>
          <a:xfrm>
            <a:off x="6887675" y="2540675"/>
            <a:ext cx="190800" cy="165900"/>
          </a:xfrm>
          <a:prstGeom prst="ellipse">
            <a:avLst/>
          </a:prstGeom>
          <a:solidFill>
            <a:srgbClr val="F33833">
              <a:alpha val="3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g2b237e0a49f_0_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3450" y="3087500"/>
            <a:ext cx="3079276" cy="336686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2b237e0a49f_0_24"/>
          <p:cNvSpPr/>
          <p:nvPr/>
        </p:nvSpPr>
        <p:spPr>
          <a:xfrm>
            <a:off x="10185500" y="1634700"/>
            <a:ext cx="519600" cy="510300"/>
          </a:xfrm>
          <a:prstGeom prst="rect">
            <a:avLst/>
          </a:prstGeom>
          <a:noFill/>
          <a:ln cap="flat" cmpd="sng" w="9525">
            <a:solidFill>
              <a:srgbClr val="1A73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g2b237e0a49f_0_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56025" y="5001160"/>
            <a:ext cx="4788649" cy="785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b237e0a49f_0_55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이상치에 대한 해석 및 주요 영향 변수</a:t>
            </a:r>
            <a:endParaRPr/>
          </a:p>
        </p:txBody>
      </p:sp>
      <p:pic>
        <p:nvPicPr>
          <p:cNvPr descr="Icon&#10;&#10;Description automatically generated" id="222" name="Google Shape;222;g2b237e0a49f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2b237e0a49f_0_55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 : 1745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2023-07-22 20:31:00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ei : 0.4711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Type1_error_under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Predicted: 0, True: 1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해석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영향 변수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tg04 : 스팀 순간값</a:t>
            </a:r>
            <a:endParaRPr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ei : 생산량,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 : 종이별 측정 무게, </a:t>
            </a:r>
            <a:endParaRPr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tg17 : 스팀 누적값, </a:t>
            </a:r>
            <a:endParaRPr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tg37 : 설비 PE2 속도</a:t>
            </a:r>
            <a:endParaRPr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4" name="Google Shape;224;g2b237e0a49f_0_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1768" y="1000450"/>
            <a:ext cx="5720883" cy="189345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5" name="Google Shape;225;g2b237e0a49f_0_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15732" y="981500"/>
            <a:ext cx="2637369" cy="190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2b237e0a49f_0_55"/>
          <p:cNvSpPr/>
          <p:nvPr/>
        </p:nvSpPr>
        <p:spPr>
          <a:xfrm>
            <a:off x="3771400" y="2520725"/>
            <a:ext cx="190800" cy="165900"/>
          </a:xfrm>
          <a:prstGeom prst="ellipse">
            <a:avLst/>
          </a:prstGeom>
          <a:solidFill>
            <a:srgbClr val="1F497D">
              <a:alpha val="21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g2b237e0a49f_0_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7825" y="5050932"/>
            <a:ext cx="4876799" cy="7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2b237e0a49f_0_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03450" y="3087425"/>
            <a:ext cx="3079200" cy="340677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2b237e0a49f_0_55"/>
          <p:cNvSpPr/>
          <p:nvPr/>
        </p:nvSpPr>
        <p:spPr>
          <a:xfrm>
            <a:off x="10181575" y="1113525"/>
            <a:ext cx="519600" cy="510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b237e0a49f_0_79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이상치에 대한 해석 및 주요 영향 변수</a:t>
            </a:r>
            <a:endParaRPr/>
          </a:p>
        </p:txBody>
      </p:sp>
      <p:pic>
        <p:nvPicPr>
          <p:cNvPr descr="Icon&#10;&#10;Description automatically generated" id="235" name="Google Shape;235;g2b237e0a49f_0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2b237e0a49f_0_79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 : 2145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2023-07-23 03:11:00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ei : 0.3970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Correct_under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Predicted: 1, True: 1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해석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영향 변수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tg04 : 스팀 순간값</a:t>
            </a:r>
            <a:endParaRPr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ei : 생산량,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 : 종이별 측정 무게, </a:t>
            </a:r>
            <a:endParaRPr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tg38 : 설비 AE 속도, </a:t>
            </a:r>
            <a:endParaRPr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tg20 : 스팀 압력</a:t>
            </a:r>
            <a:endParaRPr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7" name="Google Shape;237;g2b237e0a49f_0_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1768" y="1000450"/>
            <a:ext cx="5720883" cy="189345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8" name="Google Shape;238;g2b237e0a49f_0_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3413" y="4976225"/>
            <a:ext cx="4640038" cy="7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2b237e0a49f_0_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15732" y="981500"/>
            <a:ext cx="2637369" cy="19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2b237e0a49f_0_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03450" y="3087425"/>
            <a:ext cx="3079200" cy="338771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2b237e0a49f_0_79"/>
          <p:cNvSpPr/>
          <p:nvPr/>
        </p:nvSpPr>
        <p:spPr>
          <a:xfrm>
            <a:off x="5889725" y="2666825"/>
            <a:ext cx="84900" cy="84900"/>
          </a:xfrm>
          <a:prstGeom prst="ellipse">
            <a:avLst/>
          </a:prstGeom>
          <a:solidFill>
            <a:srgbClr val="1F497D">
              <a:alpha val="21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2b237e0a49f_0_79"/>
          <p:cNvSpPr/>
          <p:nvPr/>
        </p:nvSpPr>
        <p:spPr>
          <a:xfrm>
            <a:off x="10185500" y="1634700"/>
            <a:ext cx="519600" cy="510300"/>
          </a:xfrm>
          <a:prstGeom prst="rect">
            <a:avLst/>
          </a:prstGeom>
          <a:noFill/>
          <a:ln cap="flat" cmpd="sng" w="9525">
            <a:solidFill>
              <a:srgbClr val="1A73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b237e0a49f_0_91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이상치에 대한 해석 및 주요 영향 변수</a:t>
            </a:r>
            <a:endParaRPr/>
          </a:p>
        </p:txBody>
      </p:sp>
      <p:pic>
        <p:nvPicPr>
          <p:cNvPr descr="Icon&#10;&#10;Description automatically generated" id="248" name="Google Shape;248;g2b237e0a49f_0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2b237e0a49f_0_91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 : 2148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2023-07-23 03:14:00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ei : 0.5142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Type1_error_under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Predicted: 0, True: 1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해석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영향 변수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tg04 : 스팀 순간값</a:t>
            </a:r>
            <a:endParaRPr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ei : 생산량, </a:t>
            </a:r>
            <a:endParaRPr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tg14 : 설비B2 절대습도, </a:t>
            </a:r>
            <a:endParaRPr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 : 종이별 측정 무게,</a:t>
            </a: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tg34 : 설비AE 절대습도</a:t>
            </a:r>
            <a:endParaRPr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0" name="Google Shape;250;g2b237e0a49f_0_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1768" y="1000450"/>
            <a:ext cx="5720883" cy="189345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1" name="Google Shape;251;g2b237e0a49f_0_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6025" y="5026024"/>
            <a:ext cx="4788602" cy="79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2b237e0a49f_0_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3451" y="3087425"/>
            <a:ext cx="3079200" cy="3388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2b237e0a49f_0_9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15732" y="981500"/>
            <a:ext cx="2637369" cy="190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2b237e0a49f_0_91"/>
          <p:cNvSpPr/>
          <p:nvPr/>
        </p:nvSpPr>
        <p:spPr>
          <a:xfrm>
            <a:off x="10181575" y="1113525"/>
            <a:ext cx="519600" cy="510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2b237e0a49f_0_91"/>
          <p:cNvSpPr/>
          <p:nvPr/>
        </p:nvSpPr>
        <p:spPr>
          <a:xfrm>
            <a:off x="5933500" y="2617575"/>
            <a:ext cx="84900" cy="84900"/>
          </a:xfrm>
          <a:prstGeom prst="ellipse">
            <a:avLst/>
          </a:prstGeom>
          <a:solidFill>
            <a:srgbClr val="1F497D">
              <a:alpha val="21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b237e0a49f_0_103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이상치에 대한 해석 및 주요 영향 변수</a:t>
            </a:r>
            <a:endParaRPr/>
          </a:p>
        </p:txBody>
      </p:sp>
      <p:pic>
        <p:nvPicPr>
          <p:cNvPr descr="Icon&#10;&#10;Description automatically generated" id="261" name="Google Shape;261;g2b237e0a49f_0_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2b237e0a49f_0_103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 : 2394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2023-07-23 07:20:00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ei : 0.5023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Type1_error_under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Predicted: 0, True: 1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해석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영향 변수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tg04 :스팀 순간값, </a:t>
            </a:r>
            <a:endParaRPr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ei : 생산량,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 : 종이별 측정 무게, </a:t>
            </a:r>
            <a:endParaRPr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tg17 : 스팀 누적값, </a:t>
            </a:r>
            <a:endParaRPr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tg37 : 설비 PE2 속도</a:t>
            </a:r>
            <a:endParaRPr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3" name="Google Shape;263;g2b237e0a49f_0_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1768" y="1000450"/>
            <a:ext cx="5720883" cy="189345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4" name="Google Shape;264;g2b237e0a49f_0_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15732" y="981500"/>
            <a:ext cx="2637369" cy="19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2b237e0a49f_0_1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6025" y="5035976"/>
            <a:ext cx="4647426" cy="740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2b237e0a49f_0_10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03450" y="3087425"/>
            <a:ext cx="3079200" cy="3400816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2b237e0a49f_0_103"/>
          <p:cNvSpPr/>
          <p:nvPr/>
        </p:nvSpPr>
        <p:spPr>
          <a:xfrm>
            <a:off x="7160925" y="2520725"/>
            <a:ext cx="190800" cy="165900"/>
          </a:xfrm>
          <a:prstGeom prst="ellipse">
            <a:avLst/>
          </a:prstGeom>
          <a:solidFill>
            <a:srgbClr val="1F497D">
              <a:alpha val="21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2b237e0a49f_0_103"/>
          <p:cNvSpPr/>
          <p:nvPr/>
        </p:nvSpPr>
        <p:spPr>
          <a:xfrm>
            <a:off x="10181575" y="1113525"/>
            <a:ext cx="519600" cy="510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b237e0a49f_0_115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이상치에 대한 해석 및 주요 영향 변수</a:t>
            </a:r>
            <a:endParaRPr/>
          </a:p>
        </p:txBody>
      </p:sp>
      <p:pic>
        <p:nvPicPr>
          <p:cNvPr descr="Icon&#10;&#10;Description automatically generated" id="274" name="Google Shape;274;g2b237e0a49f_0_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2b237e0a49f_0_115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 : 2431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2023-07-23 08:28:00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ei : 0.5335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Type1_error_under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Predicted: 0, True: 1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해석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영향 변수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tg04 : 스팀 순간값</a:t>
            </a:r>
            <a:endParaRPr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ei : 생산량,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 : 종이별 측정 무게, </a:t>
            </a:r>
            <a:endParaRPr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tg20 : 스팀 압력,</a:t>
            </a:r>
            <a:r>
              <a:rPr lang="en-GB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tg03 : 끝단 설비 속도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6" name="Google Shape;276;g2b237e0a49f_0_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1768" y="1000450"/>
            <a:ext cx="5720883" cy="189345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7" name="Google Shape;277;g2b237e0a49f_0_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15732" y="981500"/>
            <a:ext cx="2637369" cy="19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2b237e0a49f_0_1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6025" y="4988703"/>
            <a:ext cx="4842446" cy="7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2b237e0a49f_0_1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03449" y="3087425"/>
            <a:ext cx="3079200" cy="3381204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2b237e0a49f_0_115"/>
          <p:cNvSpPr/>
          <p:nvPr/>
        </p:nvSpPr>
        <p:spPr>
          <a:xfrm>
            <a:off x="7506838" y="2520725"/>
            <a:ext cx="190800" cy="165900"/>
          </a:xfrm>
          <a:prstGeom prst="ellipse">
            <a:avLst/>
          </a:prstGeom>
          <a:solidFill>
            <a:srgbClr val="1F497D">
              <a:alpha val="21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2b237e0a49f_0_115"/>
          <p:cNvSpPr/>
          <p:nvPr/>
        </p:nvSpPr>
        <p:spPr>
          <a:xfrm>
            <a:off x="10181575" y="1113525"/>
            <a:ext cx="519600" cy="510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>
            <p:ph type="title"/>
          </p:nvPr>
        </p:nvSpPr>
        <p:spPr>
          <a:xfrm>
            <a:off x="415239" y="281178"/>
            <a:ext cx="286131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58" name="Google Shape;58;p3"/>
          <p:cNvSpPr txBox="1"/>
          <p:nvPr/>
        </p:nvSpPr>
        <p:spPr>
          <a:xfrm>
            <a:off x="304800" y="990600"/>
            <a:ext cx="116517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6670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이해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실험 데이터 구축 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670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lang="en-GB" sz="1500">
                <a:latin typeface="Malgun Gothic"/>
                <a:ea typeface="Malgun Gothic"/>
                <a:cs typeface="Malgun Gothic"/>
                <a:sym typeface="Malgun Gothic"/>
              </a:rPr>
              <a:t>이상치 정의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670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모델링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</a:t>
            </a:r>
            <a:r>
              <a:rPr lang="en-GB" sz="1500">
                <a:latin typeface="Malgun Gothic"/>
                <a:ea typeface="Malgun Gothic"/>
                <a:cs typeface="Malgun Gothic"/>
                <a:sym typeface="Malgun Gothic"/>
              </a:rPr>
              <a:t>mv</a:t>
            </a: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LSTM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6700" lvl="6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lang="en-GB" sz="1500">
                <a:latin typeface="Malgun Gothic"/>
                <a:ea typeface="Malgun Gothic"/>
                <a:cs typeface="Malgun Gothic"/>
                <a:sym typeface="Malgun Gothic"/>
              </a:rPr>
              <a:t>이상치에 대한 해석 및 주요 영향 변수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670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향후 계획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59" name="Google Shape;5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b237e0a49f_0_144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이상치에 대한 해석 및 주요 영향 변수</a:t>
            </a:r>
            <a:endParaRPr/>
          </a:p>
        </p:txBody>
      </p:sp>
      <p:pic>
        <p:nvPicPr>
          <p:cNvPr descr="Icon&#10;&#10;Description automatically generated" id="287" name="Google Shape;287;g2b237e0a49f_0_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2b237e0a49f_0_144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 : 2964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2023-07-23 19:47:00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ei : 2.1524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Type1_error_over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Predicted: 0, True: 2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해석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영향 변수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ei : 생산량, </a:t>
            </a:r>
            <a:endParaRPr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tg04 : 스팀 순간값,</a:t>
            </a:r>
            <a:endParaRPr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 : 종이별 측정 무게, </a:t>
            </a:r>
            <a:endParaRPr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tg03 : 끝단 설비 속도, </a:t>
            </a:r>
            <a:endParaRPr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tg14 : 설비B2 절대습도</a:t>
            </a:r>
            <a:endParaRPr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9" name="Google Shape;289;g2b237e0a49f_0_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1771" y="981503"/>
            <a:ext cx="5720883" cy="1893451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0" name="Google Shape;290;g2b237e0a49f_0_1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6025" y="5026018"/>
            <a:ext cx="4817160" cy="7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g2b237e0a49f_0_1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15732" y="981500"/>
            <a:ext cx="2637369" cy="19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2b237e0a49f_0_1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03449" y="3087425"/>
            <a:ext cx="3079200" cy="340552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g2b237e0a49f_0_144"/>
          <p:cNvSpPr/>
          <p:nvPr/>
        </p:nvSpPr>
        <p:spPr>
          <a:xfrm>
            <a:off x="8262813" y="1042425"/>
            <a:ext cx="190800" cy="165900"/>
          </a:xfrm>
          <a:prstGeom prst="ellipse">
            <a:avLst/>
          </a:prstGeom>
          <a:solidFill>
            <a:srgbClr val="9BBB59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2b237e0a49f_0_144"/>
          <p:cNvSpPr/>
          <p:nvPr/>
        </p:nvSpPr>
        <p:spPr>
          <a:xfrm>
            <a:off x="10708075" y="1113525"/>
            <a:ext cx="519600" cy="510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b237e0a49f_0_158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이상치에 대한 해석 및 주요 영향 변수</a:t>
            </a:r>
            <a:endParaRPr/>
          </a:p>
        </p:txBody>
      </p:sp>
      <p:pic>
        <p:nvPicPr>
          <p:cNvPr descr="Icon&#10;&#10;Description automatically generated" id="300" name="Google Shape;300;g2b237e0a49f_0_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g2b237e0a49f_0_158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 : 2970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2023-07-23 19:53:00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ei : 1.8793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Type1_error_over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Predicted: 0, True: 2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해석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영향 변수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tg04 : 스팀 순간값</a:t>
            </a:r>
            <a:endParaRPr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ei : 생산량, </a:t>
            </a:r>
            <a:endParaRPr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 : 종이별 측정 무게, </a:t>
            </a:r>
            <a:endParaRPr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tg03 : 끝단 설비 속도, </a:t>
            </a:r>
            <a:endParaRPr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tg14 : 설비B2 절대습도</a:t>
            </a:r>
            <a:endParaRPr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2" name="Google Shape;302;g2b237e0a49f_0_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1771" y="981503"/>
            <a:ext cx="5720883" cy="1893451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3" name="Google Shape;303;g2b237e0a49f_0_1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15732" y="981500"/>
            <a:ext cx="2637369" cy="19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g2b237e0a49f_0_1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6025" y="5013600"/>
            <a:ext cx="4737601" cy="7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2b237e0a49f_0_1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03448" y="3087425"/>
            <a:ext cx="3079200" cy="3399596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2b237e0a49f_0_158"/>
          <p:cNvSpPr/>
          <p:nvPr/>
        </p:nvSpPr>
        <p:spPr>
          <a:xfrm>
            <a:off x="8331238" y="1250425"/>
            <a:ext cx="190800" cy="165900"/>
          </a:xfrm>
          <a:prstGeom prst="ellipse">
            <a:avLst/>
          </a:prstGeom>
          <a:solidFill>
            <a:srgbClr val="9BBB59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2b237e0a49f_0_158"/>
          <p:cNvSpPr/>
          <p:nvPr/>
        </p:nvSpPr>
        <p:spPr>
          <a:xfrm>
            <a:off x="10708075" y="1113525"/>
            <a:ext cx="519600" cy="510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b25167c0a6_0_0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이상치에 대한 해석 및 주요 영향 변수</a:t>
            </a:r>
            <a:endParaRPr/>
          </a:p>
        </p:txBody>
      </p:sp>
      <p:pic>
        <p:nvPicPr>
          <p:cNvPr id="313" name="Google Shape;313;g2b25167c0a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087" y="980988"/>
            <a:ext cx="5720873" cy="19051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314" name="Google Shape;314;g2b25167c0a6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g2b25167c0a6_0_0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 : 3366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2023-07-25 07:25:00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ei : 0.4797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Type1_error_under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Predicted: 0, True: 1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해석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영향 변수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tg04 : 스팀 순간값</a:t>
            </a:r>
            <a:endParaRPr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ei : 생산량,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 : 종이별 측정 무게, </a:t>
            </a:r>
            <a:endParaRPr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tg39 : 설비 AS 절대습도,</a:t>
            </a:r>
            <a:r>
              <a:rPr lang="en-GB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tg03 : 끝단 설비 속도</a:t>
            </a:r>
            <a:endParaRPr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6" name="Google Shape;316;g2b25167c0a6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15732" y="981500"/>
            <a:ext cx="2637369" cy="19040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2b25167c0a6_0_0"/>
          <p:cNvSpPr/>
          <p:nvPr/>
        </p:nvSpPr>
        <p:spPr>
          <a:xfrm>
            <a:off x="6037100" y="2612313"/>
            <a:ext cx="190800" cy="165900"/>
          </a:xfrm>
          <a:prstGeom prst="ellipse">
            <a:avLst/>
          </a:prstGeom>
          <a:solidFill>
            <a:srgbClr val="9BBB59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8" name="Google Shape;318;g2b25167c0a6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8500" y="5050974"/>
            <a:ext cx="4788602" cy="824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2b25167c0a6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89751" y="3087425"/>
            <a:ext cx="3079200" cy="3368776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2b25167c0a6_0_0"/>
          <p:cNvSpPr/>
          <p:nvPr/>
        </p:nvSpPr>
        <p:spPr>
          <a:xfrm>
            <a:off x="10178525" y="1113525"/>
            <a:ext cx="519600" cy="510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b25167c0a6_0_21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이상치에 대한 해석 및 주요 영향 변수</a:t>
            </a:r>
            <a:endParaRPr/>
          </a:p>
        </p:txBody>
      </p:sp>
      <p:pic>
        <p:nvPicPr>
          <p:cNvPr descr="Icon&#10;&#10;Description automatically generated" id="326" name="Google Shape;326;g2b25167c0a6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2b25167c0a6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9952" y="981498"/>
            <a:ext cx="5702702" cy="1899218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8" name="Google Shape;328;g2b25167c0a6_0_21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 : 11742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2023-08-15 03:10:00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ei : 0.4606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Type1_error_under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Predicted: 0, True: 1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해석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영향 변수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tg04 : 스팀 순간값, </a:t>
            </a:r>
            <a:endParaRPr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ei : 생산량, </a:t>
            </a:r>
            <a:endParaRPr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tg14 : 설비B2 절대습도, </a:t>
            </a:r>
            <a:endParaRPr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 : 종이별 측정 무게,</a:t>
            </a: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tg34 : 설비AE 절대습도</a:t>
            </a:r>
            <a:endParaRPr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9" name="Google Shape;329;g2b25167c0a6_0_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15732" y="981500"/>
            <a:ext cx="2637369" cy="19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2b25167c0a6_0_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6025" y="5050949"/>
            <a:ext cx="4788599" cy="79658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2b25167c0a6_0_21"/>
          <p:cNvSpPr/>
          <p:nvPr/>
        </p:nvSpPr>
        <p:spPr>
          <a:xfrm>
            <a:off x="6188738" y="2566325"/>
            <a:ext cx="190800" cy="165900"/>
          </a:xfrm>
          <a:prstGeom prst="ellipse">
            <a:avLst/>
          </a:prstGeom>
          <a:solidFill>
            <a:srgbClr val="8064A2">
              <a:alpha val="294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g2b25167c0a6_0_21"/>
          <p:cNvSpPr/>
          <p:nvPr/>
        </p:nvSpPr>
        <p:spPr>
          <a:xfrm>
            <a:off x="10182650" y="1113525"/>
            <a:ext cx="519600" cy="510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g2b25167c0a6_0_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03450" y="3087425"/>
            <a:ext cx="3079200" cy="3387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25167c0a6_0_36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이상치에 대한 해석 및 주요 영향 변수</a:t>
            </a:r>
            <a:endParaRPr/>
          </a:p>
        </p:txBody>
      </p:sp>
      <p:pic>
        <p:nvPicPr>
          <p:cNvPr descr="Icon&#10;&#10;Description automatically generated" id="339" name="Google Shape;339;g2b25167c0a6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g2b25167c0a6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9952" y="981498"/>
            <a:ext cx="5702702" cy="1899218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1" name="Google Shape;341;g2b25167c0a6_0_36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 : 11875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2023-08-15 16:01:00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ei : 0.4402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Type1_error_under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Predicted: 0, True: 1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해석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영향 변수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tg04 : 스팀 순간값</a:t>
            </a:r>
            <a:endParaRPr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ei : 생산량,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 : 종이별 측정 무게, </a:t>
            </a:r>
            <a:endParaRPr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tg38 : 설비 AE 속도, </a:t>
            </a:r>
            <a:endParaRPr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tg03 : 끝단 설비 속도</a:t>
            </a:r>
            <a:endParaRPr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42" name="Google Shape;342;g2b25167c0a6_0_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15732" y="981500"/>
            <a:ext cx="2637369" cy="19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g2b25167c0a6_0_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6025" y="5026025"/>
            <a:ext cx="4823596" cy="7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g2b25167c0a6_0_36"/>
          <p:cNvSpPr/>
          <p:nvPr/>
        </p:nvSpPr>
        <p:spPr>
          <a:xfrm>
            <a:off x="8006538" y="2566325"/>
            <a:ext cx="190800" cy="165900"/>
          </a:xfrm>
          <a:prstGeom prst="ellipse">
            <a:avLst/>
          </a:prstGeom>
          <a:solidFill>
            <a:srgbClr val="8064A2">
              <a:alpha val="294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g2b25167c0a6_0_36"/>
          <p:cNvSpPr/>
          <p:nvPr/>
        </p:nvSpPr>
        <p:spPr>
          <a:xfrm>
            <a:off x="10182650" y="1113525"/>
            <a:ext cx="519600" cy="510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6" name="Google Shape;346;g2b25167c0a6_0_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03450" y="3087425"/>
            <a:ext cx="3079200" cy="3362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b25167c0a6_0_48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이상치에 대한 해석 및 주요 영향 변수</a:t>
            </a:r>
            <a:endParaRPr/>
          </a:p>
        </p:txBody>
      </p:sp>
      <p:pic>
        <p:nvPicPr>
          <p:cNvPr id="352" name="Google Shape;352;g2b25167c0a6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9952" y="981497"/>
            <a:ext cx="5702702" cy="1885305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Icon&#10;&#10;Description automatically generated" id="353" name="Google Shape;353;g2b25167c0a6_0_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g2b25167c0a6_0_48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 :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16049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2023-08-23 09:46:00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ei : 0.4365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Correct under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Predicted: 1, True: 1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해석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영향 변수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tg04 : 스팀 순간값</a:t>
            </a:r>
            <a:endParaRPr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ei : 생산량, </a:t>
            </a:r>
            <a:endParaRPr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tg14 : 설비B2 절대습도,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 : 종이별 측정 무게,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tg34 : 설비AE 절대습도</a:t>
            </a:r>
            <a:endParaRPr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5" name="Google Shape;355;g2b25167c0a6_0_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15732" y="981500"/>
            <a:ext cx="2637369" cy="19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g2b25167c0a6_0_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6025" y="5001125"/>
            <a:ext cx="4788598" cy="767878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g2b25167c0a6_0_48"/>
          <p:cNvSpPr/>
          <p:nvPr/>
        </p:nvSpPr>
        <p:spPr>
          <a:xfrm>
            <a:off x="4000563" y="2569550"/>
            <a:ext cx="190800" cy="165900"/>
          </a:xfrm>
          <a:prstGeom prst="ellipse">
            <a:avLst/>
          </a:prstGeom>
          <a:solidFill>
            <a:srgbClr val="4BACC6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g2b25167c0a6_0_48"/>
          <p:cNvSpPr/>
          <p:nvPr/>
        </p:nvSpPr>
        <p:spPr>
          <a:xfrm>
            <a:off x="10185500" y="1634700"/>
            <a:ext cx="519600" cy="510300"/>
          </a:xfrm>
          <a:prstGeom prst="rect">
            <a:avLst/>
          </a:prstGeom>
          <a:noFill/>
          <a:ln cap="flat" cmpd="sng" w="9525">
            <a:solidFill>
              <a:srgbClr val="1A73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9" name="Google Shape;359;g2b25167c0a6_0_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03451" y="3087425"/>
            <a:ext cx="3079200" cy="3381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b25167c0a6_0_64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이상치에 대한 해석 및 주요 영향 변수</a:t>
            </a:r>
            <a:endParaRPr/>
          </a:p>
        </p:txBody>
      </p:sp>
      <p:pic>
        <p:nvPicPr>
          <p:cNvPr id="365" name="Google Shape;365;g2b25167c0a6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9952" y="981497"/>
            <a:ext cx="5702702" cy="1885305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Icon&#10;&#10;Description automatically generated" id="366" name="Google Shape;366;g2b25167c0a6_0_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g2b25167c0a6_0_64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 : 16057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2023-08-23 10:25:00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ei : 0.4474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Correct under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Predicted: 1, True: 1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해석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영향 변수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tg04 : 스팀 순간값</a:t>
            </a:r>
            <a:endParaRPr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ei : 생산량,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 : 종이별 측정 무게, </a:t>
            </a:r>
            <a:endParaRPr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tg03 : 끝단 설비 속도, </a:t>
            </a:r>
            <a:endParaRPr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tg25 : 설비 PS1 속도</a:t>
            </a:r>
            <a:endParaRPr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8" name="Google Shape;368;g2b25167c0a6_0_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15732" y="981500"/>
            <a:ext cx="2637369" cy="19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g2b25167c0a6_0_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6025" y="5038500"/>
            <a:ext cx="4925526" cy="7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g2b25167c0a6_0_64"/>
          <p:cNvSpPr/>
          <p:nvPr/>
        </p:nvSpPr>
        <p:spPr>
          <a:xfrm>
            <a:off x="4322538" y="2569550"/>
            <a:ext cx="190800" cy="165900"/>
          </a:xfrm>
          <a:prstGeom prst="ellipse">
            <a:avLst/>
          </a:prstGeom>
          <a:solidFill>
            <a:srgbClr val="4BACC6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g2b25167c0a6_0_64"/>
          <p:cNvSpPr/>
          <p:nvPr/>
        </p:nvSpPr>
        <p:spPr>
          <a:xfrm>
            <a:off x="10185500" y="1634700"/>
            <a:ext cx="519600" cy="510300"/>
          </a:xfrm>
          <a:prstGeom prst="rect">
            <a:avLst/>
          </a:prstGeom>
          <a:noFill/>
          <a:ln cap="flat" cmpd="sng" w="9525">
            <a:solidFill>
              <a:srgbClr val="1A73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g2b25167c0a6_0_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03449" y="3087425"/>
            <a:ext cx="3079200" cy="3389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b25167c0a6_0_76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이상치에 대한 해석 및 주요 영향 변수</a:t>
            </a:r>
            <a:endParaRPr/>
          </a:p>
        </p:txBody>
      </p:sp>
      <p:pic>
        <p:nvPicPr>
          <p:cNvPr id="378" name="Google Shape;378;g2b25167c0a6_0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9952" y="981497"/>
            <a:ext cx="5702702" cy="1885305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Icon&#10;&#10;Description automatically generated" id="379" name="Google Shape;379;g2b25167c0a6_0_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g2b25167c0a6_0_76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 :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16067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2023-08-23 10:35:00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ei : 0.4201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Type1_error_under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Predicted: 0, True: 1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해석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영향 변수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tg04 : 스팀 순간값, </a:t>
            </a:r>
            <a:endParaRPr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ei : 생산량,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 : 종이별 측정 무게, </a:t>
            </a:r>
            <a:endParaRPr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tg03 : 끝단 설비 속도, </a:t>
            </a:r>
            <a:endParaRPr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tg20 : 스팀 압력</a:t>
            </a:r>
            <a:endParaRPr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1" name="Google Shape;381;g2b25167c0a6_0_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15732" y="981500"/>
            <a:ext cx="2637369" cy="19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g2b25167c0a6_0_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6025" y="5026050"/>
            <a:ext cx="4788601" cy="769819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g2b25167c0a6_0_76"/>
          <p:cNvSpPr/>
          <p:nvPr/>
        </p:nvSpPr>
        <p:spPr>
          <a:xfrm>
            <a:off x="4471913" y="2570300"/>
            <a:ext cx="190800" cy="165900"/>
          </a:xfrm>
          <a:prstGeom prst="ellipse">
            <a:avLst/>
          </a:prstGeom>
          <a:solidFill>
            <a:srgbClr val="4BACC6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g2b25167c0a6_0_76"/>
          <p:cNvSpPr/>
          <p:nvPr/>
        </p:nvSpPr>
        <p:spPr>
          <a:xfrm>
            <a:off x="10182650" y="1113525"/>
            <a:ext cx="519600" cy="510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5" name="Google Shape;385;g2b25167c0a6_0_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03449" y="3087425"/>
            <a:ext cx="3079200" cy="3381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g2b25167c0a6_0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070" y="981498"/>
            <a:ext cx="5660908" cy="18853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1" name="Google Shape;391;g2b25167c0a6_0_91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이상치에 대한 해석 및 주요 영향 변수</a:t>
            </a:r>
            <a:endParaRPr/>
          </a:p>
        </p:txBody>
      </p:sp>
      <p:pic>
        <p:nvPicPr>
          <p:cNvPr descr="Icon&#10;&#10;Description automatically generated" id="392" name="Google Shape;392;g2b25167c0a6_0_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g2b25167c0a6_0_91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 : 16800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2023-08-26 19:28:00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ei : 0.4037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Type1_error_under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Predicted: 0, True: 1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해석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영향 변수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tg04 : 스팀 순간값,</a:t>
            </a:r>
            <a:endParaRPr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 : 종이별 측정 무게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tg13 : 설비B1 절대습도, </a:t>
            </a:r>
            <a:endParaRPr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tg38 : 설비 AE 속도, </a:t>
            </a:r>
            <a:endParaRPr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tg20 : 스팀 압력</a:t>
            </a:r>
            <a:endParaRPr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4" name="Google Shape;394;g2b25167c0a6_0_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15732" y="981500"/>
            <a:ext cx="2637369" cy="19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g2b25167c0a6_0_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6025" y="5001124"/>
            <a:ext cx="4788600" cy="77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g2b25167c0a6_0_9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03449" y="3087425"/>
            <a:ext cx="3079200" cy="3389519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g2b25167c0a6_0_91"/>
          <p:cNvSpPr/>
          <p:nvPr/>
        </p:nvSpPr>
        <p:spPr>
          <a:xfrm>
            <a:off x="4082863" y="2563575"/>
            <a:ext cx="190800" cy="165900"/>
          </a:xfrm>
          <a:prstGeom prst="ellipse">
            <a:avLst/>
          </a:prstGeom>
          <a:solidFill>
            <a:srgbClr val="F79646">
              <a:alpha val="21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g2b25167c0a6_0_91"/>
          <p:cNvSpPr/>
          <p:nvPr/>
        </p:nvSpPr>
        <p:spPr>
          <a:xfrm>
            <a:off x="10182650" y="1113525"/>
            <a:ext cx="519600" cy="510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efc18f8bf_0_0"/>
          <p:cNvSpPr txBox="1"/>
          <p:nvPr>
            <p:ph type="title"/>
          </p:nvPr>
        </p:nvSpPr>
        <p:spPr>
          <a:xfrm>
            <a:off x="415238" y="281178"/>
            <a:ext cx="5881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데이터 이해 및 전처리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65" name="Google Shape;65;g29efc18f8b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29efc18f8bf_0_0"/>
          <p:cNvSpPr txBox="1"/>
          <p:nvPr/>
        </p:nvSpPr>
        <p:spPr>
          <a:xfrm>
            <a:off x="511075" y="888425"/>
            <a:ext cx="11680800" cy="5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 데이터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 1종에 대한 6달간 센서 데이터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■"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df_ext(2023-03,04)(5123,0385)_2023-11-16 seoultech 	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df_ext(2023-05,06)(5123,0385)_2023-11-16 seoultech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df_ext(2023-07,08)(5123,0385)_2023-11-16 seoultech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기간 : 2023-03-02 08:00:00 ~ 2023-08-27 03:00:00 (분)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이용 데이터 전처리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■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jr_progress : jr을 기준으로 시간에 따른 정수를 새로운 변수 추가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■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jr_window_patch</a:t>
            </a: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 : window size만큼 데이터 패치 후, 예측하고자 하는 시점의 jr과 동일한지 아닌지 표기하는 새로운 변수 추가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7" name="Google Shape;67;g29efc18f8bf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17497" y="1258522"/>
            <a:ext cx="2812650" cy="156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g29efc18f8bf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50900" y="3436826"/>
            <a:ext cx="392430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g29efc18f8bf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50901" y="4818602"/>
            <a:ext cx="3645200" cy="103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f26049b91_0_24"/>
          <p:cNvSpPr txBox="1"/>
          <p:nvPr>
            <p:ph type="title"/>
          </p:nvPr>
        </p:nvSpPr>
        <p:spPr>
          <a:xfrm>
            <a:off x="415238" y="281178"/>
            <a:ext cx="5881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데이터 이해 및 전처리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75" name="Google Shape;75;g2af26049b91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2af26049b91_0_24"/>
          <p:cNvSpPr txBox="1"/>
          <p:nvPr/>
        </p:nvSpPr>
        <p:spPr>
          <a:xfrm>
            <a:off x="511075" y="888425"/>
            <a:ext cx="11381700" cy="5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 데이터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 데이터 정의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b="1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input(X) : tg (38개 sensor 데이터), </a:t>
            </a:r>
            <a:r>
              <a:rPr b="1"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공정진행도(</a:t>
            </a:r>
            <a:r>
              <a:rPr b="1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jr_progress), </a:t>
            </a:r>
            <a:r>
              <a:rPr b="1"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공정변화도(</a:t>
            </a:r>
            <a:r>
              <a:rPr b="1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jr_window_patch), ei / 총 41개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Window size : 30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b="1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output(y) : 1</a:t>
            </a:r>
            <a:r>
              <a:rPr b="1"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 후의 </a:t>
            </a:r>
            <a:r>
              <a:rPr b="1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ei </a:t>
            </a:r>
            <a:r>
              <a:rPr b="1"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계산값 (tg04 / tg02*tg03*0.0003)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 split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Train/Validation/Test = 60:20:20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 : 2023-03-02 08:00:00 ~ 2023-06-16 18:37:00 (52830)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Validation : ~ 2023-07-16 12:47:00 (17610)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 : ~ 2023-08-27 03:00:00 (17598)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12aafcb57_1_2"/>
          <p:cNvSpPr txBox="1"/>
          <p:nvPr>
            <p:ph type="title"/>
          </p:nvPr>
        </p:nvSpPr>
        <p:spPr>
          <a:xfrm>
            <a:off x="415238" y="281178"/>
            <a:ext cx="5881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데이터 이해 및 전처리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82" name="Google Shape;82;g2b12aafcb57_1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2b12aafcb57_1_2"/>
          <p:cNvSpPr txBox="1"/>
          <p:nvPr/>
        </p:nvSpPr>
        <p:spPr>
          <a:xfrm>
            <a:off x="511075" y="888425"/>
            <a:ext cx="11381700" cy="5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 데이터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tg04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 값 중 1 이하의 값 제외(735개의 index)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tg03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Tg03 값 중 1000 이하의 값 제외(959개의 index)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 값 중 10 이하의 값 제외(54개의 index)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1,131개의 row가 삭제됨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4" name="Google Shape;84;g2b12aafcb57_1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7700" y="888425"/>
            <a:ext cx="3260324" cy="1123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2b12aafcb57_1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7700" y="2224775"/>
            <a:ext cx="3260324" cy="1109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2b12aafcb57_1_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7700" y="3546799"/>
            <a:ext cx="3260324" cy="1117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2b12aafcb57_1_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63100" y="4767115"/>
            <a:ext cx="1645325" cy="1422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2b12aafcb57_1_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77700" y="4956299"/>
            <a:ext cx="3260324" cy="111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12aafcb57_0_16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UCL &amp; LCL 설정</a:t>
            </a:r>
            <a:r>
              <a:rPr lang="en-GB" sz="2000"/>
              <a:t>(이상치 정의)</a:t>
            </a:r>
            <a:endParaRPr/>
          </a:p>
        </p:txBody>
      </p:sp>
      <p:pic>
        <p:nvPicPr>
          <p:cNvPr descr="Icon&#10;&#10;Description automatically generated" id="94" name="Google Shape;94;g2b12aafcb57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2b12aafcb57_0_16"/>
          <p:cNvSpPr txBox="1"/>
          <p:nvPr/>
        </p:nvSpPr>
        <p:spPr>
          <a:xfrm>
            <a:off x="441675" y="885300"/>
            <a:ext cx="11381700" cy="4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날짜의 5일 이전의 mean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± 0.6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시계열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 구간의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시계열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6" name="Google Shape;96;g2b12aafcb57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5487" y="2036650"/>
            <a:ext cx="7653228" cy="16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2b12aafcb57_0_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5473" y="4503850"/>
            <a:ext cx="7653248" cy="168535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2b12aafcb57_0_16"/>
          <p:cNvSpPr/>
          <p:nvPr/>
        </p:nvSpPr>
        <p:spPr>
          <a:xfrm>
            <a:off x="7600050" y="2448225"/>
            <a:ext cx="1455900" cy="11481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g2b12aafcb57_0_16"/>
          <p:cNvCxnSpPr/>
          <p:nvPr/>
        </p:nvCxnSpPr>
        <p:spPr>
          <a:xfrm flipH="1">
            <a:off x="1755825" y="3596050"/>
            <a:ext cx="5844300" cy="902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g2b12aafcb57_0_16"/>
          <p:cNvCxnSpPr/>
          <p:nvPr/>
        </p:nvCxnSpPr>
        <p:spPr>
          <a:xfrm>
            <a:off x="9051750" y="3599350"/>
            <a:ext cx="330300" cy="922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g2b12aafcb57_0_16"/>
          <p:cNvSpPr/>
          <p:nvPr/>
        </p:nvSpPr>
        <p:spPr>
          <a:xfrm>
            <a:off x="1745475" y="4503850"/>
            <a:ext cx="7653300" cy="1768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f26049b91_0_0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이상치 정의</a:t>
            </a:r>
            <a:endParaRPr/>
          </a:p>
        </p:txBody>
      </p:sp>
      <p:pic>
        <p:nvPicPr>
          <p:cNvPr descr="Icon&#10;&#10;Description automatically generated" id="107" name="Google Shape;107;g2af26049b9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af26049b91_0_0"/>
          <p:cNvSpPr txBox="1"/>
          <p:nvPr/>
        </p:nvSpPr>
        <p:spPr>
          <a:xfrm>
            <a:off x="441675" y="885300"/>
            <a:ext cx="11381700" cy="55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이상치에 해당하는 index (89개)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연속되는 값들 중 가장 낮거나 가장 높은 값 (19개)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9" name="Google Shape;109;g2af26049b9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1646" y="1735650"/>
            <a:ext cx="6501750" cy="143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af26049b91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4200" y="3294050"/>
            <a:ext cx="4356650" cy="3416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af26049b91_0_0"/>
          <p:cNvSpPr/>
          <p:nvPr/>
        </p:nvSpPr>
        <p:spPr>
          <a:xfrm>
            <a:off x="4117400" y="1761650"/>
            <a:ext cx="298800" cy="242700"/>
          </a:xfrm>
          <a:prstGeom prst="rect">
            <a:avLst/>
          </a:prstGeom>
          <a:solidFill>
            <a:srgbClr val="1A73E8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2af26049b91_0_0"/>
          <p:cNvSpPr/>
          <p:nvPr/>
        </p:nvSpPr>
        <p:spPr>
          <a:xfrm>
            <a:off x="3224175" y="2898950"/>
            <a:ext cx="1607700" cy="180000"/>
          </a:xfrm>
          <a:prstGeom prst="rect">
            <a:avLst/>
          </a:prstGeom>
          <a:solidFill>
            <a:srgbClr val="9BBB59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2af26049b91_0_0"/>
          <p:cNvSpPr/>
          <p:nvPr/>
        </p:nvSpPr>
        <p:spPr>
          <a:xfrm>
            <a:off x="7133350" y="2898950"/>
            <a:ext cx="249900" cy="180000"/>
          </a:xfrm>
          <a:prstGeom prst="rect">
            <a:avLst/>
          </a:prstGeom>
          <a:solidFill>
            <a:srgbClr val="9BBB59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2af26049b91_0_0"/>
          <p:cNvSpPr/>
          <p:nvPr/>
        </p:nvSpPr>
        <p:spPr>
          <a:xfrm>
            <a:off x="8538675" y="2898950"/>
            <a:ext cx="472500" cy="180000"/>
          </a:xfrm>
          <a:prstGeom prst="rect">
            <a:avLst/>
          </a:prstGeom>
          <a:solidFill>
            <a:srgbClr val="9BBB59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IMV-LSTM</a:t>
            </a:r>
            <a:endParaRPr/>
          </a:p>
        </p:txBody>
      </p:sp>
      <p:pic>
        <p:nvPicPr>
          <p:cNvPr descr="Icon&#10;&#10;Description automatically generated" id="120" name="Google Shape;1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5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Epoch :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 : Adam(lr=1e-3)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 loss가 가장 낮은 모델로 test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Lstm layer 노드 : 32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0.8216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0.001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해석(Attention Map)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tg28,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tg04, ei,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tg02, tg03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5"/>
          <p:cNvSpPr txBox="1"/>
          <p:nvPr/>
        </p:nvSpPr>
        <p:spPr>
          <a:xfrm>
            <a:off x="7903450" y="5160225"/>
            <a:ext cx="457200" cy="29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tg</a:t>
            </a:r>
            <a:r>
              <a:rPr lang="en-GB" sz="700">
                <a:latin typeface="Malgun Gothic"/>
                <a:ea typeface="Malgun Gothic"/>
                <a:cs typeface="Malgun Gothic"/>
                <a:sym typeface="Malgun Gothic"/>
              </a:rPr>
              <a:t>20</a:t>
            </a:r>
            <a:endParaRPr sz="7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7903450" y="4906175"/>
            <a:ext cx="457200" cy="29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tg</a:t>
            </a:r>
            <a:r>
              <a:rPr lang="en-GB" sz="700">
                <a:latin typeface="Malgun Gothic"/>
                <a:ea typeface="Malgun Gothic"/>
                <a:cs typeface="Malgun Gothic"/>
                <a:sym typeface="Malgun Gothic"/>
              </a:rPr>
              <a:t>42</a:t>
            </a:r>
            <a:endParaRPr sz="7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6020" y="867725"/>
            <a:ext cx="2359829" cy="170371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/>
          <p:nvPr/>
        </p:nvSpPr>
        <p:spPr>
          <a:xfrm>
            <a:off x="7903450" y="779300"/>
            <a:ext cx="457200" cy="29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tg</a:t>
            </a:r>
            <a:r>
              <a:rPr lang="en-GB" sz="700"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 sz="7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2375" y="2571425"/>
            <a:ext cx="4423475" cy="1462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2316" y="867716"/>
            <a:ext cx="1703700" cy="170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60650" y="779300"/>
            <a:ext cx="3519000" cy="54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5"/>
          <p:cNvSpPr/>
          <p:nvPr/>
        </p:nvSpPr>
        <p:spPr>
          <a:xfrm>
            <a:off x="8360650" y="4988525"/>
            <a:ext cx="3519000" cy="127800"/>
          </a:xfrm>
          <a:prstGeom prst="rect">
            <a:avLst/>
          </a:prstGeom>
          <a:noFill/>
          <a:ln cap="flat" cmpd="sng" w="9525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8360650" y="806650"/>
            <a:ext cx="3519000" cy="127800"/>
          </a:xfrm>
          <a:prstGeom prst="rect">
            <a:avLst/>
          </a:prstGeom>
          <a:noFill/>
          <a:ln cap="flat" cmpd="sng" w="9525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8360650" y="5242575"/>
            <a:ext cx="3519000" cy="127800"/>
          </a:xfrm>
          <a:prstGeom prst="rect">
            <a:avLst/>
          </a:prstGeom>
          <a:noFill/>
          <a:ln cap="flat" cmpd="sng" w="9525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81850" y="4071400"/>
            <a:ext cx="2524524" cy="2676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750" y="898950"/>
            <a:ext cx="4865551" cy="10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6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IMV-LSTM</a:t>
            </a:r>
            <a:endParaRPr/>
          </a:p>
        </p:txBody>
      </p:sp>
      <p:pic>
        <p:nvPicPr>
          <p:cNvPr descr="Icon&#10;&#10;Description automatically generated" id="139" name="Google Shape;13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6"/>
          <p:cNvSpPr/>
          <p:nvPr/>
        </p:nvSpPr>
        <p:spPr>
          <a:xfrm>
            <a:off x="8129541" y="1485900"/>
            <a:ext cx="138300" cy="396600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/>
          <p:nvPr/>
        </p:nvSpPr>
        <p:spPr>
          <a:xfrm>
            <a:off x="7972332" y="1485900"/>
            <a:ext cx="138300" cy="396600"/>
          </a:xfrm>
          <a:prstGeom prst="rect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6905532" y="1485900"/>
            <a:ext cx="138300" cy="396600"/>
          </a:xfrm>
          <a:prstGeom prst="rect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4661450" y="898950"/>
            <a:ext cx="165900" cy="987600"/>
          </a:xfrm>
          <a:prstGeom prst="rect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4007700" y="898950"/>
            <a:ext cx="317400" cy="987600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4388" y="4991605"/>
            <a:ext cx="4323830" cy="14400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6" name="Google Shape;146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4388" y="3512234"/>
            <a:ext cx="4323830" cy="1429443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7" name="Google Shape;147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84388" y="2020355"/>
            <a:ext cx="4323830" cy="14400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8" name="Google Shape;148;p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01288" y="5005666"/>
            <a:ext cx="4350828" cy="1440001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9" name="Google Shape;149;p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01300" y="2021231"/>
            <a:ext cx="4350828" cy="1438244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0" name="Google Shape;150;p6"/>
          <p:cNvSpPr/>
          <p:nvPr/>
        </p:nvSpPr>
        <p:spPr>
          <a:xfrm>
            <a:off x="4345825" y="898950"/>
            <a:ext cx="294600" cy="987600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01300" y="3512225"/>
            <a:ext cx="4350828" cy="1440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 2013 - 202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2023-01-02T13:26:21Z</dcterms:created>
  <dc:creator>Windows 사용자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2023-01-02T00:00:00Z</vt:filetime>
  </property>
</Properties>
</file>