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6858000" cx="12192000"/>
  <p:notesSz cx="12192000" cy="6858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37">
          <p15:clr>
            <a:srgbClr val="A4A3A4"/>
          </p15:clr>
        </p15:guide>
        <p15:guide id="2" pos="3863">
          <p15:clr>
            <a:srgbClr val="A4A3A4"/>
          </p15:clr>
        </p15:guide>
      </p15:sldGuideLst>
    </p:ext>
    <p:ext uri="GoogleSlidesCustomDataVersion2">
      <go:slidesCustomData xmlns:go="http://customooxmlschemas.google.com/" r:id="rId27" roundtripDataSignature="AMtx7mipcNGw6noqG6I7NEhYGjwllHFwH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37" orient="horz"/>
        <p:guide pos="3863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7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5283200" cy="344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6905625" y="0"/>
            <a:ext cx="5283200" cy="344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6513513"/>
            <a:ext cx="5283200" cy="3444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GB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  <p:extLst>
    <p:ext uri="{620B2872-D7B9-4A21-9093-7833F8D536E1}">
      <p15:sldGuideLst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5" name="Google Shape;45;p1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b4fc8b065b_0_43:notes"/>
          <p:cNvSpPr txBox="1"/>
          <p:nvPr>
            <p:ph idx="1" type="body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825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33" name="Google Shape;133;g2b4fc8b065b_0_43:notes"/>
          <p:cNvSpPr/>
          <p:nvPr>
            <p:ph idx="2" type="sldImg"/>
          </p:nvPr>
        </p:nvSpPr>
        <p:spPr>
          <a:xfrm>
            <a:off x="4038600" y="857250"/>
            <a:ext cx="41148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b4fdaddbab_0_12:notes"/>
          <p:cNvSpPr txBox="1"/>
          <p:nvPr>
            <p:ph idx="1" type="body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825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43" name="Google Shape;143;g2b4fdaddbab_0_12:notes"/>
          <p:cNvSpPr/>
          <p:nvPr>
            <p:ph idx="2" type="sldImg"/>
          </p:nvPr>
        </p:nvSpPr>
        <p:spPr>
          <a:xfrm>
            <a:off x="4038600" y="857250"/>
            <a:ext cx="41148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b557294e5e_1_87:notes"/>
          <p:cNvSpPr txBox="1"/>
          <p:nvPr>
            <p:ph idx="1" type="body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88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55" name="Google Shape;155;g2b557294e5e_1_87:notes"/>
          <p:cNvSpPr/>
          <p:nvPr>
            <p:ph idx="2" type="sldImg"/>
          </p:nvPr>
        </p:nvSpPr>
        <p:spPr>
          <a:xfrm>
            <a:off x="4038600" y="857250"/>
            <a:ext cx="41148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b4fc8b065b_0_87:notes"/>
          <p:cNvSpPr txBox="1"/>
          <p:nvPr>
            <p:ph idx="1" type="body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825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69" name="Google Shape;169;g2b4fc8b065b_0_87:notes"/>
          <p:cNvSpPr/>
          <p:nvPr>
            <p:ph idx="2" type="sldImg"/>
          </p:nvPr>
        </p:nvSpPr>
        <p:spPr>
          <a:xfrm>
            <a:off x="4038600" y="857250"/>
            <a:ext cx="41148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b557294e5e_1_108:notes"/>
          <p:cNvSpPr txBox="1"/>
          <p:nvPr>
            <p:ph idx="1" type="body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825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80" name="Google Shape;180;g2b557294e5e_1_108:notes"/>
          <p:cNvSpPr/>
          <p:nvPr>
            <p:ph idx="2" type="sldImg"/>
          </p:nvPr>
        </p:nvSpPr>
        <p:spPr>
          <a:xfrm>
            <a:off x="4038600" y="857250"/>
            <a:ext cx="41148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b557294e5e_1_119:notes"/>
          <p:cNvSpPr txBox="1"/>
          <p:nvPr>
            <p:ph idx="1" type="body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88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92" name="Google Shape;192;g2b557294e5e_1_119:notes"/>
          <p:cNvSpPr/>
          <p:nvPr>
            <p:ph idx="2" type="sldImg"/>
          </p:nvPr>
        </p:nvSpPr>
        <p:spPr>
          <a:xfrm>
            <a:off x="4038600" y="857250"/>
            <a:ext cx="41148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b48af5928c_0_118:notes"/>
          <p:cNvSpPr txBox="1"/>
          <p:nvPr>
            <p:ph idx="1" type="body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88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06" name="Google Shape;206;g2b48af5928c_0_118:notes"/>
          <p:cNvSpPr/>
          <p:nvPr>
            <p:ph idx="2" type="sldImg"/>
          </p:nvPr>
        </p:nvSpPr>
        <p:spPr>
          <a:xfrm>
            <a:off x="4038600" y="857250"/>
            <a:ext cx="41148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b4fdaddbab_0_24:notes"/>
          <p:cNvSpPr txBox="1"/>
          <p:nvPr>
            <p:ph idx="1" type="body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88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17" name="Google Shape;217;g2b4fdaddbab_0_24:notes"/>
          <p:cNvSpPr/>
          <p:nvPr>
            <p:ph idx="2" type="sldImg"/>
          </p:nvPr>
        </p:nvSpPr>
        <p:spPr>
          <a:xfrm>
            <a:off x="4038600" y="857250"/>
            <a:ext cx="41148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b557294e5e_1_22:notes"/>
          <p:cNvSpPr txBox="1"/>
          <p:nvPr>
            <p:ph idx="1" type="body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88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29" name="Google Shape;229;g2b557294e5e_1_22:notes"/>
          <p:cNvSpPr/>
          <p:nvPr>
            <p:ph idx="2" type="sldImg"/>
          </p:nvPr>
        </p:nvSpPr>
        <p:spPr>
          <a:xfrm>
            <a:off x="4038600" y="857250"/>
            <a:ext cx="41148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2b4f0f32c96_2_0:notes"/>
          <p:cNvSpPr txBox="1"/>
          <p:nvPr>
            <p:ph idx="1" type="body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825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</a:pPr>
            <a:r>
              <a:t/>
            </a:r>
            <a:endParaRPr/>
          </a:p>
          <a:p>
            <a:pPr indent="-825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43" name="Google Shape;243;g2b4f0f32c96_2_0:notes"/>
          <p:cNvSpPr/>
          <p:nvPr>
            <p:ph idx="2" type="sldImg"/>
          </p:nvPr>
        </p:nvSpPr>
        <p:spPr>
          <a:xfrm>
            <a:off x="4038600" y="857250"/>
            <a:ext cx="41148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2b48af5928c_0_0:notes"/>
          <p:cNvSpPr txBox="1"/>
          <p:nvPr>
            <p:ph idx="1" type="body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5" name="Google Shape;55;g2b48af5928c_0_0:notes"/>
          <p:cNvSpPr/>
          <p:nvPr>
            <p:ph idx="2" type="sldImg"/>
          </p:nvPr>
        </p:nvSpPr>
        <p:spPr>
          <a:xfrm>
            <a:off x="4038600" y="857250"/>
            <a:ext cx="41148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2b61bd14967_2_0:notes"/>
          <p:cNvSpPr txBox="1"/>
          <p:nvPr>
            <p:ph idx="1" type="body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825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</a:pPr>
            <a:r>
              <a:t/>
            </a:r>
            <a:endParaRPr/>
          </a:p>
          <a:p>
            <a:pPr indent="-825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50" name="Google Shape;250;g2b61bd14967_2_0:notes"/>
          <p:cNvSpPr/>
          <p:nvPr>
            <p:ph idx="2" type="sldImg"/>
          </p:nvPr>
        </p:nvSpPr>
        <p:spPr>
          <a:xfrm>
            <a:off x="4038600" y="857250"/>
            <a:ext cx="41148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2b61bd14967_2_7:notes"/>
          <p:cNvSpPr txBox="1"/>
          <p:nvPr>
            <p:ph idx="1" type="body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825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</a:pPr>
            <a:r>
              <a:t/>
            </a:r>
            <a:endParaRPr/>
          </a:p>
          <a:p>
            <a:pPr indent="-825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57" name="Google Shape;257;g2b61bd14967_2_7:notes"/>
          <p:cNvSpPr/>
          <p:nvPr>
            <p:ph idx="2" type="sldImg"/>
          </p:nvPr>
        </p:nvSpPr>
        <p:spPr>
          <a:xfrm>
            <a:off x="4038600" y="857250"/>
            <a:ext cx="41148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9efc18f8bf_0_0:notes"/>
          <p:cNvSpPr txBox="1"/>
          <p:nvPr>
            <p:ph idx="1" type="body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825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62" name="Google Shape;62;g29efc18f8bf_0_0:notes"/>
          <p:cNvSpPr/>
          <p:nvPr>
            <p:ph idx="2" type="sldImg"/>
          </p:nvPr>
        </p:nvSpPr>
        <p:spPr>
          <a:xfrm>
            <a:off x="4038600" y="857250"/>
            <a:ext cx="41148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af26049b91_0_24:notes"/>
          <p:cNvSpPr txBox="1"/>
          <p:nvPr>
            <p:ph idx="1" type="body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825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72" name="Google Shape;72;g2af26049b91_0_24:notes"/>
          <p:cNvSpPr/>
          <p:nvPr>
            <p:ph idx="2" type="sldImg"/>
          </p:nvPr>
        </p:nvSpPr>
        <p:spPr>
          <a:xfrm>
            <a:off x="4038600" y="857250"/>
            <a:ext cx="41148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b12aafcb57_1_2:notes"/>
          <p:cNvSpPr txBox="1"/>
          <p:nvPr>
            <p:ph idx="1" type="body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825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79" name="Google Shape;79;g2b12aafcb57_1_2:notes"/>
          <p:cNvSpPr/>
          <p:nvPr>
            <p:ph idx="2" type="sldImg"/>
          </p:nvPr>
        </p:nvSpPr>
        <p:spPr>
          <a:xfrm>
            <a:off x="4038600" y="857250"/>
            <a:ext cx="41148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b12aafcb57_0_16:notes"/>
          <p:cNvSpPr txBox="1"/>
          <p:nvPr>
            <p:ph idx="1" type="body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825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91" name="Google Shape;91;g2b12aafcb57_0_16:notes"/>
          <p:cNvSpPr/>
          <p:nvPr>
            <p:ph idx="2" type="sldImg"/>
          </p:nvPr>
        </p:nvSpPr>
        <p:spPr>
          <a:xfrm>
            <a:off x="4038600" y="857250"/>
            <a:ext cx="41148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b4fc8b065b_0_3:notes"/>
          <p:cNvSpPr txBox="1"/>
          <p:nvPr>
            <p:ph idx="1" type="body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825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99" name="Google Shape;99;g2b4fc8b065b_0_3:notes"/>
          <p:cNvSpPr/>
          <p:nvPr>
            <p:ph idx="2" type="sldImg"/>
          </p:nvPr>
        </p:nvSpPr>
        <p:spPr>
          <a:xfrm>
            <a:off x="4038600" y="857250"/>
            <a:ext cx="41148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b4fdaddbab_0_6:notes"/>
          <p:cNvSpPr txBox="1"/>
          <p:nvPr>
            <p:ph idx="1" type="body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825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09" name="Google Shape;109;g2b4fdaddbab_0_6:notes"/>
          <p:cNvSpPr/>
          <p:nvPr>
            <p:ph idx="2" type="sldImg"/>
          </p:nvPr>
        </p:nvSpPr>
        <p:spPr>
          <a:xfrm>
            <a:off x="4038600" y="857250"/>
            <a:ext cx="41148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b557294e5e_1_49:notes"/>
          <p:cNvSpPr txBox="1"/>
          <p:nvPr>
            <p:ph idx="1" type="body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88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21" name="Google Shape;121;g2b557294e5e_1_49:notes"/>
          <p:cNvSpPr/>
          <p:nvPr>
            <p:ph idx="2" type="sldImg"/>
          </p:nvPr>
        </p:nvSpPr>
        <p:spPr>
          <a:xfrm>
            <a:off x="4038600" y="857250"/>
            <a:ext cx="41148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8"/>
          <p:cNvSpPr txBox="1"/>
          <p:nvPr>
            <p:ph type="title"/>
          </p:nvPr>
        </p:nvSpPr>
        <p:spPr>
          <a:xfrm>
            <a:off x="415239" y="281178"/>
            <a:ext cx="11361521" cy="3911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>
                <a:solidFill>
                  <a:srgbClr val="1A523E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8"/>
          <p:cNvSpPr txBox="1"/>
          <p:nvPr>
            <p:ph idx="1" type="body"/>
          </p:nvPr>
        </p:nvSpPr>
        <p:spPr>
          <a:xfrm>
            <a:off x="295757" y="3164782"/>
            <a:ext cx="11600484" cy="19342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8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8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8"/>
          <p:cNvSpPr txBox="1"/>
          <p:nvPr>
            <p:ph idx="12" type="sldNum"/>
          </p:nvPr>
        </p:nvSpPr>
        <p:spPr>
          <a:xfrm>
            <a:off x="11425682" y="362457"/>
            <a:ext cx="25654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6707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6707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6707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6707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6707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6707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6707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6707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6707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showMasterSp="0">
  <p:cSld name="Title Only">
    <p:bg>
      <p:bgPr>
        <a:solidFill>
          <a:schemeClr val="lt1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9"/>
          <p:cNvSpPr/>
          <p:nvPr/>
        </p:nvSpPr>
        <p:spPr>
          <a:xfrm>
            <a:off x="0" y="4878323"/>
            <a:ext cx="12192000" cy="62865"/>
          </a:xfrm>
          <a:custGeom>
            <a:rect b="b" l="l" r="r" t="t"/>
            <a:pathLst>
              <a:path extrusionOk="0" h="62864" w="12192000">
                <a:moveTo>
                  <a:pt x="12192000" y="0"/>
                </a:moveTo>
                <a:lnTo>
                  <a:pt x="0" y="0"/>
                </a:lnTo>
                <a:lnTo>
                  <a:pt x="0" y="62483"/>
                </a:lnTo>
                <a:lnTo>
                  <a:pt x="12192000" y="62483"/>
                </a:lnTo>
                <a:lnTo>
                  <a:pt x="12192000" y="0"/>
                </a:lnTo>
                <a:close/>
              </a:path>
            </a:pathLst>
          </a:custGeom>
          <a:solidFill>
            <a:srgbClr val="1A523E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29"/>
          <p:cNvSpPr txBox="1"/>
          <p:nvPr>
            <p:ph type="title"/>
          </p:nvPr>
        </p:nvSpPr>
        <p:spPr>
          <a:xfrm>
            <a:off x="415239" y="281178"/>
            <a:ext cx="11361521" cy="3911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>
                <a:solidFill>
                  <a:srgbClr val="1A523E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9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9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9"/>
          <p:cNvSpPr txBox="1"/>
          <p:nvPr/>
        </p:nvSpPr>
        <p:spPr>
          <a:xfrm>
            <a:off x="11425682" y="362457"/>
            <a:ext cx="25654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GB" sz="1200" u="none" cap="none" strike="noStrike">
                <a:solidFill>
                  <a:srgbClr val="767070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rgbClr val="76707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0"/>
          <p:cNvSpPr txBox="1"/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30"/>
          <p:cNvSpPr txBox="1"/>
          <p:nvPr>
            <p:ph idx="1" type="subTitle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0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0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30"/>
          <p:cNvSpPr txBox="1"/>
          <p:nvPr/>
        </p:nvSpPr>
        <p:spPr>
          <a:xfrm>
            <a:off x="11425682" y="362457"/>
            <a:ext cx="25654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GB" sz="1200" u="none" cap="none" strike="noStrike">
                <a:solidFill>
                  <a:srgbClr val="767070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rgbClr val="76707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1"/>
          <p:cNvSpPr txBox="1"/>
          <p:nvPr>
            <p:ph type="title"/>
          </p:nvPr>
        </p:nvSpPr>
        <p:spPr>
          <a:xfrm>
            <a:off x="415239" y="281178"/>
            <a:ext cx="11361521" cy="3911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>
                <a:solidFill>
                  <a:srgbClr val="1A523E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31"/>
          <p:cNvSpPr txBox="1"/>
          <p:nvPr>
            <p:ph idx="1" type="body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31"/>
          <p:cNvSpPr txBox="1"/>
          <p:nvPr>
            <p:ph idx="2" type="body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1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1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2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2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7"/>
          <p:cNvSpPr/>
          <p:nvPr/>
        </p:nvSpPr>
        <p:spPr>
          <a:xfrm>
            <a:off x="0" y="734568"/>
            <a:ext cx="12192000" cy="62865"/>
          </a:xfrm>
          <a:custGeom>
            <a:rect b="b" l="l" r="r" t="t"/>
            <a:pathLst>
              <a:path extrusionOk="0" h="62865" w="12192000">
                <a:moveTo>
                  <a:pt x="12192000" y="0"/>
                </a:moveTo>
                <a:lnTo>
                  <a:pt x="0" y="0"/>
                </a:lnTo>
                <a:lnTo>
                  <a:pt x="0" y="62484"/>
                </a:lnTo>
                <a:lnTo>
                  <a:pt x="12192000" y="62484"/>
                </a:lnTo>
                <a:lnTo>
                  <a:pt x="12192000" y="0"/>
                </a:lnTo>
                <a:close/>
              </a:path>
            </a:pathLst>
          </a:custGeom>
          <a:solidFill>
            <a:srgbClr val="1A523E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7"/>
          <p:cNvSpPr txBox="1"/>
          <p:nvPr>
            <p:ph type="title"/>
          </p:nvPr>
        </p:nvSpPr>
        <p:spPr>
          <a:xfrm>
            <a:off x="415239" y="281178"/>
            <a:ext cx="11361521" cy="3911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rgbClr val="1A523E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27"/>
          <p:cNvSpPr txBox="1"/>
          <p:nvPr>
            <p:ph idx="1" type="body"/>
          </p:nvPr>
        </p:nvSpPr>
        <p:spPr>
          <a:xfrm>
            <a:off x="295757" y="3164782"/>
            <a:ext cx="11600484" cy="19342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7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27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27"/>
          <p:cNvSpPr txBox="1"/>
          <p:nvPr/>
        </p:nvSpPr>
        <p:spPr>
          <a:xfrm>
            <a:off x="11425682" y="362457"/>
            <a:ext cx="25654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GB" sz="1200" u="none" cap="none" strike="noStrike">
                <a:solidFill>
                  <a:srgbClr val="767070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rgbClr val="76707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18.png"/><Relationship Id="rId5" Type="http://schemas.openxmlformats.org/officeDocument/2006/relationships/image" Target="../media/image22.png"/><Relationship Id="rId6" Type="http://schemas.openxmlformats.org/officeDocument/2006/relationships/image" Target="../media/image2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2.png"/><Relationship Id="rId4" Type="http://schemas.openxmlformats.org/officeDocument/2006/relationships/image" Target="../media/image2.png"/><Relationship Id="rId5" Type="http://schemas.openxmlformats.org/officeDocument/2006/relationships/image" Target="../media/image24.png"/><Relationship Id="rId6" Type="http://schemas.openxmlformats.org/officeDocument/2006/relationships/image" Target="../media/image2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25.png"/><Relationship Id="rId5" Type="http://schemas.openxmlformats.org/officeDocument/2006/relationships/image" Target="../media/image22.png"/><Relationship Id="rId6" Type="http://schemas.openxmlformats.org/officeDocument/2006/relationships/image" Target="../media/image27.png"/><Relationship Id="rId7" Type="http://schemas.openxmlformats.org/officeDocument/2006/relationships/image" Target="../media/image3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Relationship Id="rId4" Type="http://schemas.openxmlformats.org/officeDocument/2006/relationships/image" Target="../media/image39.png"/><Relationship Id="rId5" Type="http://schemas.openxmlformats.org/officeDocument/2006/relationships/image" Target="../media/image29.png"/><Relationship Id="rId6" Type="http://schemas.openxmlformats.org/officeDocument/2006/relationships/image" Target="../media/image32.png"/><Relationship Id="rId7" Type="http://schemas.openxmlformats.org/officeDocument/2006/relationships/image" Target="../media/image3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2.png"/><Relationship Id="rId4" Type="http://schemas.openxmlformats.org/officeDocument/2006/relationships/image" Target="../media/image36.png"/><Relationship Id="rId5" Type="http://schemas.openxmlformats.org/officeDocument/2006/relationships/image" Target="../media/image35.png"/><Relationship Id="rId6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4.png"/><Relationship Id="rId4" Type="http://schemas.openxmlformats.org/officeDocument/2006/relationships/image" Target="../media/image32.png"/><Relationship Id="rId5" Type="http://schemas.openxmlformats.org/officeDocument/2006/relationships/image" Target="../media/image40.png"/><Relationship Id="rId6" Type="http://schemas.openxmlformats.org/officeDocument/2006/relationships/image" Target="../media/image2.png"/><Relationship Id="rId7" Type="http://schemas.openxmlformats.org/officeDocument/2006/relationships/image" Target="../media/image5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Relationship Id="rId4" Type="http://schemas.openxmlformats.org/officeDocument/2006/relationships/image" Target="../media/image42.png"/><Relationship Id="rId5" Type="http://schemas.openxmlformats.org/officeDocument/2006/relationships/image" Target="../media/image44.png"/><Relationship Id="rId6" Type="http://schemas.openxmlformats.org/officeDocument/2006/relationships/image" Target="../media/image53.png"/><Relationship Id="rId7" Type="http://schemas.openxmlformats.org/officeDocument/2006/relationships/image" Target="../media/image4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Relationship Id="rId4" Type="http://schemas.openxmlformats.org/officeDocument/2006/relationships/image" Target="../media/image44.png"/><Relationship Id="rId5" Type="http://schemas.openxmlformats.org/officeDocument/2006/relationships/image" Target="../media/image47.png"/><Relationship Id="rId6" Type="http://schemas.openxmlformats.org/officeDocument/2006/relationships/image" Target="../media/image5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Relationship Id="rId4" Type="http://schemas.openxmlformats.org/officeDocument/2006/relationships/image" Target="../media/image44.png"/><Relationship Id="rId5" Type="http://schemas.openxmlformats.org/officeDocument/2006/relationships/image" Target="../media/image45.png"/><Relationship Id="rId6" Type="http://schemas.openxmlformats.org/officeDocument/2006/relationships/image" Target="../media/image49.png"/><Relationship Id="rId7" Type="http://schemas.openxmlformats.org/officeDocument/2006/relationships/image" Target="../media/image5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Relationship Id="rId4" Type="http://schemas.openxmlformats.org/officeDocument/2006/relationships/image" Target="../media/image4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5" Type="http://schemas.openxmlformats.org/officeDocument/2006/relationships/image" Target="../media/image10.png"/><Relationship Id="rId6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31.png"/><Relationship Id="rId5" Type="http://schemas.openxmlformats.org/officeDocument/2006/relationships/image" Target="../media/image11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28.png"/><Relationship Id="rId5" Type="http://schemas.openxmlformats.org/officeDocument/2006/relationships/image" Target="../media/image9.png"/><Relationship Id="rId6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Relationship Id="rId4" Type="http://schemas.openxmlformats.org/officeDocument/2006/relationships/image" Target="../media/image2.png"/><Relationship Id="rId5" Type="http://schemas.openxmlformats.org/officeDocument/2006/relationships/image" Target="../media/image15.png"/><Relationship Id="rId6" Type="http://schemas.openxmlformats.org/officeDocument/2006/relationships/image" Target="../media/image1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Relationship Id="rId4" Type="http://schemas.openxmlformats.org/officeDocument/2006/relationships/image" Target="../media/image2.png"/><Relationship Id="rId5" Type="http://schemas.openxmlformats.org/officeDocument/2006/relationships/image" Target="../media/image19.png"/><Relationship Id="rId6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"/>
          <p:cNvSpPr/>
          <p:nvPr/>
        </p:nvSpPr>
        <p:spPr>
          <a:xfrm>
            <a:off x="0" y="3587496"/>
            <a:ext cx="12192000" cy="386080"/>
          </a:xfrm>
          <a:custGeom>
            <a:rect b="b" l="l" r="r" t="t"/>
            <a:pathLst>
              <a:path extrusionOk="0" h="386079" w="12192000">
                <a:moveTo>
                  <a:pt x="12192000" y="0"/>
                </a:moveTo>
                <a:lnTo>
                  <a:pt x="0" y="0"/>
                </a:lnTo>
                <a:lnTo>
                  <a:pt x="0" y="385571"/>
                </a:lnTo>
                <a:lnTo>
                  <a:pt x="12192000" y="385571"/>
                </a:lnTo>
                <a:lnTo>
                  <a:pt x="12192000" y="0"/>
                </a:lnTo>
                <a:close/>
              </a:path>
            </a:pathLst>
          </a:custGeom>
          <a:solidFill>
            <a:srgbClr val="1A523E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1"/>
          <p:cNvSpPr txBox="1"/>
          <p:nvPr>
            <p:ph type="title"/>
          </p:nvPr>
        </p:nvSpPr>
        <p:spPr>
          <a:xfrm>
            <a:off x="1600200" y="3137899"/>
            <a:ext cx="105918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연구 진행 상황</a:t>
            </a:r>
            <a:endParaRPr/>
          </a:p>
        </p:txBody>
      </p:sp>
      <p:sp>
        <p:nvSpPr>
          <p:cNvPr id="49" name="Google Shape;49;p1"/>
          <p:cNvSpPr txBox="1"/>
          <p:nvPr/>
        </p:nvSpPr>
        <p:spPr>
          <a:xfrm>
            <a:off x="8123481" y="6100634"/>
            <a:ext cx="2871090" cy="70274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9050">
            <a:spAutoFit/>
          </a:bodyPr>
          <a:lstStyle/>
          <a:p>
            <a:pPr indent="0" lvl="0" marL="127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배소희</a:t>
            </a:r>
            <a:endParaRPr b="0" i="0" sz="16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12700" marR="0" rtl="0" algn="r">
              <a:lnSpc>
                <a:spcPct val="100000"/>
              </a:lnSpc>
              <a:spcBef>
                <a:spcPts val="755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</a:pPr>
            <a:r>
              <a:rPr b="0" i="1" lang="en-GB" sz="16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shbae2819@g.seoultech.ac.kr</a:t>
            </a:r>
            <a:endParaRPr b="0" i="0" sz="16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1"/>
          <p:cNvSpPr txBox="1"/>
          <p:nvPr/>
        </p:nvSpPr>
        <p:spPr>
          <a:xfrm>
            <a:off x="54424" y="6558275"/>
            <a:ext cx="14085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2024.0</a:t>
            </a:r>
            <a:r>
              <a:rPr lang="en-GB" sz="1800"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r>
              <a:rPr b="0" i="0" lang="en-GB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.02</a:t>
            </a:r>
            <a:endParaRPr b="0" i="0" sz="1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descr="Icon&#10;&#10;Description automatically generated" id="51" name="Google Shape;51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94571" y="6189199"/>
            <a:ext cx="1146330" cy="672846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1"/>
          <p:cNvSpPr txBox="1"/>
          <p:nvPr/>
        </p:nvSpPr>
        <p:spPr>
          <a:xfrm>
            <a:off x="5170131" y="6100634"/>
            <a:ext cx="2871000" cy="6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9050">
            <a:spAutoFit/>
          </a:bodyPr>
          <a:lstStyle/>
          <a:p>
            <a:pPr indent="0" lvl="0" marL="127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이성호</a:t>
            </a:r>
            <a:endParaRPr b="0" i="0" sz="16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12700" marR="0" rtl="0" algn="r">
              <a:lnSpc>
                <a:spcPct val="100000"/>
              </a:lnSpc>
              <a:spcBef>
                <a:spcPts val="755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</a:pPr>
            <a:r>
              <a:rPr b="0" i="1" lang="en-GB" sz="16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sean0310@.seoultech.ac.kr</a:t>
            </a:r>
            <a:endParaRPr b="0" i="0" sz="16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b4fc8b065b_0_43"/>
          <p:cNvSpPr txBox="1"/>
          <p:nvPr>
            <p:ph type="title"/>
          </p:nvPr>
        </p:nvSpPr>
        <p:spPr>
          <a:xfrm>
            <a:off x="415259" y="281175"/>
            <a:ext cx="103137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1D CNN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descr="Icon&#10;&#10;Description automatically generated" id="136" name="Google Shape;136;g2b4fc8b065b_0_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94571" y="6189199"/>
            <a:ext cx="1146330" cy="672846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g2b4fc8b065b_0_43"/>
          <p:cNvSpPr txBox="1"/>
          <p:nvPr/>
        </p:nvSpPr>
        <p:spPr>
          <a:xfrm>
            <a:off x="486050" y="981500"/>
            <a:ext cx="6158400" cy="54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●"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Experiment setting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Epoch : 100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optimizer : Adam(lr=1e-</a:t>
            </a: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학습 데이터셋에서 각 클래스가 차지하는 비율의 역수를 사용하여 loss weight 설정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Layer : 1D Conv layer(16-&gt;32-&gt;64-&gt;128) / kernel=3),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4572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Linear layer (</a:t>
            </a: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256</a:t>
            </a: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-&gt; 32 -&gt; </a:t>
            </a: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r>
              <a:rPr b="0" i="0" lang="en-GB" sz="1400" u="none" cap="none" strike="noStrike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●"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Result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Acc </a:t>
            </a: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</a:t>
            </a: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0.9691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F1</a:t>
            </a: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: 0.5579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●"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변수 별 중요도 해석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is_abnormal(ei label값)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tg17(스팀 누적값)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tg38(설비 AE 속도)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38" name="Google Shape;138;g2b4fc8b065b_0_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72125" y="815775"/>
            <a:ext cx="2323799" cy="1939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g2b4fc8b065b_0_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00450" y="2806800"/>
            <a:ext cx="6995476" cy="154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g2b4fc8b065b_0_4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00450" y="4499700"/>
            <a:ext cx="2383862" cy="220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g2b4fdaddbab_0_12"/>
          <p:cNvPicPr preferRelativeResize="0"/>
          <p:nvPr/>
        </p:nvPicPr>
        <p:blipFill rotWithShape="1">
          <a:blip r:embed="rId3">
            <a:alphaModFix/>
          </a:blip>
          <a:srcRect b="0" l="0" r="71486" t="0"/>
          <a:stretch/>
        </p:blipFill>
        <p:spPr>
          <a:xfrm>
            <a:off x="5280925" y="1285650"/>
            <a:ext cx="1869251" cy="1443625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g2b4fdaddbab_0_12"/>
          <p:cNvSpPr txBox="1"/>
          <p:nvPr>
            <p:ph type="title"/>
          </p:nvPr>
        </p:nvSpPr>
        <p:spPr>
          <a:xfrm>
            <a:off x="415259" y="281175"/>
            <a:ext cx="103137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1D CNN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descr="Icon&#10;&#10;Description automatically generated" id="147" name="Google Shape;147;g2b4fdaddbab_0_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994571" y="6189199"/>
            <a:ext cx="1146330" cy="6728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g2b4fdaddbab_0_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07223" y="2800425"/>
            <a:ext cx="8694175" cy="1918820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49" name="Google Shape;149;g2b4fdaddbab_0_1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807225" y="4762023"/>
            <a:ext cx="8694175" cy="1923062"/>
          </a:xfrm>
          <a:prstGeom prst="rect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50" name="Google Shape;150;g2b4fdaddbab_0_12"/>
          <p:cNvSpPr txBox="1"/>
          <p:nvPr/>
        </p:nvSpPr>
        <p:spPr>
          <a:xfrm>
            <a:off x="486050" y="981500"/>
            <a:ext cx="5872200" cy="54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●"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모델이 abnormal이라고 분류하는 index 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1" name="Google Shape;151;g2b4fdaddbab_0_12"/>
          <p:cNvSpPr/>
          <p:nvPr/>
        </p:nvSpPr>
        <p:spPr>
          <a:xfrm>
            <a:off x="5665600" y="1285650"/>
            <a:ext cx="645900" cy="1380600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g2b4fdaddbab_0_12"/>
          <p:cNvSpPr/>
          <p:nvPr/>
        </p:nvSpPr>
        <p:spPr>
          <a:xfrm>
            <a:off x="6342950" y="1285650"/>
            <a:ext cx="482400" cy="1380600"/>
          </a:xfrm>
          <a:prstGeom prst="rect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b557294e5e_1_87"/>
          <p:cNvSpPr txBox="1"/>
          <p:nvPr>
            <p:ph type="title"/>
          </p:nvPr>
        </p:nvSpPr>
        <p:spPr>
          <a:xfrm>
            <a:off x="415259" y="281175"/>
            <a:ext cx="103137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1D CNN</a:t>
            </a:r>
            <a:endParaRPr/>
          </a:p>
        </p:txBody>
      </p:sp>
      <p:pic>
        <p:nvPicPr>
          <p:cNvPr descr="Icon&#10;&#10;Description automatically generated" id="158" name="Google Shape;158;g2b557294e5e_1_8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94571" y="6189199"/>
            <a:ext cx="1146330" cy="6728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g2b557294e5e_1_8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97948" y="2928828"/>
            <a:ext cx="7596104" cy="1672775"/>
          </a:xfrm>
          <a:prstGeom prst="rect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60" name="Google Shape;160;g2b557294e5e_1_87"/>
          <p:cNvPicPr preferRelativeResize="0"/>
          <p:nvPr/>
        </p:nvPicPr>
        <p:blipFill rotWithShape="1">
          <a:blip r:embed="rId5">
            <a:alphaModFix/>
          </a:blip>
          <a:srcRect b="0" l="62899" r="0" t="0"/>
          <a:stretch/>
        </p:blipFill>
        <p:spPr>
          <a:xfrm>
            <a:off x="4914452" y="1285650"/>
            <a:ext cx="2363100" cy="140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g2b557294e5e_1_87"/>
          <p:cNvSpPr txBox="1"/>
          <p:nvPr/>
        </p:nvSpPr>
        <p:spPr>
          <a:xfrm>
            <a:off x="486050" y="981500"/>
            <a:ext cx="6369600" cy="54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●"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모델이 abnormal이라고 분류하는 index 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2" name="Google Shape;162;g2b557294e5e_1_87"/>
          <p:cNvSpPr/>
          <p:nvPr/>
        </p:nvSpPr>
        <p:spPr>
          <a:xfrm>
            <a:off x="6782975" y="1285650"/>
            <a:ext cx="208200" cy="1380600"/>
          </a:xfrm>
          <a:prstGeom prst="rect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3" name="Google Shape;163;g2b557294e5e_1_8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02250" y="4799025"/>
            <a:ext cx="5941827" cy="1308475"/>
          </a:xfrm>
          <a:prstGeom prst="rect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64" name="Google Shape;164;g2b557294e5e_1_8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05475" y="4798264"/>
            <a:ext cx="5928801" cy="1308486"/>
          </a:xfrm>
          <a:prstGeom prst="rect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65" name="Google Shape;165;g2b557294e5e_1_87"/>
          <p:cNvSpPr/>
          <p:nvPr/>
        </p:nvSpPr>
        <p:spPr>
          <a:xfrm>
            <a:off x="5119250" y="1285650"/>
            <a:ext cx="195000" cy="1380600"/>
          </a:xfrm>
          <a:prstGeom prst="rect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g2b557294e5e_1_87"/>
          <p:cNvSpPr/>
          <p:nvPr/>
        </p:nvSpPr>
        <p:spPr>
          <a:xfrm>
            <a:off x="6522100" y="1285650"/>
            <a:ext cx="245400" cy="1380600"/>
          </a:xfrm>
          <a:prstGeom prst="rect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b4fc8b065b_0_87"/>
          <p:cNvSpPr txBox="1"/>
          <p:nvPr>
            <p:ph type="title"/>
          </p:nvPr>
        </p:nvSpPr>
        <p:spPr>
          <a:xfrm>
            <a:off x="415259" y="281175"/>
            <a:ext cx="103137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LSTM</a:t>
            </a:r>
            <a:endParaRPr/>
          </a:p>
        </p:txBody>
      </p:sp>
      <p:pic>
        <p:nvPicPr>
          <p:cNvPr descr="Icon&#10;&#10;Description automatically generated" id="172" name="Google Shape;172;g2b4fc8b065b_0_8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94571" y="6189199"/>
            <a:ext cx="1146330" cy="672846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g2b4fc8b065b_0_87"/>
          <p:cNvSpPr txBox="1"/>
          <p:nvPr/>
        </p:nvSpPr>
        <p:spPr>
          <a:xfrm>
            <a:off x="486050" y="981500"/>
            <a:ext cx="5702700" cy="54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●"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Experiment setting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Epoch : 100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optimizer : Adam(lr=1e-</a:t>
            </a: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학습 데이터셋에서 각 클래스가 차지하는 비율의 역수를 사용하여 loss weight 설정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Layer : lstm layer(hidden=512, layer=6) + attention layer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●"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Result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Acc </a:t>
            </a: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0.9709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F1</a:t>
            </a: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: 0.5110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●"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변수 별 중요도 해석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tg02(종이별 측정 무게)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tg40(설비H 온도)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tg17(스팀 누적값)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74" name="Google Shape;174;g2b4fc8b065b_0_8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54369" y="4489100"/>
            <a:ext cx="5174954" cy="1958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g2b4fc8b065b_0_8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705522" y="815772"/>
            <a:ext cx="2323800" cy="19433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g2b4fc8b065b_0_8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309325" y="2774100"/>
            <a:ext cx="7719997" cy="1700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g2b4fc8b065b_0_8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385526" y="4474150"/>
            <a:ext cx="2347529" cy="195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182;g2b557294e5e_1_108"/>
          <p:cNvPicPr preferRelativeResize="0"/>
          <p:nvPr/>
        </p:nvPicPr>
        <p:blipFill rotWithShape="1">
          <a:blip r:embed="rId3">
            <a:alphaModFix/>
          </a:blip>
          <a:srcRect b="0" l="0" r="72417" t="0"/>
          <a:stretch/>
        </p:blipFill>
        <p:spPr>
          <a:xfrm>
            <a:off x="5280925" y="1285650"/>
            <a:ext cx="1808174" cy="1443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g2b557294e5e_1_10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07225" y="4762023"/>
            <a:ext cx="8694175" cy="1923065"/>
          </a:xfrm>
          <a:prstGeom prst="rect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84" name="Google Shape;184;g2b557294e5e_1_10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07225" y="2800423"/>
            <a:ext cx="8694175" cy="1918822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85" name="Google Shape;185;g2b557294e5e_1_108"/>
          <p:cNvSpPr txBox="1"/>
          <p:nvPr>
            <p:ph type="title"/>
          </p:nvPr>
        </p:nvSpPr>
        <p:spPr>
          <a:xfrm>
            <a:off x="415259" y="281175"/>
            <a:ext cx="103137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GB"/>
              <a:t>LSTM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descr="Icon&#10;&#10;Description automatically generated" id="186" name="Google Shape;186;g2b557294e5e_1_10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994571" y="6189199"/>
            <a:ext cx="1146330" cy="672846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g2b557294e5e_1_108"/>
          <p:cNvSpPr txBox="1"/>
          <p:nvPr/>
        </p:nvSpPr>
        <p:spPr>
          <a:xfrm>
            <a:off x="486050" y="981500"/>
            <a:ext cx="5872200" cy="54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●"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모델이 abnormal이라고 분류하는 index 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8" name="Google Shape;188;g2b557294e5e_1_108"/>
          <p:cNvSpPr/>
          <p:nvPr/>
        </p:nvSpPr>
        <p:spPr>
          <a:xfrm>
            <a:off x="5665600" y="1285650"/>
            <a:ext cx="645900" cy="1380600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g2b557294e5e_1_108"/>
          <p:cNvSpPr/>
          <p:nvPr/>
        </p:nvSpPr>
        <p:spPr>
          <a:xfrm>
            <a:off x="6342950" y="1285650"/>
            <a:ext cx="482400" cy="1380600"/>
          </a:xfrm>
          <a:prstGeom prst="rect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Google Shape;194;g2b557294e5e_1_1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02246" y="4798275"/>
            <a:ext cx="5941832" cy="1308475"/>
          </a:xfrm>
          <a:prstGeom prst="rect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95" name="Google Shape;195;g2b557294e5e_1_119"/>
          <p:cNvPicPr preferRelativeResize="0"/>
          <p:nvPr/>
        </p:nvPicPr>
        <p:blipFill rotWithShape="1">
          <a:blip r:embed="rId4">
            <a:alphaModFix/>
          </a:blip>
          <a:srcRect b="0" l="64244" r="0" t="0"/>
          <a:stretch/>
        </p:blipFill>
        <p:spPr>
          <a:xfrm>
            <a:off x="4957248" y="1285650"/>
            <a:ext cx="2277473" cy="1402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g2b557294e5e_1_1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97915" y="2928825"/>
            <a:ext cx="7596134" cy="1672775"/>
          </a:xfrm>
          <a:prstGeom prst="rect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97" name="Google Shape;197;g2b557294e5e_1_119"/>
          <p:cNvSpPr txBox="1"/>
          <p:nvPr>
            <p:ph type="title"/>
          </p:nvPr>
        </p:nvSpPr>
        <p:spPr>
          <a:xfrm>
            <a:off x="415259" y="281175"/>
            <a:ext cx="103137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LSTM</a:t>
            </a:r>
            <a:endParaRPr/>
          </a:p>
        </p:txBody>
      </p:sp>
      <p:pic>
        <p:nvPicPr>
          <p:cNvPr descr="Icon&#10;&#10;Description automatically generated" id="198" name="Google Shape;198;g2b557294e5e_1_11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994571" y="6189199"/>
            <a:ext cx="1146330" cy="6728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g2b557294e5e_1_1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05475" y="4798274"/>
            <a:ext cx="5928678" cy="1308474"/>
          </a:xfrm>
          <a:prstGeom prst="rect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00" name="Google Shape;200;g2b557294e5e_1_119"/>
          <p:cNvSpPr txBox="1"/>
          <p:nvPr/>
        </p:nvSpPr>
        <p:spPr>
          <a:xfrm>
            <a:off x="486050" y="981500"/>
            <a:ext cx="6369600" cy="54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●"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모델이 abnormal이라고 분류하는 index 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1" name="Google Shape;201;g2b557294e5e_1_119"/>
          <p:cNvSpPr/>
          <p:nvPr/>
        </p:nvSpPr>
        <p:spPr>
          <a:xfrm>
            <a:off x="6744875" y="1285650"/>
            <a:ext cx="208200" cy="1380600"/>
          </a:xfrm>
          <a:prstGeom prst="rect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g2b557294e5e_1_119"/>
          <p:cNvSpPr/>
          <p:nvPr/>
        </p:nvSpPr>
        <p:spPr>
          <a:xfrm>
            <a:off x="5062100" y="1285650"/>
            <a:ext cx="195000" cy="1380600"/>
          </a:xfrm>
          <a:prstGeom prst="rect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g2b557294e5e_1_119"/>
          <p:cNvSpPr/>
          <p:nvPr/>
        </p:nvSpPr>
        <p:spPr>
          <a:xfrm>
            <a:off x="6484000" y="1285650"/>
            <a:ext cx="245400" cy="1380600"/>
          </a:xfrm>
          <a:prstGeom prst="rect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b48af5928c_0_118"/>
          <p:cNvSpPr txBox="1"/>
          <p:nvPr>
            <p:ph type="title"/>
          </p:nvPr>
        </p:nvSpPr>
        <p:spPr>
          <a:xfrm>
            <a:off x="415259" y="281175"/>
            <a:ext cx="103137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IMV-LSTM</a:t>
            </a:r>
            <a:endParaRPr/>
          </a:p>
        </p:txBody>
      </p:sp>
      <p:pic>
        <p:nvPicPr>
          <p:cNvPr descr="Icon&#10;&#10;Description automatically generated" id="209" name="Google Shape;209;g2b48af5928c_0_1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94571" y="6189199"/>
            <a:ext cx="1146330" cy="672846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g2b48af5928c_0_118"/>
          <p:cNvSpPr txBox="1"/>
          <p:nvPr/>
        </p:nvSpPr>
        <p:spPr>
          <a:xfrm>
            <a:off x="486050" y="981500"/>
            <a:ext cx="5702700" cy="54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●"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Experiment setting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Epoch : 100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optimizer : Adam(lr=1e-3)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Lstm layer 노드 : 32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학습 데이터셋에서 각 클래스가 차지하는 비율의 역수를 사용하여 loss weight 설정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●"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Result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Acc : 0.9501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F1 : 0.5368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●"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모델 해석(Attention Map)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tg27(설비 PS2 속도)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</a:t>
            </a: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s_abnormal</a:t>
            </a: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(ei la</a:t>
            </a: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bel값</a:t>
            </a: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tg34(설비AE 절대습도)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tg28(설비 AS 속도)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tg25(설비 PS1 속도)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	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11" name="Google Shape;211;g2b48af5928c_0_1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93523" y="879700"/>
            <a:ext cx="1966028" cy="1644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g2b48af5928c_0_1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32525" y="2650750"/>
            <a:ext cx="6527027" cy="1437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g2b48af5928c_0_1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559550" y="879700"/>
            <a:ext cx="2534300" cy="527515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g2b48af5928c_0_1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230125" y="4312025"/>
            <a:ext cx="2329424" cy="24697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b4fdaddbab_0_24"/>
          <p:cNvSpPr txBox="1"/>
          <p:nvPr>
            <p:ph type="title"/>
          </p:nvPr>
        </p:nvSpPr>
        <p:spPr>
          <a:xfrm>
            <a:off x="415259" y="281175"/>
            <a:ext cx="103137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IMV-LSTM</a:t>
            </a:r>
            <a:endParaRPr/>
          </a:p>
        </p:txBody>
      </p:sp>
      <p:pic>
        <p:nvPicPr>
          <p:cNvPr descr="Icon&#10;&#10;Description automatically generated" id="220" name="Google Shape;220;g2b4fdaddbab_0_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94571" y="6189199"/>
            <a:ext cx="1146330" cy="672846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g2b4fdaddbab_0_24"/>
          <p:cNvSpPr txBox="1"/>
          <p:nvPr/>
        </p:nvSpPr>
        <p:spPr>
          <a:xfrm>
            <a:off x="486050" y="981500"/>
            <a:ext cx="6369600" cy="54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●"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모델이 abnormal이라고 분류하는</a:t>
            </a: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index 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22" name="Google Shape;222;g2b4fdaddbab_0_24"/>
          <p:cNvPicPr preferRelativeResize="0"/>
          <p:nvPr/>
        </p:nvPicPr>
        <p:blipFill rotWithShape="1">
          <a:blip r:embed="rId4">
            <a:alphaModFix/>
          </a:blip>
          <a:srcRect b="0" l="0" r="73646" t="0"/>
          <a:stretch/>
        </p:blipFill>
        <p:spPr>
          <a:xfrm>
            <a:off x="5280925" y="1285650"/>
            <a:ext cx="1727626" cy="1443625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g2b4fdaddbab_0_24"/>
          <p:cNvSpPr/>
          <p:nvPr/>
        </p:nvSpPr>
        <p:spPr>
          <a:xfrm>
            <a:off x="5665600" y="1285650"/>
            <a:ext cx="645900" cy="1380600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g2b4fdaddbab_0_24"/>
          <p:cNvSpPr/>
          <p:nvPr/>
        </p:nvSpPr>
        <p:spPr>
          <a:xfrm>
            <a:off x="6342950" y="1285650"/>
            <a:ext cx="482400" cy="1380600"/>
          </a:xfrm>
          <a:prstGeom prst="rect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5" name="Google Shape;225;g2b4fdaddbab_0_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07225" y="4762025"/>
            <a:ext cx="8675026" cy="1918825"/>
          </a:xfrm>
          <a:prstGeom prst="rect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26" name="Google Shape;226;g2b4fdaddbab_0_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807225" y="2800433"/>
            <a:ext cx="8675026" cy="1918842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b557294e5e_1_22"/>
          <p:cNvSpPr txBox="1"/>
          <p:nvPr>
            <p:ph type="title"/>
          </p:nvPr>
        </p:nvSpPr>
        <p:spPr>
          <a:xfrm>
            <a:off x="415259" y="281175"/>
            <a:ext cx="103137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IMV-LSTM</a:t>
            </a:r>
            <a:endParaRPr/>
          </a:p>
        </p:txBody>
      </p:sp>
      <p:pic>
        <p:nvPicPr>
          <p:cNvPr descr="Icon&#10;&#10;Description automatically generated" id="232" name="Google Shape;232;g2b557294e5e_1_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94571" y="6189199"/>
            <a:ext cx="1146330" cy="672846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g2b557294e5e_1_22"/>
          <p:cNvSpPr txBox="1"/>
          <p:nvPr/>
        </p:nvSpPr>
        <p:spPr>
          <a:xfrm>
            <a:off x="486050" y="981500"/>
            <a:ext cx="6369600" cy="54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●"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모델이 abnormal이라고 분류하는 index 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34" name="Google Shape;234;g2b557294e5e_1_22"/>
          <p:cNvPicPr preferRelativeResize="0"/>
          <p:nvPr/>
        </p:nvPicPr>
        <p:blipFill rotWithShape="1">
          <a:blip r:embed="rId4">
            <a:alphaModFix/>
          </a:blip>
          <a:srcRect b="0" l="62660" r="2836" t="0"/>
          <a:stretch/>
        </p:blipFill>
        <p:spPr>
          <a:xfrm>
            <a:off x="4965064" y="1285650"/>
            <a:ext cx="2261873" cy="1443625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g2b557294e5e_1_22"/>
          <p:cNvSpPr/>
          <p:nvPr/>
        </p:nvSpPr>
        <p:spPr>
          <a:xfrm>
            <a:off x="6917075" y="1285650"/>
            <a:ext cx="208200" cy="1380600"/>
          </a:xfrm>
          <a:prstGeom prst="rect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g2b557294e5e_1_22"/>
          <p:cNvSpPr/>
          <p:nvPr/>
        </p:nvSpPr>
        <p:spPr>
          <a:xfrm>
            <a:off x="5195450" y="1285650"/>
            <a:ext cx="195000" cy="1380600"/>
          </a:xfrm>
          <a:prstGeom prst="rect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7" name="Google Shape;237;g2b557294e5e_1_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97938" y="2928828"/>
            <a:ext cx="7596124" cy="1672775"/>
          </a:xfrm>
          <a:prstGeom prst="rect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38" name="Google Shape;238;g2b557294e5e_1_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12100" y="4801148"/>
            <a:ext cx="5928801" cy="1305606"/>
          </a:xfrm>
          <a:prstGeom prst="rect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39" name="Google Shape;239;g2b557294e5e_1_22"/>
          <p:cNvSpPr/>
          <p:nvPr/>
        </p:nvSpPr>
        <p:spPr>
          <a:xfrm>
            <a:off x="6656200" y="1285650"/>
            <a:ext cx="245400" cy="1380600"/>
          </a:xfrm>
          <a:prstGeom prst="rect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0" name="Google Shape;240;g2b557294e5e_1_2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05475" y="4799697"/>
            <a:ext cx="5928801" cy="1308498"/>
          </a:xfrm>
          <a:prstGeom prst="rect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2b4f0f32c96_2_0"/>
          <p:cNvSpPr txBox="1"/>
          <p:nvPr>
            <p:ph type="title"/>
          </p:nvPr>
        </p:nvSpPr>
        <p:spPr>
          <a:xfrm>
            <a:off x="415259" y="281175"/>
            <a:ext cx="103137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향후 계획</a:t>
            </a:r>
            <a:endParaRPr/>
          </a:p>
        </p:txBody>
      </p:sp>
      <p:pic>
        <p:nvPicPr>
          <p:cNvPr descr="Icon&#10;&#10;Description automatically generated" id="246" name="Google Shape;246;g2b4f0f32c96_2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94571" y="6189199"/>
            <a:ext cx="1146330" cy="672846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g2b4f0f32c96_2_0"/>
          <p:cNvSpPr txBox="1"/>
          <p:nvPr/>
        </p:nvSpPr>
        <p:spPr>
          <a:xfrm>
            <a:off x="486050" y="981500"/>
            <a:ext cx="10545900" cy="54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●"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0131 회의 내용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b="0" i="0" lang="en-GB" sz="1400" u="none" cap="none" strike="sng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UCL, LCL 계산 논리 확인 /1로 처리한 부분 확대하여 확인 </a:t>
            </a:r>
            <a:r>
              <a:rPr lang="en-GB" strike="sng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→ filtered jr을 jr로 변경, jr 범위 늘림</a:t>
            </a:r>
            <a:endParaRPr b="0" i="0" sz="1400" u="none" cap="none" strike="sng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b="0" i="0" lang="en-GB" sz="1400" u="none" cap="none" strike="sng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UCL,LCL 계산 제대로 해서 0,1,2로 처리</a:t>
            </a:r>
            <a:endParaRPr b="0" i="0" sz="1400" u="none" cap="none" strike="sng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b="0" i="0" lang="en-GB" sz="1400" u="none" cap="none" strike="sng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모델이 abnormal이라고 예측한 이상의 위치 확인</a:t>
            </a:r>
            <a:endParaRPr b="0" i="0" sz="1400" u="none" cap="none" strike="sng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b="0" i="0" lang="en-GB" sz="1400" u="none" cap="none" strike="sng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Time gap만큼 분류를 하고 있는지 학습 자체가 잘 안되어 랜덤처럼 찍고 있는건지</a:t>
            </a:r>
            <a:endParaRPr b="0" i="0" sz="1400" u="none" cap="none" strike="sng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sng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b="0" i="0" lang="en-GB" sz="1400" u="none" cap="none" strike="sng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변수(tg02,03,04)는 다 넣고, val은 빼고, epoch는 100으로 고정</a:t>
            </a:r>
            <a:endParaRPr b="0" i="0" sz="1400" u="none" cap="none" strike="sng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b="0" i="0" lang="en-GB" sz="1400" u="none" cap="none" strike="sng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하이퍼파라미터 최적화는 수동으로 바꿔가면서 다른 모델에 C</a:t>
            </a:r>
            <a:r>
              <a:rPr lang="en-GB" strike="sng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lassification 으로 변경</a:t>
            </a:r>
            <a:r>
              <a:rPr b="0" i="0" lang="en-GB" sz="1400" u="none" cap="none" strike="sng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Randomforest, 1D CNN, LSTM</a:t>
            </a: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금요일 : 16:00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●"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향후 계획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코드 모듈화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자료 정리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b48af5928c_0_0"/>
          <p:cNvSpPr txBox="1"/>
          <p:nvPr>
            <p:ph type="title"/>
          </p:nvPr>
        </p:nvSpPr>
        <p:spPr>
          <a:xfrm>
            <a:off x="415239" y="281178"/>
            <a:ext cx="28614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Contents</a:t>
            </a:r>
            <a:endParaRPr/>
          </a:p>
        </p:txBody>
      </p:sp>
      <p:sp>
        <p:nvSpPr>
          <p:cNvPr id="58" name="Google Shape;58;g2b48af5928c_0_0"/>
          <p:cNvSpPr txBox="1"/>
          <p:nvPr/>
        </p:nvSpPr>
        <p:spPr>
          <a:xfrm>
            <a:off x="304800" y="990600"/>
            <a:ext cx="11651700" cy="30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66700" lvl="6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Malgun Gothic"/>
              <a:buChar char="-"/>
            </a:pPr>
            <a:r>
              <a:rPr b="0" i="0" lang="en-GB" sz="15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 이해</a:t>
            </a:r>
            <a:endParaRPr b="0" i="0" sz="15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2385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algun Gothic"/>
              <a:buChar char="-"/>
            </a:pPr>
            <a:r>
              <a:rPr b="0" i="0" lang="en-GB" sz="15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실험 데이터 구축</a:t>
            </a:r>
            <a:endParaRPr b="0" i="0" sz="15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2385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algun Gothic"/>
              <a:buChar char="-"/>
            </a:pPr>
            <a:r>
              <a:rPr b="0" i="0" lang="en-GB" sz="15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이상치 정의 </a:t>
            </a:r>
            <a:endParaRPr b="0" i="0" sz="15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66700" lvl="6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Malgun Gothic"/>
              <a:buChar char="-"/>
            </a:pPr>
            <a:r>
              <a:rPr b="0" i="0" lang="en-GB" sz="15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모델링</a:t>
            </a:r>
            <a:endParaRPr b="0" i="0" sz="15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2385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Malgun Gothic"/>
              <a:buChar char="-"/>
            </a:pPr>
            <a:r>
              <a:rPr lang="en-GB" sz="1500">
                <a:latin typeface="Malgun Gothic"/>
                <a:ea typeface="Malgun Gothic"/>
                <a:cs typeface="Malgun Gothic"/>
                <a:sym typeface="Malgun Gothic"/>
              </a:rPr>
              <a:t>일반 머신러닝 모델 (Random forest) </a:t>
            </a:r>
            <a:endParaRPr sz="15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2385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Malgun Gothic"/>
              <a:buChar char="-"/>
            </a:pPr>
            <a:r>
              <a:rPr lang="en-GB" sz="1500">
                <a:latin typeface="Malgun Gothic"/>
                <a:ea typeface="Malgun Gothic"/>
                <a:cs typeface="Malgun Gothic"/>
                <a:sym typeface="Malgun Gothic"/>
              </a:rPr>
              <a:t>딥러닝 모델 (1D CNN, LSTM) </a:t>
            </a:r>
            <a:endParaRPr sz="15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2385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Malgun Gothic"/>
              <a:buChar char="-"/>
            </a:pPr>
            <a:r>
              <a:rPr lang="en-GB" sz="1500">
                <a:latin typeface="Malgun Gothic"/>
                <a:ea typeface="Malgun Gothic"/>
                <a:cs typeface="Malgun Gothic"/>
                <a:sym typeface="Malgun Gothic"/>
              </a:rPr>
              <a:t>IMVLSTM</a:t>
            </a:r>
            <a:endParaRPr b="0" i="0" sz="15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66700" lvl="6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Malgun Gothic"/>
              <a:buChar char="-"/>
            </a:pPr>
            <a:r>
              <a:rPr b="0" i="0" lang="en-GB" sz="15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향후 계획</a:t>
            </a:r>
            <a:endParaRPr b="0" i="0" sz="15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descr="Icon&#10;&#10;Description automatically generated" id="59" name="Google Shape;59;g2b48af5928c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94571" y="6189199"/>
            <a:ext cx="1146330" cy="6728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b61bd14967_2_0"/>
          <p:cNvSpPr txBox="1"/>
          <p:nvPr>
            <p:ph type="title"/>
          </p:nvPr>
        </p:nvSpPr>
        <p:spPr>
          <a:xfrm>
            <a:off x="415259" y="281175"/>
            <a:ext cx="103137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향후 계획</a:t>
            </a:r>
            <a:endParaRPr/>
          </a:p>
        </p:txBody>
      </p:sp>
      <p:pic>
        <p:nvPicPr>
          <p:cNvPr descr="Icon&#10;&#10;Description automatically generated" id="253" name="Google Shape;253;g2b61bd14967_2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94571" y="6189199"/>
            <a:ext cx="1146330" cy="672846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g2b61bd14967_2_0"/>
          <p:cNvSpPr txBox="1"/>
          <p:nvPr/>
        </p:nvSpPr>
        <p:spPr>
          <a:xfrm>
            <a:off x="486050" y="981500"/>
            <a:ext cx="10545900" cy="54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●"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0203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●"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1dcnn, lstm, imv lstm 동일한 setting으로 classification, regression 실험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●"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이상치에 대한 shap도출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●"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기능상세 설계서의 코드 설명은 .</a:t>
            </a: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py 파</a:t>
            </a: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일에 대한 설명, 함수에 대한 설명 정도로 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●"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 이해 (</a:t>
            </a: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데이터에 대한 소개와 데이터 전처리 구분 (utils.py의 어떤 funtion으로 하는지))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활용 데이터 관련 소개 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●"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 전처리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스팀 사용량 이상 예측 모델 구축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--&gt; 기능 상세 설계서의 내용 참고해서 작성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●"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8. 구현 상세 설명 / 개발 결과물 사용설명서 참고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●"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데이터에 대한 소개와 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●"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 전처리 구분 (utils.py의 어떤 funtion으로 하는지 )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●"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jr_progress, jr_ window --&gt; 데이터 전처리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●"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train_test_split 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●"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outlier를 label매기는 거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●"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ucl,lcl 설정 --&gt; 이상에 대한 정의 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●"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코드는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●"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main.ipynb --&gt;에서 결과 확인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●"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main으로 돌리는 거는 jupyter로 결과 확인, utils.py, model, data 등으로 구성해서 쓸 수 있도록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●"/>
            </a:pPr>
            <a:r>
              <a:t/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●"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모델 : 1dcnn, lstm, imvlstm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●"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5.4 위 모델로 ei값을 classification으로 변환해서 시도해봤다.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●"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6. 모델 regression, </a:t>
            </a: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classification</a:t>
            </a: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confusion matrix(regression 설명이 필요), r2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●"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confusion matrix, acc, f1 결과 작성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●"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시계열 구체적인 그래프들 추가 (regression, classification)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●"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7. shap결과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2b61bd14967_2_7"/>
          <p:cNvSpPr txBox="1"/>
          <p:nvPr>
            <p:ph type="title"/>
          </p:nvPr>
        </p:nvSpPr>
        <p:spPr>
          <a:xfrm>
            <a:off x="415259" y="281175"/>
            <a:ext cx="103137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향후 계획</a:t>
            </a:r>
            <a:endParaRPr/>
          </a:p>
        </p:txBody>
      </p:sp>
      <p:pic>
        <p:nvPicPr>
          <p:cNvPr descr="Icon&#10;&#10;Description automatically generated" id="260" name="Google Shape;260;g2b61bd14967_2_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94571" y="6189199"/>
            <a:ext cx="1146330" cy="672846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g2b61bd14967_2_7"/>
          <p:cNvSpPr txBox="1"/>
          <p:nvPr/>
        </p:nvSpPr>
        <p:spPr>
          <a:xfrm>
            <a:off x="486050" y="981500"/>
            <a:ext cx="10545900" cy="54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●"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0208 보고서 초안 작성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●"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성호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trike="sng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Classification , regression / 1dcnn, lstm, imvlstm</a:t>
            </a:r>
            <a:endParaRPr strike="sng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보고서 작성 3,4,5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●"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소희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trike="sng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코드 모듈화 </a:t>
            </a:r>
            <a:endParaRPr strike="sng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trike="sng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Utils 작성</a:t>
            </a:r>
            <a:endParaRPr strike="sng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trike="sng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시계열 시각화</a:t>
            </a:r>
            <a:endParaRPr strike="sng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trike="sng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개별 shap 결과 도출(outlier index 는 뽑았음)</a:t>
            </a:r>
            <a:endParaRPr strike="sng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보고서 작성 6,7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2" name="Google Shape;262;g2b61bd14967_2_7"/>
          <p:cNvSpPr txBox="1"/>
          <p:nvPr/>
        </p:nvSpPr>
        <p:spPr>
          <a:xfrm>
            <a:off x="7128900" y="1773425"/>
            <a:ext cx="5063100" cy="42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ei                date       UCL       LCL</a:t>
            </a:r>
            <a:endParaRPr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206    0.443798 2023-07-21 18:42:00  1.398997  1.098997</a:t>
            </a:r>
            <a:endParaRPr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267    0.468637 2023-07-21 19:43:00  1.336751  1.036751</a:t>
            </a:r>
            <a:endParaRPr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893    0.476470 2023-07-22 06:09:00  1.351291  1.051291</a:t>
            </a:r>
            <a:endParaRPr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905    1.405465 2023-07-22 06:21:00  1.351291  1.051291</a:t>
            </a:r>
            <a:endParaRPr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1014   0.473707 2023-07-22 08:10:00  1.341419  1.041419</a:t>
            </a:r>
            <a:endParaRPr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1039   1.562705 2023-07-22 08:35:00  1.341419  1.041419</a:t>
            </a:r>
            <a:endParaRPr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1046   0.514243 2023-07-22 08:42:00  1.341419  1.041419</a:t>
            </a:r>
            <a:endParaRPr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1062   1.430933 2023-07-22 08:58:00  1.337471  1.037471</a:t>
            </a:r>
            <a:endParaRPr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1755   0.471076 2023-07-22 20:31:00  1.409769  1.109769</a:t>
            </a:r>
            <a:endParaRPr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2155   0.396971 2023-07-23 03:11:00  1.389618  1.089618</a:t>
            </a:r>
            <a:endParaRPr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2404   0.502292 2023-07-23 07:20:00  1.372348  1.072348</a:t>
            </a:r>
            <a:endParaRPr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2437   0.533496 2023-07-23 08:28:00  1.370179  1.070179</a:t>
            </a:r>
            <a:endParaRPr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2440   1.596422 2023-07-23 11:01:00  1.370179  1.070179</a:t>
            </a:r>
            <a:endParaRPr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2717   1.424199 2023-07-23 15:38:00  1.369048  1.069048</a:t>
            </a:r>
            <a:endParaRPr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2966   2.152426 2023-07-23 19:47:00  1.432297  1.132297</a:t>
            </a:r>
            <a:endParaRPr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3364   0.479711 2023-07-25 07:25:00  1.360996  1.060996</a:t>
            </a:r>
            <a:endParaRPr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11716  0.460626 2023-08-15 03:10:00  1.297746  0.997746</a:t>
            </a:r>
            <a:endParaRPr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11845  0.440193 2023-08-15 06:01:00  1.291128  0.991128</a:t>
            </a:r>
            <a:endParaRPr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11868  1.402124 2023-08-15 06:59:00  1.288049  0.988049</a:t>
            </a:r>
            <a:endParaRPr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16021  0.420137 2023-08-23 10:35:00  1.448766  1.148766</a:t>
            </a:r>
            <a:endParaRPr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16361  1.414601 2023-08-23 16:51:00  1.357742  1.057742</a:t>
            </a:r>
            <a:endParaRPr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16746  0.403672 2023-08-26 19:28:00  1.436972  1.136972</a:t>
            </a:r>
            <a:endParaRPr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16813  1.506582 2023-08-26 21:14:00  1.445762  1.145762</a:t>
            </a:r>
            <a:endParaRPr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16870  1.539462 2023-08-26 22:11:00  1.467295  1.167295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63" name="Google Shape;263;g2b61bd14967_2_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36600" y="5039422"/>
            <a:ext cx="4355773" cy="95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9efc18f8bf_0_0"/>
          <p:cNvSpPr txBox="1"/>
          <p:nvPr>
            <p:ph type="title"/>
          </p:nvPr>
        </p:nvSpPr>
        <p:spPr>
          <a:xfrm>
            <a:off x="415238" y="281178"/>
            <a:ext cx="58815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데이터 이해 및 전처리 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descr="Icon&#10;&#10;Description automatically generated" id="65" name="Google Shape;65;g29efc18f8bf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94571" y="6189199"/>
            <a:ext cx="1146330" cy="672846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g29efc18f8bf_0_0"/>
          <p:cNvSpPr txBox="1"/>
          <p:nvPr/>
        </p:nvSpPr>
        <p:spPr>
          <a:xfrm>
            <a:off x="511075" y="888425"/>
            <a:ext cx="11680800" cy="55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algun Gothic"/>
              <a:buChar char="●"/>
            </a:pPr>
            <a:r>
              <a:rPr b="0" i="0" lang="en-GB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이용 데이터 </a:t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제품 1종에 대한 6달간 센서 데이터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algun Gothic"/>
              <a:buChar char="■"/>
            </a:pPr>
            <a:r>
              <a:rPr b="0" i="0" lang="en-GB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df_ext(2023-03,04)(5123,0385)_2023-11-16 seoultech 	</a:t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■"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df_ext(2023-05,06)(5123,0385)_2023-11-16 seoultech 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■"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df_ext(2023-07,08)(5123,0385)_2023-11-16 seoultech 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algun Gothic"/>
              <a:buChar char="○"/>
            </a:pPr>
            <a:r>
              <a:rPr b="0" i="0" lang="en-GB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기간 : 2023-03-02 08:00:00 ~ 2023-08-27 03:00:00 (분)</a:t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algun Gothic"/>
              <a:buChar char="○"/>
            </a:pPr>
            <a:r>
              <a:rPr b="0" i="0" lang="en-GB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이용 데이터 전처리</a:t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algun Gothic"/>
              <a:buChar char="■"/>
            </a:pPr>
            <a:r>
              <a:rPr b="0" i="0" lang="en-GB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jr_progress : jr을 기준으로 시간에 따른 정수를 새로운 변수 추가</a:t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algun Gothic"/>
              <a:buChar char="■"/>
            </a:pPr>
            <a:r>
              <a:rPr b="0" i="0" lang="en-GB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jr_window_patch : window size만큼 데이터 패치 후, 예측하고자 하는 시점의 jr과 동일한지 아닌지 표기하는 새로운 변수 추가</a:t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67" name="Google Shape;67;g29efc18f8bf_0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17497" y="1258522"/>
            <a:ext cx="2812650" cy="1568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g29efc18f8bf_0_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550900" y="3436826"/>
            <a:ext cx="3924300" cy="78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g29efc18f8bf_0_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550901" y="4818602"/>
            <a:ext cx="3645200" cy="103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af26049b91_0_24"/>
          <p:cNvSpPr txBox="1"/>
          <p:nvPr>
            <p:ph type="title"/>
          </p:nvPr>
        </p:nvSpPr>
        <p:spPr>
          <a:xfrm>
            <a:off x="415238" y="281178"/>
            <a:ext cx="58815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데이터 이해 및 전처리 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descr="Icon&#10;&#10;Description automatically generated" id="75" name="Google Shape;75;g2af26049b91_0_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94571" y="6189199"/>
            <a:ext cx="1146330" cy="672846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g2af26049b91_0_24"/>
          <p:cNvSpPr txBox="1"/>
          <p:nvPr/>
        </p:nvSpPr>
        <p:spPr>
          <a:xfrm>
            <a:off x="511075" y="888425"/>
            <a:ext cx="11381700" cy="55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●"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이용 데이터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이용 데이터 정의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■"/>
            </a:pPr>
            <a:r>
              <a:rPr b="1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input(X) : </a:t>
            </a:r>
            <a:r>
              <a:rPr b="1"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tg (38개 sensor 데이터), 공정진행도(jr_progress) , 공정변화도(jr_window_patch), ei, is_abnormal</a:t>
            </a:r>
            <a:r>
              <a:rPr b="1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/ 총 4</a:t>
            </a:r>
            <a:r>
              <a:rPr b="1"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r>
              <a:rPr b="1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</a:t>
            </a:r>
            <a:endParaRPr b="1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●"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Window size : 30</a:t>
            </a:r>
            <a:endParaRPr b="1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■"/>
            </a:pPr>
            <a:r>
              <a:rPr b="1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output(y) : 5분 후의 ei 계산값 (tg04 / tg02*tg03*0.0003)</a:t>
            </a:r>
            <a:endParaRPr b="1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Data split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■"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Train/Test = 80:20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45720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45720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Train : 2023-03-02 08:00:00 ~ 2023-07-16 12:47:00 (70440)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45720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Test : ~ 2023-08-27 03:00:00 (17598)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45720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b12aafcb57_1_2"/>
          <p:cNvSpPr txBox="1"/>
          <p:nvPr>
            <p:ph type="title"/>
          </p:nvPr>
        </p:nvSpPr>
        <p:spPr>
          <a:xfrm>
            <a:off x="415238" y="281178"/>
            <a:ext cx="58815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데이터 이해 및 전처리 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descr="Icon&#10;&#10;Description automatically generated" id="82" name="Google Shape;82;g2b12aafcb57_1_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94571" y="6189199"/>
            <a:ext cx="1146330" cy="672846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g2b12aafcb57_1_2"/>
          <p:cNvSpPr txBox="1"/>
          <p:nvPr/>
        </p:nvSpPr>
        <p:spPr>
          <a:xfrm>
            <a:off x="511075" y="888425"/>
            <a:ext cx="11381700" cy="55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●"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이용 데이터 처리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tg04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tg02 값 중 1 이하의 값 제외(735개의 index)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tg03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tg03 값 중 1000 이하의 값 제외(959개의 index)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tg02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tg02 값 중 10 이하의 값 제외(54개의 index)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결과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총 1,131개의 row가 삭제됨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84" name="Google Shape;84;g2b12aafcb57_1_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77700" y="888425"/>
            <a:ext cx="3260324" cy="11239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g2b12aafcb57_1_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877700" y="2224775"/>
            <a:ext cx="3260324" cy="1109605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g2b12aafcb57_1_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877700" y="3546799"/>
            <a:ext cx="3260324" cy="1117568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g2b12aafcb57_1_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763100" y="4767115"/>
            <a:ext cx="1645325" cy="142208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g2b12aafcb57_1_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877700" y="4956299"/>
            <a:ext cx="3260324" cy="11159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b12aafcb57_0_16"/>
          <p:cNvSpPr txBox="1"/>
          <p:nvPr>
            <p:ph type="title"/>
          </p:nvPr>
        </p:nvSpPr>
        <p:spPr>
          <a:xfrm>
            <a:off x="415259" y="281175"/>
            <a:ext cx="103137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UCL &amp; LCL 설정</a:t>
            </a:r>
            <a:r>
              <a:rPr lang="en-GB" sz="2000"/>
              <a:t>(이상치 정의)</a:t>
            </a:r>
            <a:endParaRPr/>
          </a:p>
        </p:txBody>
      </p:sp>
      <p:pic>
        <p:nvPicPr>
          <p:cNvPr descr="Icon&#10;&#10;Description automatically generated" id="94" name="Google Shape;94;g2b12aafcb57_0_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94571" y="6189199"/>
            <a:ext cx="1146330" cy="672846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g2b12aafcb57_0_16"/>
          <p:cNvSpPr txBox="1"/>
          <p:nvPr/>
        </p:nvSpPr>
        <p:spPr>
          <a:xfrm>
            <a:off x="441675" y="885300"/>
            <a:ext cx="11381700" cy="46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●"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이전 5</a:t>
            </a: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개의 </a:t>
            </a: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j</a:t>
            </a: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에 대한 </a:t>
            </a: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ei</a:t>
            </a: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값의</a:t>
            </a: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누적 평균 ± 0.15 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전체 시계열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■"/>
            </a:pPr>
            <a:r>
              <a:rPr b="0" i="0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관리 한계선(UCL,LCL) 내부 :</a:t>
            </a:r>
            <a:r>
              <a:rPr b="0" i="0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0 (82668)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■"/>
            </a:pPr>
            <a:r>
              <a:rPr lang="en-GB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LCL 미만 : 1 (2794)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■"/>
            </a:pPr>
            <a:r>
              <a:rPr lang="en-GB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UCL 초과 </a:t>
            </a:r>
            <a:r>
              <a:rPr b="0" i="0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GB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 (3247)</a:t>
            </a:r>
            <a:br>
              <a:rPr lang="en-GB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	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96" name="Google Shape;96;g2b12aafcb57_0_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10475" y="2490623"/>
            <a:ext cx="8971049" cy="205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b4fc8b065b_0_3"/>
          <p:cNvSpPr txBox="1"/>
          <p:nvPr>
            <p:ph type="title"/>
          </p:nvPr>
        </p:nvSpPr>
        <p:spPr>
          <a:xfrm>
            <a:off x="415259" y="281175"/>
            <a:ext cx="103137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Random forest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descr="Icon&#10;&#10;Description automatically generated" id="102" name="Google Shape;102;g2b4fc8b065b_0_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94571" y="6189199"/>
            <a:ext cx="1146330" cy="672846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g2b4fc8b065b_0_3"/>
          <p:cNvSpPr txBox="1"/>
          <p:nvPr/>
        </p:nvSpPr>
        <p:spPr>
          <a:xfrm>
            <a:off x="486050" y="981500"/>
            <a:ext cx="5872200" cy="54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●"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Experiment setting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시계열 데이터셋에 윈도우 길이만큼 rolling window 기법을 적용하여 선형회귀 적용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→ 시계열성 반영 o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●"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Result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Acc </a:t>
            </a: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0.9650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F1</a:t>
            </a: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: 0.4390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		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●"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변수 별 중요도 해석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is_abnormal(ei label값)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04" name="Google Shape;104;g2b4fc8b065b_0_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59195" y="3982050"/>
            <a:ext cx="3452130" cy="2674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g2b4fc8b065b_0_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564344" y="815775"/>
            <a:ext cx="1931575" cy="16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g2b4fc8b065b_0_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59200" y="2454473"/>
            <a:ext cx="6936724" cy="152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g2b4fdaddbab_0_6"/>
          <p:cNvPicPr preferRelativeResize="0"/>
          <p:nvPr/>
        </p:nvPicPr>
        <p:blipFill rotWithShape="1">
          <a:blip r:embed="rId3">
            <a:alphaModFix/>
          </a:blip>
          <a:srcRect b="0" l="0" r="73646" t="0"/>
          <a:stretch/>
        </p:blipFill>
        <p:spPr>
          <a:xfrm>
            <a:off x="5280925" y="1285650"/>
            <a:ext cx="1727626" cy="1443625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g2b4fdaddbab_0_6"/>
          <p:cNvSpPr txBox="1"/>
          <p:nvPr>
            <p:ph type="title"/>
          </p:nvPr>
        </p:nvSpPr>
        <p:spPr>
          <a:xfrm>
            <a:off x="415259" y="281175"/>
            <a:ext cx="103137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Random forest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descr="Icon&#10;&#10;Description automatically generated" id="113" name="Google Shape;113;g2b4fdaddbab_0_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994571" y="6189199"/>
            <a:ext cx="1146330" cy="672846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g2b4fdaddbab_0_6"/>
          <p:cNvSpPr txBox="1"/>
          <p:nvPr/>
        </p:nvSpPr>
        <p:spPr>
          <a:xfrm>
            <a:off x="486050" y="981500"/>
            <a:ext cx="5872200" cy="54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●"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모델이 abnormal이라고 분류하는 index 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15" name="Google Shape;115;g2b4fdaddbab_0_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07225" y="4762025"/>
            <a:ext cx="8675026" cy="1918845"/>
          </a:xfrm>
          <a:prstGeom prst="rect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16" name="Google Shape;116;g2b4fdaddbab_0_6"/>
          <p:cNvSpPr/>
          <p:nvPr/>
        </p:nvSpPr>
        <p:spPr>
          <a:xfrm>
            <a:off x="5665600" y="1285650"/>
            <a:ext cx="645900" cy="1380600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7" name="Google Shape;117;g2b4fdaddbab_0_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807227" y="2800426"/>
            <a:ext cx="8694175" cy="1918825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18" name="Google Shape;118;g2b4fdaddbab_0_6"/>
          <p:cNvSpPr/>
          <p:nvPr/>
        </p:nvSpPr>
        <p:spPr>
          <a:xfrm>
            <a:off x="6342950" y="1285650"/>
            <a:ext cx="482400" cy="1380600"/>
          </a:xfrm>
          <a:prstGeom prst="rect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b557294e5e_1_49"/>
          <p:cNvSpPr txBox="1"/>
          <p:nvPr>
            <p:ph type="title"/>
          </p:nvPr>
        </p:nvSpPr>
        <p:spPr>
          <a:xfrm>
            <a:off x="415259" y="281175"/>
            <a:ext cx="103137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GB"/>
              <a:t>Random forest</a:t>
            </a:r>
            <a:endParaRPr/>
          </a:p>
        </p:txBody>
      </p:sp>
      <p:pic>
        <p:nvPicPr>
          <p:cNvPr id="124" name="Google Shape;124;g2b557294e5e_1_49"/>
          <p:cNvPicPr preferRelativeResize="0"/>
          <p:nvPr/>
        </p:nvPicPr>
        <p:blipFill rotWithShape="1">
          <a:blip r:embed="rId3">
            <a:alphaModFix/>
          </a:blip>
          <a:srcRect b="0" l="65497" r="0" t="0"/>
          <a:stretch/>
        </p:blipFill>
        <p:spPr>
          <a:xfrm>
            <a:off x="5001600" y="1254138"/>
            <a:ext cx="2261852" cy="14436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con&#10;&#10;Description automatically generated" id="125" name="Google Shape;125;g2b557294e5e_1_4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994571" y="6189199"/>
            <a:ext cx="1146330" cy="672846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g2b557294e5e_1_49"/>
          <p:cNvSpPr txBox="1"/>
          <p:nvPr/>
        </p:nvSpPr>
        <p:spPr>
          <a:xfrm>
            <a:off x="486050" y="981500"/>
            <a:ext cx="6369600" cy="54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●"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모델이 abnormal이라고 분류하는 index 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27" name="Google Shape;127;g2b557294e5e_1_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07225" y="4824025"/>
            <a:ext cx="8694200" cy="1927315"/>
          </a:xfrm>
          <a:prstGeom prst="rect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28" name="Google Shape;128;g2b557294e5e_1_49"/>
          <p:cNvSpPr/>
          <p:nvPr/>
        </p:nvSpPr>
        <p:spPr>
          <a:xfrm>
            <a:off x="5727525" y="1285650"/>
            <a:ext cx="208200" cy="1380600"/>
          </a:xfrm>
          <a:prstGeom prst="rect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g2b557294e5e_1_49"/>
          <p:cNvSpPr/>
          <p:nvPr/>
        </p:nvSpPr>
        <p:spPr>
          <a:xfrm>
            <a:off x="6078525" y="1285650"/>
            <a:ext cx="670500" cy="1380600"/>
          </a:xfrm>
          <a:prstGeom prst="rect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0" name="Google Shape;130;g2b557294e5e_1_4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807225" y="2803612"/>
            <a:ext cx="8694200" cy="1914585"/>
          </a:xfrm>
          <a:prstGeom prst="rect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 2013 - 2022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2023-01-02T13:26:21Z</dcterms:created>
  <dc:creator>Windows 사용자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2022-09-06T00:00:00Z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2023-01-02T00:00:00Z</vt:filetime>
  </property>
</Properties>
</file>