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n0+rdFrWYJCqAyJFH9BBhiHg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032578-7525-41EF-8ECA-75A2B10B1942}">
  <a:tblStyle styleId="{95032578-7525-41EF-8ECA-75A2B10B19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4fc8b065b_0_8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2b4fc8b065b_0_8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57294e5e_1_10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g2b557294e5e_1_10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7294e5e_1_1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g2b557294e5e_1_1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8af5928c_0_1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g2b48af5928c_0_1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fdaddbab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g2b4fdaddbab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557294e5e_1_2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g2b557294e5e_1_2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9749ceef8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g2b9749ceef8_0_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9be221a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9be221a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보고서 이미지 규격 통일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높이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confusion matrix 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 series plot_regression : 3.5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 series plot_clf 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feature plot :5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attention map 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imv attention :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imv feature 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9be221abf_0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48af5928c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b48af5928c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efc18f8b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g29efc18f8b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26049b91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g2af26049b91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2aafcb57_1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g2b12aafcb57_1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aafcb57_0_1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g2b12aafcb57_0_1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fc8b065b_0_4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g2b4fc8b065b_0_4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fdaddbab_0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2b4fdaddbab_0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57294e5e_1_8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g2b557294e5e_1_8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7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2024.02.16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4fc8b065b_0_8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38" name="Google Shape;138;g2b4fc8b065b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4fc8b065b_0_87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layer=6)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: 0.9619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0.4945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tg02(종이별 측정 무게)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tg17(스팀 누적값)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tg38(설비 AE 속도)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2b4fc8b065b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8525" y="815775"/>
            <a:ext cx="2266750" cy="1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4fc8b065b_0_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7925" y="2855701"/>
            <a:ext cx="7937350" cy="17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4fc8b065b_0_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7925" y="4755101"/>
            <a:ext cx="2263315" cy="19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b4fc8b065b_0_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1250" y="4755100"/>
            <a:ext cx="5184224" cy="19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57294e5e_1_10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LSTM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9" name="Google Shape;149;g2b557294e5e_1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557294e5e_1_108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2b557294e5e_1_108"/>
          <p:cNvPicPr preferRelativeResize="0"/>
          <p:nvPr/>
        </p:nvPicPr>
        <p:blipFill rotWithShape="1">
          <a:blip r:embed="rId4">
            <a:alphaModFix/>
          </a:blip>
          <a:srcRect b="0" l="0" r="72432" t="0"/>
          <a:stretch/>
        </p:blipFill>
        <p:spPr>
          <a:xfrm>
            <a:off x="5191913" y="1285650"/>
            <a:ext cx="1808175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b557294e5e_1_108"/>
          <p:cNvSpPr/>
          <p:nvPr/>
        </p:nvSpPr>
        <p:spPr>
          <a:xfrm>
            <a:off x="5585513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557294e5e_1_108"/>
          <p:cNvSpPr/>
          <p:nvPr/>
        </p:nvSpPr>
        <p:spPr>
          <a:xfrm>
            <a:off x="6262863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b557294e5e_1_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9975" y="4962600"/>
            <a:ext cx="7765227" cy="17349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g2b557294e5e_1_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9975" y="2978450"/>
            <a:ext cx="7812025" cy="17349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557294e5e_1_1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61" name="Google Shape;161;g2b557294e5e_1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b557294e5e_1_119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g2b557294e5e_1_119"/>
          <p:cNvPicPr preferRelativeResize="0"/>
          <p:nvPr/>
        </p:nvPicPr>
        <p:blipFill rotWithShape="1">
          <a:blip r:embed="rId4">
            <a:alphaModFix/>
          </a:blip>
          <a:srcRect b="0" l="58912" r="2863" t="0"/>
          <a:stretch/>
        </p:blipFill>
        <p:spPr>
          <a:xfrm>
            <a:off x="4842412" y="1285650"/>
            <a:ext cx="2507175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b557294e5e_1_119"/>
          <p:cNvSpPr/>
          <p:nvPr/>
        </p:nvSpPr>
        <p:spPr>
          <a:xfrm>
            <a:off x="6956688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b557294e5e_1_119"/>
          <p:cNvSpPr/>
          <p:nvPr/>
        </p:nvSpPr>
        <p:spPr>
          <a:xfrm>
            <a:off x="5273913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b557294e5e_1_119"/>
          <p:cNvSpPr/>
          <p:nvPr/>
        </p:nvSpPr>
        <p:spPr>
          <a:xfrm>
            <a:off x="6695813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b557294e5e_1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1200" y="3025687"/>
            <a:ext cx="6369601" cy="140703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g2b557294e5e_1_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950" y="4665550"/>
            <a:ext cx="5792575" cy="12907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g2b557294e5e_1_1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8525" y="4665550"/>
            <a:ext cx="5792577" cy="128339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8af5928c_0_11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75" name="Google Shape;175;g2b48af5928c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48af5928c_0_11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layer 노드 : 32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: 0.9501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0.5368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jr_window_patch(공정변화도)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tg03(끝단 설비 속도)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is_abnormal(ei label값)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 35(설비S1 용액 높이)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jr_progress(공정진행도)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g2b48af5928c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4823" y="2688588"/>
            <a:ext cx="6738950" cy="14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48af5928c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8282" y="981500"/>
            <a:ext cx="2055493" cy="1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b48af5928c_0_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3775" y="1104775"/>
            <a:ext cx="2247125" cy="42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48af5928c_0_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32400" y="4321812"/>
            <a:ext cx="2261386" cy="238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4fdaddbab_0_2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86" name="Google Shape;186;g2b4fdaddbab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b4fdaddbab_0_24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2b4fdaddbab_0_24"/>
          <p:cNvPicPr preferRelativeResize="0"/>
          <p:nvPr/>
        </p:nvPicPr>
        <p:blipFill rotWithShape="1">
          <a:blip r:embed="rId4">
            <a:alphaModFix/>
          </a:blip>
          <a:srcRect b="0" l="0" r="71622" t="0"/>
          <a:stretch/>
        </p:blipFill>
        <p:spPr>
          <a:xfrm>
            <a:off x="5139823" y="1267050"/>
            <a:ext cx="1912350" cy="1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b4fdaddbab_0_24"/>
          <p:cNvSpPr/>
          <p:nvPr/>
        </p:nvSpPr>
        <p:spPr>
          <a:xfrm>
            <a:off x="6233550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b4fdaddbab_0_24"/>
          <p:cNvSpPr/>
          <p:nvPr/>
        </p:nvSpPr>
        <p:spPr>
          <a:xfrm>
            <a:off x="5498000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2b4fdaddbab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1283" y="3029137"/>
            <a:ext cx="7615580" cy="16859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g2b4fdaddbab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8600" y="4917888"/>
            <a:ext cx="7600950" cy="16859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57294e5e_1_2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descr="Icon&#10;&#10;Description automatically generated" id="198" name="Google Shape;198;g2b557294e5e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b557294e5e_1_22"/>
          <p:cNvPicPr preferRelativeResize="0"/>
          <p:nvPr/>
        </p:nvPicPr>
        <p:blipFill rotWithShape="1">
          <a:blip r:embed="rId4">
            <a:alphaModFix/>
          </a:blip>
          <a:srcRect b="0" l="62952" r="3482" t="0"/>
          <a:stretch/>
        </p:blipFill>
        <p:spPr>
          <a:xfrm>
            <a:off x="5001602" y="1267050"/>
            <a:ext cx="2261849" cy="1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b557294e5e_1_22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b557294e5e_1_22"/>
          <p:cNvSpPr/>
          <p:nvPr/>
        </p:nvSpPr>
        <p:spPr>
          <a:xfrm>
            <a:off x="6917075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b557294e5e_1_22"/>
          <p:cNvSpPr/>
          <p:nvPr/>
        </p:nvSpPr>
        <p:spPr>
          <a:xfrm>
            <a:off x="5195450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b557294e5e_1_22"/>
          <p:cNvSpPr/>
          <p:nvPr/>
        </p:nvSpPr>
        <p:spPr>
          <a:xfrm>
            <a:off x="6656200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b557294e5e_1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0850" y="3065504"/>
            <a:ext cx="6090301" cy="1327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g2b557294e5e_1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250" y="4656699"/>
            <a:ext cx="5456052" cy="12052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2b557294e5e_1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2525" y="4624963"/>
            <a:ext cx="5726200" cy="126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9749ceef8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Regression과 Classification의 결과 비교</a:t>
            </a:r>
            <a:endParaRPr/>
          </a:p>
        </p:txBody>
      </p:sp>
      <p:pic>
        <p:nvPicPr>
          <p:cNvPr descr="Icon&#10;&#10;Description automatically generated" id="212" name="Google Shape;212;g2b9749ceef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b9749ceef8_0_0"/>
          <p:cNvSpPr txBox="1"/>
          <p:nvPr/>
        </p:nvSpPr>
        <p:spPr>
          <a:xfrm>
            <a:off x="486050" y="1064629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 LSTM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4" name="Google Shape;214;g2b9749ceef8_0_0"/>
          <p:cNvGraphicFramePr/>
          <p:nvPr/>
        </p:nvGraphicFramePr>
        <p:xfrm>
          <a:off x="2004287" y="1141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0.3986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0.4365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0.4167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0.5391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0.2081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0.3002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0.9748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5" name="Google Shape;215;g2b9749ceef8_0_0"/>
          <p:cNvGraphicFramePr/>
          <p:nvPr/>
        </p:nvGraphicFramePr>
        <p:xfrm>
          <a:off x="2004287" y="290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0.6087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0.4200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0.4970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0.2087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0.2743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0.9832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6" name="Google Shape;216;g2b9749ceef8_0_0"/>
          <p:cNvGraphicFramePr/>
          <p:nvPr/>
        </p:nvGraphicFramePr>
        <p:xfrm>
          <a:off x="2004287" y="4666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0.5072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0.4930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0.2870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0.3667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0.3220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0.9843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7" name="Google Shape;217;g2b9749ceef8_0_0"/>
          <p:cNvGraphicFramePr/>
          <p:nvPr/>
        </p:nvGraphicFramePr>
        <p:xfrm>
          <a:off x="6188360" y="1141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0.8188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0.0694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0.1280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0.3478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0.2847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0.2847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0.9010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8" name="Google Shape;218;g2b9749ceef8_0_0"/>
          <p:cNvGraphicFramePr/>
          <p:nvPr/>
        </p:nvGraphicFramePr>
        <p:xfrm>
          <a:off x="6188360" y="290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0.4348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0.2091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0.2824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0.1414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0.2192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0.9619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9" name="Google Shape;219;g2b9749ceef8_0_0"/>
          <p:cNvGraphicFramePr/>
          <p:nvPr/>
        </p:nvGraphicFramePr>
        <p:xfrm>
          <a:off x="6188360" y="4666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{95032578-7525-41EF-8ECA-75A2B10B1942}</a:tableStyleId>
              </a:tblPr>
              <a:tblGrid>
                <a:gridCol w="958925"/>
                <a:gridCol w="958925"/>
                <a:gridCol w="958925"/>
                <a:gridCol w="958925"/>
              </a:tblGrid>
              <a:tr h="297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 hMerge="1"/>
                <a:tc hMerge="1"/>
                <a:tc hMerge="1"/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LCL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0.5652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0.2241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0.3210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Over UCL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0.6174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0.1431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0.2324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9757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0.9546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0" name="Google Shape;220;g2b9749ceef8_0_0"/>
          <p:cNvSpPr txBox="1"/>
          <p:nvPr/>
        </p:nvSpPr>
        <p:spPr>
          <a:xfrm>
            <a:off x="2004287" y="6429160"/>
            <a:ext cx="8019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🡪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IMV LSTM이 회귀와 분류 작업 모두에서 가장 균형 있는 성능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b9749ceef8_0_0"/>
          <p:cNvSpPr txBox="1"/>
          <p:nvPr/>
        </p:nvSpPr>
        <p:spPr>
          <a:xfrm>
            <a:off x="10095345" y="1300487"/>
            <a:ext cx="20455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회귀에서 높은 정확도이나 분류의 정확도는 낮음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분류의 F1 score 매우 낮음</a:t>
            </a:r>
            <a:endParaRPr/>
          </a:p>
        </p:txBody>
      </p:sp>
      <p:sp>
        <p:nvSpPr>
          <p:cNvPr id="222" name="Google Shape;222;g2b9749ceef8_0_0"/>
          <p:cNvSpPr txBox="1"/>
          <p:nvPr/>
        </p:nvSpPr>
        <p:spPr>
          <a:xfrm>
            <a:off x="10095345" y="3063090"/>
            <a:ext cx="20455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회귀의 Under UCL의 경우 높은 정밀도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전반적으로 낮은 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49ceef8_0_0"/>
          <p:cNvSpPr txBox="1"/>
          <p:nvPr/>
        </p:nvSpPr>
        <p:spPr>
          <a:xfrm>
            <a:off x="10095345" y="4933415"/>
            <a:ext cx="20455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회귀에서의 높은 정확도와 Under UCL의 가장 높은 재현율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분류의 F1 score 가장 높음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9be221abf_0_0"/>
          <p:cNvSpPr txBox="1"/>
          <p:nvPr>
            <p:ph type="title"/>
          </p:nvPr>
        </p:nvSpPr>
        <p:spPr>
          <a:xfrm>
            <a:off x="415239" y="281178"/>
            <a:ext cx="113616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보고서 수정 내용</a:t>
            </a:r>
            <a:endParaRPr/>
          </a:p>
        </p:txBody>
      </p:sp>
      <p:sp>
        <p:nvSpPr>
          <p:cNvPr id="230" name="Google Shape;230;g2b9be221abf_0_0"/>
          <p:cNvSpPr txBox="1"/>
          <p:nvPr>
            <p:ph idx="1" type="body"/>
          </p:nvPr>
        </p:nvSpPr>
        <p:spPr>
          <a:xfrm>
            <a:off x="295757" y="1010707"/>
            <a:ext cx="11600400" cy="52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성호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활용 데이터 --&gt; 주어진 데이터에 대한 설명, 데이터 전처리와 구</a:t>
            </a:r>
            <a:r>
              <a:rPr lang="en-GB" sz="1300"/>
              <a:t>분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6.section 작성 / </a:t>
            </a:r>
            <a:r>
              <a:rPr lang="en-GB" sz="1300"/>
              <a:t>c</a:t>
            </a:r>
            <a:r>
              <a:rPr lang="en-GB" sz="1300"/>
              <a:t>lassification에 model 통한 접근법_ 추가 설명 필요, regression 접근법 설명과 구분해서 작성, 5에 작성한 모델 구조를 사용해서 어떻게 썼는지(formulation 관점)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데이터셋 구축_추가 설명 필요 / </a:t>
            </a:r>
            <a:r>
              <a:rPr lang="en-GB" sz="1300"/>
              <a:t>regression</a:t>
            </a:r>
            <a:r>
              <a:rPr lang="en-GB" sz="1300"/>
              <a:t>의 input과 output에 대한 설명, classification과의 차이 설명 추가 --&gt; output에 차이가 있기 때문에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소희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코드 매칭에 차이 / 통일된 형식으로 변환 / 내용에 들어가서 제목에 들어가지 않도록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confusion matrix : 설명 보충, R2, mse 삭제, classification report 내용 정리 support, weight avg삭제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Classification report: </a:t>
            </a:r>
            <a:r>
              <a:rPr lang="en-GB" sz="1300" strike="sngStrike"/>
              <a:t>acc만 보고 판단하기는 어렵 recall이랑 f1-score로 판단, regression (recall_under lcl)실제로 위로 아래로 내려간 간 값이 있을 때 한 반정도를 탐지 → 와 같이 해석</a:t>
            </a:r>
            <a:endParaRPr sz="1300"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joint plot 제거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실험 결과에 대한 해석이 필요_세부 plot 에 간단한 설명 추가</a:t>
            </a:r>
            <a:endParaRPr sz="1300"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모델 결과 설명 : regression, </a:t>
            </a:r>
            <a:r>
              <a:rPr lang="en-GB" sz="1300" strike="sngStrike"/>
              <a:t>classification / </a:t>
            </a:r>
            <a:r>
              <a:rPr lang="en-GB" sz="1300" strike="sngStrike"/>
              <a:t>수치상으로는 더 좋으나 사실상 많은 경우 이상 발생 후 뒤늦게 따라가는 경향, classification은 그런 경향이 덜함, </a:t>
            </a:r>
            <a:r>
              <a:rPr lang="en-GB" sz="1300" strike="sngStrike"/>
              <a:t>classification</a:t>
            </a:r>
            <a:r>
              <a:rPr lang="en-GB" sz="1300" strike="sngStrike"/>
              <a:t> 그래프 해석하는 방법, imv lstm 모델이 더 좋음도 설명</a:t>
            </a:r>
            <a:endParaRPr sz="1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종합 해석 평가 : 모델에 대한 해석 주요 변수가 다르다. 뭐가 주요 변수가 나온다 </a:t>
            </a:r>
            <a:r>
              <a:rPr lang="en-GB" sz="1300"/>
              <a:t> → imv lstm에 대한 설명 추가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개별 instance 해석 넘어가기전에  그래프 해석에 대한 설</a:t>
            </a:r>
            <a:r>
              <a:rPr lang="en-GB" sz="1300" strike="sngStrike"/>
              <a:t>명</a:t>
            </a:r>
            <a:endParaRPr sz="1300"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한 인스턴스에 대한 6개 모델의 비교 결과, 어떤 변수가 가장 의미있는지 ?? 모델별로 또 </a:t>
            </a:r>
            <a:r>
              <a:rPr lang="en-GB" sz="1300" strike="sngStrike"/>
              <a:t>regression</a:t>
            </a:r>
            <a:r>
              <a:rPr lang="en-GB" sz="1300" strike="sngStrike"/>
              <a:t>, classification 별로는 어떤 차이가 있는지</a:t>
            </a:r>
            <a:endParaRPr sz="1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main.ipyb 파일 실행방법 설명추가</a:t>
            </a:r>
            <a:r>
              <a:rPr lang="en-GB" sz="1300"/>
              <a:t>  → 이해되는지 확인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strike="sngStrike"/>
              <a:t>이미지 사이즈 통일</a:t>
            </a:r>
            <a:endParaRPr sz="13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어떤 걸 했고 어떤 메시지를 얻을 수 있었는지 잘 모르는 사람이 이해할 수 있도록 작성</a:t>
            </a:r>
            <a:endParaRPr b="1" sz="1300"/>
          </a:p>
        </p:txBody>
      </p:sp>
      <p:sp>
        <p:nvSpPr>
          <p:cNvPr id="231" name="Google Shape;231;g2b9be221abf_0_0"/>
          <p:cNvSpPr txBox="1"/>
          <p:nvPr>
            <p:ph idx="12" type="sldNum"/>
          </p:nvPr>
        </p:nvSpPr>
        <p:spPr>
          <a:xfrm>
            <a:off x="11425682" y="362457"/>
            <a:ext cx="2565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48af5928c_0_0"/>
          <p:cNvSpPr txBox="1"/>
          <p:nvPr>
            <p:ph type="title"/>
          </p:nvPr>
        </p:nvSpPr>
        <p:spPr>
          <a:xfrm>
            <a:off x="415239" y="281178"/>
            <a:ext cx="286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g2b48af5928c_0_0"/>
          <p:cNvSpPr txBox="1"/>
          <p:nvPr/>
        </p:nvSpPr>
        <p:spPr>
          <a:xfrm>
            <a:off x="304800" y="990600"/>
            <a:ext cx="11651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 정의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 LSTM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g2b48af5928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c18f8bf_0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efc18f8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efc18f8bf_0_0"/>
          <p:cNvSpPr txBox="1"/>
          <p:nvPr/>
        </p:nvSpPr>
        <p:spPr>
          <a:xfrm>
            <a:off x="511075" y="888425"/>
            <a:ext cx="116808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1종에 대한 6달간 센서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df_ext(2023-03,04)(5123,0385)_2023-11-16 seoultech 	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df_ext(2023-05,06)(5123,0385)_2023-11-16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df_ext(2023-07,08)(5123,0385)_2023-11-16 seoultech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2023-03-02 08:00:00 ~ 2023-08-27 03:00:00 (분)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: jr을 기준으로 시간에 따른 정수를 새로운 변수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 : window size만큼 데이터 패치 후, 예측하고자 하는 시점의 jr과 동일한지 아닌지 표기하는 새로운 변수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efc18f8b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7497" y="1258522"/>
            <a:ext cx="2812650" cy="15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efc18f8b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900" y="3436826"/>
            <a:ext cx="3924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9efc18f8bf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901" y="4818602"/>
            <a:ext cx="3645200" cy="1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26049b91_0_24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5" name="Google Shape;75;g2af26049b9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f26049b91_0_24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정의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tg (38개 sensor 데이터), 공정진행도(jr_progress) , 공정변화도(jr_window_patch), ei, is_abnormal / 총 42개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30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5분 후의 ei 계산값 (tg04 / tg02*tg03*0.0003)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Train/Test = 80:20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2023-07-16 12:47:00 (70440)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03:00:00 (17598)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aafcb57_1_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2" name="Google Shape;82;g2b12aafcb57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2aafcb57_1_2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 이하의 값 제외(735개의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값 중 1000 이하의 값 제외(959개의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10 이하의 값 제외(54개의 index)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1,131개의 row가 삭제됨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g2b12aafcb57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700" y="888425"/>
            <a:ext cx="3260324" cy="11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12aafcb57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7700" y="2224775"/>
            <a:ext cx="3260324" cy="110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12aafcb57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7700" y="3546799"/>
            <a:ext cx="3260324" cy="11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12aafcb57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3100" y="4767115"/>
            <a:ext cx="1645325" cy="142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b12aafcb57_1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77700" y="4956299"/>
            <a:ext cx="3260324" cy="11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2aafcb57_0_1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UCL &amp; LCL 설정</a:t>
            </a:r>
            <a:r>
              <a:rPr lang="en-GB" sz="2000"/>
              <a:t>(이상치 정의)</a:t>
            </a:r>
            <a:endParaRPr/>
          </a:p>
        </p:txBody>
      </p:sp>
      <p:pic>
        <p:nvPicPr>
          <p:cNvPr descr="Icon&#10;&#10;Description automatically generated" id="94" name="Google Shape;94;g2b12aafcb5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12aafcb57_0_16"/>
          <p:cNvSpPr txBox="1"/>
          <p:nvPr/>
        </p:nvSpPr>
        <p:spPr>
          <a:xfrm>
            <a:off x="441675" y="885300"/>
            <a:ext cx="113817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5개의 j에 대한 ei값의 누적 평균 ± 0.15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시계열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 한계선(UCL,LCL) 내부 : 0 (82668)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LCL 미만 : 1 (2794)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UCL 초과 : 2 (3247)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b12aafcb5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475" y="2490623"/>
            <a:ext cx="8971049" cy="2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4fc8b065b_0_43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2" name="Google Shape;102;g2b4fc8b065b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4fc8b065b_0_43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1D Conv layer(16-&gt;32-&gt;64-&gt;128) / kernel=3),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Linear layer (256 -&gt; 32 -&gt; 3)</a:t>
            </a:r>
            <a:r>
              <a:rPr b="0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: 0.9010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0.4538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tg17(스팀 누적값)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tg38(설비 AE 속도)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is_abnormal(ei label값)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g2b4fc8b065b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9375" y="832500"/>
            <a:ext cx="2370400" cy="19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b4fc8b065b_0_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6675" y="2813879"/>
            <a:ext cx="7623098" cy="16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b4fc8b065b_0_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6675" y="4492129"/>
            <a:ext cx="2228688" cy="206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4fdaddbab_0_1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2" name="Google Shape;112;g2b4fdaddba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b4fdaddbab_0_12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g2b4fdaddbab_0_12"/>
          <p:cNvPicPr preferRelativeResize="0"/>
          <p:nvPr/>
        </p:nvPicPr>
        <p:blipFill rotWithShape="1">
          <a:blip r:embed="rId4">
            <a:alphaModFix/>
          </a:blip>
          <a:srcRect b="0" l="0" r="71415" t="0"/>
          <a:stretch/>
        </p:blipFill>
        <p:spPr>
          <a:xfrm>
            <a:off x="5172950" y="1266338"/>
            <a:ext cx="18461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b4fdaddbab_0_12"/>
          <p:cNvSpPr/>
          <p:nvPr/>
        </p:nvSpPr>
        <p:spPr>
          <a:xfrm>
            <a:off x="5516125" y="1285650"/>
            <a:ext cx="645900" cy="1380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b4fdaddbab_0_12"/>
          <p:cNvSpPr/>
          <p:nvPr/>
        </p:nvSpPr>
        <p:spPr>
          <a:xfrm>
            <a:off x="6193475" y="1285650"/>
            <a:ext cx="482400" cy="1380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b4fdaddbab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4450" y="2842729"/>
            <a:ext cx="8383101" cy="18949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g2b4fdaddbab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4450" y="4914139"/>
            <a:ext cx="8383099" cy="1842886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57294e5e_1_87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/>
          </a:p>
        </p:txBody>
      </p:sp>
      <p:pic>
        <p:nvPicPr>
          <p:cNvPr descr="Icon&#10;&#10;Description automatically generated" id="124" name="Google Shape;124;g2b557294e5e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557294e5e_1_87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g2b557294e5e_1_87"/>
          <p:cNvPicPr preferRelativeResize="0"/>
          <p:nvPr/>
        </p:nvPicPr>
        <p:blipFill rotWithShape="1">
          <a:blip r:embed="rId4">
            <a:alphaModFix/>
          </a:blip>
          <a:srcRect b="0" l="64230" r="0" t="0"/>
          <a:stretch/>
        </p:blipFill>
        <p:spPr>
          <a:xfrm>
            <a:off x="4977476" y="1266350"/>
            <a:ext cx="2310099" cy="14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b557294e5e_1_87"/>
          <p:cNvSpPr/>
          <p:nvPr/>
        </p:nvSpPr>
        <p:spPr>
          <a:xfrm>
            <a:off x="6726950" y="1285650"/>
            <a:ext cx="208200" cy="1380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b557294e5e_1_87"/>
          <p:cNvSpPr/>
          <p:nvPr/>
        </p:nvSpPr>
        <p:spPr>
          <a:xfrm>
            <a:off x="5063225" y="1285650"/>
            <a:ext cx="195000" cy="1380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b557294e5e_1_87"/>
          <p:cNvSpPr/>
          <p:nvPr/>
        </p:nvSpPr>
        <p:spPr>
          <a:xfrm>
            <a:off x="6466075" y="1285650"/>
            <a:ext cx="245400" cy="1380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b557294e5e_1_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1000" y="2942925"/>
            <a:ext cx="6430005" cy="1419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g2b557294e5e_1_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00" y="4619500"/>
            <a:ext cx="5760650" cy="12735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g2b557294e5e_1_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2529" y="4619500"/>
            <a:ext cx="5945371" cy="131402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