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4" r:id="rId2"/>
  </p:sldMasterIdLst>
  <p:notesMasterIdLst>
    <p:notesMasterId r:id="rId28"/>
  </p:notesMasterIdLst>
  <p:sldIdLst>
    <p:sldId id="284" r:id="rId3"/>
    <p:sldId id="259" r:id="rId4"/>
    <p:sldId id="260" r:id="rId5"/>
    <p:sldId id="261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riQ5DdlDFqtcvltyG+174Lub9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4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237e0a49f_0_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93" name="Google Shape;193;g2b237e0a49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237e0a49f_0_2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06" name="Google Shape;206;g2b237e0a49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237e0a49f_0_5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19" name="Google Shape;219;g2b237e0a49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237e0a49f_0_7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32" name="Google Shape;232;g2b237e0a49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237e0a49f_0_9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45" name="Google Shape;245;g2b237e0a49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237e0a49f_0_10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58" name="Google Shape;258;g2b237e0a49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237e0a49f_0_11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71" name="Google Shape;271;g2b237e0a49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237e0a49f_0_14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84" name="Google Shape;284;g2b237e0a49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237e0a49f_0_15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297" name="Google Shape;297;g2b237e0a49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b25167c0a6_0_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310" name="Google Shape;310;g2b25167c0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f26049b91_0_2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72" name="Google Shape;72;g2af26049b9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b25167c0a6_0_2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323" name="Google Shape;323;g2b25167c0a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b25167c0a6_0_3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336" name="Google Shape;336;g2b25167c0a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b25167c0a6_0_4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349" name="Google Shape;349;g2b25167c0a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b25167c0a6_0_6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362" name="Google Shape;362;g2b25167c0a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b25167c0a6_0_7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g2b25167c0a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b25167c0a6_0_9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388" name="Google Shape;388;g2b25167c0a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12aafcb57_1_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79" name="Google Shape;79;g2b12aafcb5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12aafcb57_0_1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91" name="Google Shape;91;g2b12aafcb5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f26049b91_0_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04" name="Google Shape;104;g2af26049b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12aafcb57_1_1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54" name="Google Shape;154;g2b12aafcb57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1c76f5974_0_7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67" name="Google Shape;167;g2b1c76f597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237e0a49f_0_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80" name="Google Shape;180;g2b237e0a4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>
            <a:spLocks noGrp="1"/>
          </p:cNvSpPr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body" idx="1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sldNum" idx="12"/>
          </p:nvPr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018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41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470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2710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4381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9208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139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/>
          <p:nvPr/>
        </p:nvSpPr>
        <p:spPr>
          <a:xfrm>
            <a:off x="0" y="4878323"/>
            <a:ext cx="12192000" cy="62865"/>
          </a:xfrm>
          <a:custGeom>
            <a:avLst/>
            <a:gdLst/>
            <a:ahLst/>
            <a:cxnLst/>
            <a:rect l="l" t="t" r="r" b="b"/>
            <a:pathLst>
              <a:path w="12192000" h="62864" extrusionOk="0">
                <a:moveTo>
                  <a:pt x="12192000" y="0"/>
                </a:moveTo>
                <a:lnTo>
                  <a:pt x="0" y="0"/>
                </a:lnTo>
                <a:lnTo>
                  <a:pt x="0" y="62483"/>
                </a:lnTo>
                <a:lnTo>
                  <a:pt x="12192000" y="62483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9"/>
          <p:cNvSpPr txBox="1">
            <a:spLocks noGrp="1"/>
          </p:cNvSpPr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697973" y="1684579"/>
            <a:ext cx="8670978" cy="222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3600"/>
              <a:buFont typeface="Calibri"/>
              <a:buNone/>
              <a:defRPr sz="3600" b="1">
                <a:solidFill>
                  <a:srgbClr val="1A52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697973" y="4281616"/>
            <a:ext cx="8670977" cy="146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/>
          <p:nvPr/>
        </p:nvSpPr>
        <p:spPr>
          <a:xfrm>
            <a:off x="0" y="3972697"/>
            <a:ext cx="12192000" cy="2885303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5745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>
            <a:spLocks noGrp="1"/>
          </p:cNvSpPr>
          <p:nvPr>
            <p:ph type="body" idx="1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/>
            </a:lvl1pPr>
            <a:lvl2pPr marL="914400" lvl="1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–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–"/>
              <a:defRPr sz="1400"/>
            </a:lvl3pPr>
            <a:lvl4pPr marL="1828800" lvl="3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–"/>
              <a:defRPr sz="1200"/>
            </a:lvl4pPr>
            <a:lvl5pPr marL="2286000" lvl="4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–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  <a:defRPr sz="2400" b="1">
                <a:solidFill>
                  <a:srgbClr val="1A52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" name="Google Shape;23;p18"/>
          <p:cNvSpPr/>
          <p:nvPr/>
        </p:nvSpPr>
        <p:spPr>
          <a:xfrm>
            <a:off x="0" y="734560"/>
            <a:ext cx="12192000" cy="62764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8622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ctrTitle"/>
          </p:nvPr>
        </p:nvSpPr>
        <p:spPr>
          <a:xfrm>
            <a:off x="1697973" y="2917192"/>
            <a:ext cx="8670978" cy="19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4000"/>
              <a:buFont typeface="Verdana"/>
              <a:buNone/>
              <a:defRPr sz="4000" b="1">
                <a:solidFill>
                  <a:srgbClr val="1A52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/>
          <p:nvPr/>
        </p:nvSpPr>
        <p:spPr>
          <a:xfrm>
            <a:off x="0" y="4877967"/>
            <a:ext cx="12192000" cy="62764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264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08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0" y="734568"/>
            <a:ext cx="12192000" cy="62865"/>
          </a:xfrm>
          <a:custGeom>
            <a:avLst/>
            <a:gdLst/>
            <a:ahLst/>
            <a:cxnLst/>
            <a:rect l="l" t="t" r="r" b="b"/>
            <a:pathLst>
              <a:path w="12192000" h="62865" extrusionOk="0">
                <a:moveTo>
                  <a:pt x="12192000" y="0"/>
                </a:moveTo>
                <a:lnTo>
                  <a:pt x="0" y="0"/>
                </a:lnTo>
                <a:lnTo>
                  <a:pt x="0" y="62484"/>
                </a:lnTo>
                <a:lnTo>
                  <a:pt x="12192000" y="624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 txBox="1">
            <a:spLocks noGrp="1"/>
          </p:cNvSpPr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body" idx="1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7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82844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about:blank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gif"/><Relationship Id="rId5" Type="http://schemas.openxmlformats.org/officeDocument/2006/relationships/hyperlink" Target="mailto:jaewoong@seoultech.ac.kr" TargetMode="External"/><Relationship Id="rId4" Type="http://schemas.openxmlformats.org/officeDocument/2006/relationships/hyperlink" Target="mailto:shbae2819@g.seoultech.ac.k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3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697973" y="1684579"/>
            <a:ext cx="8670978" cy="222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ts val="2800"/>
            </a:pPr>
            <a:r>
              <a:rPr lang="ko-KR" altLang="en-US" sz="2800" dirty="0">
                <a:latin typeface="Verdana"/>
                <a:ea typeface="Verdana"/>
                <a:cs typeface="Verdana"/>
                <a:sym typeface="Verdana"/>
              </a:rPr>
              <a:t>이상치 및 주요 변수 정보</a:t>
            </a:r>
            <a:endParaRPr sz="28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697973" y="4281616"/>
            <a:ext cx="8670977" cy="146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 sz="1800" b="1"/>
              <a:t>서울과학기술대학교 데이터사이언스학과</a:t>
            </a:r>
            <a:endParaRPr sz="18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 sz="1800" b="1"/>
              <a:t>이성호 </a:t>
            </a:r>
            <a:r>
              <a:rPr lang="ko-KR" sz="1800" b="1" u="sng">
                <a:solidFill>
                  <a:schemeClr val="hlink"/>
                </a:solidFill>
                <a:hlinkClick r:id="rId3"/>
              </a:rPr>
              <a:t>sean0310@seoultech.ac.kr</a:t>
            </a:r>
            <a:r>
              <a:rPr lang="ko-KR" sz="1800" b="1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 sz="1800" b="1"/>
              <a:t>배소희 </a:t>
            </a:r>
            <a:r>
              <a:rPr lang="ko-KR" sz="1800" b="1" u="sng">
                <a:solidFill>
                  <a:schemeClr val="hlink"/>
                </a:solidFill>
                <a:hlinkClick r:id="rId4"/>
              </a:rPr>
              <a:t>shbae2819@g.seoultech.ac.kr</a:t>
            </a:r>
            <a:r>
              <a:rPr lang="ko-KR" sz="1800" b="1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 sz="1800" b="1"/>
              <a:t>심재웅 </a:t>
            </a:r>
            <a:r>
              <a:rPr lang="ko-KR" sz="1800" b="1" u="sng">
                <a:solidFill>
                  <a:schemeClr val="hlink"/>
                </a:solidFill>
                <a:hlinkClick r:id="rId5"/>
              </a:rPr>
              <a:t>jaewoong@seoultech.ac.kr</a:t>
            </a:r>
            <a:r>
              <a:rPr lang="ko-KR" sz="1800" b="1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b="1"/>
          </a:p>
        </p:txBody>
      </p:sp>
      <p:pic>
        <p:nvPicPr>
          <p:cNvPr id="90" name="Google Shape;90;p1" descr="SEOULTECH 심벌마크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77604" y="157383"/>
            <a:ext cx="662399" cy="62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29769" y="141836"/>
            <a:ext cx="1103291" cy="65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 descr="ETRI CI ㅣ ETRI 소개 ㅣ 한국전자통신연구원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5759" y="230266"/>
            <a:ext cx="1263104" cy="4757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1697973" y="2002657"/>
            <a:ext cx="27754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24.01.25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237e0a49f_0_12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en-GB" altLang="ko-KR" dirty="0" err="1"/>
              <a:t>이상치</a:t>
            </a:r>
            <a:r>
              <a:rPr lang="en-GB" altLang="ko-KR" dirty="0"/>
              <a:t> 및 </a:t>
            </a:r>
            <a:r>
              <a:rPr lang="en-GB" altLang="ko-KR" dirty="0" err="1"/>
              <a:t>주요</a:t>
            </a:r>
            <a:r>
              <a:rPr lang="en-GB" altLang="ko-KR" dirty="0"/>
              <a:t> </a:t>
            </a:r>
            <a:r>
              <a:rPr lang="en-GB" altLang="ko-KR" dirty="0" err="1"/>
              <a:t>변수</a:t>
            </a:r>
            <a:endParaRPr dirty="0"/>
          </a:p>
        </p:txBody>
      </p:sp>
      <p:pic>
        <p:nvPicPr>
          <p:cNvPr id="196" name="Google Shape;196;g2b237e0a49f_0_12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b237e0a49f_0_12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1004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2023-07-22 08:10:00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0.4737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Correct under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1, True: 1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순간값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생산량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종이별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끝단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속도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tg38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AE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속도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8" name="Google Shape;198;g2b237e0a49f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b237e0a49f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025" y="1000448"/>
            <a:ext cx="5702702" cy="1885139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0" name="Google Shape;200;g2b237e0a49f_0_12"/>
          <p:cNvSpPr/>
          <p:nvPr/>
        </p:nvSpPr>
        <p:spPr>
          <a:xfrm>
            <a:off x="6764225" y="2592675"/>
            <a:ext cx="190800" cy="165900"/>
          </a:xfrm>
          <a:prstGeom prst="ellipse">
            <a:avLst/>
          </a:prstGeom>
          <a:solidFill>
            <a:srgbClr val="F33833">
              <a:alpha val="3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b237e0a49f_0_12"/>
          <p:cNvSpPr/>
          <p:nvPr/>
        </p:nvSpPr>
        <p:spPr>
          <a:xfrm>
            <a:off x="10185500" y="1634700"/>
            <a:ext cx="519600" cy="510300"/>
          </a:xfrm>
          <a:prstGeom prst="rect">
            <a:avLst/>
          </a:prstGeom>
          <a:noFill/>
          <a:ln w="9525" cap="flat" cmpd="sng">
            <a:solidFill>
              <a:srgbClr val="1A73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g2b237e0a49f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8856" y="3087500"/>
            <a:ext cx="3146868" cy="34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b237e0a49f_0_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6024" y="4981921"/>
            <a:ext cx="4788649" cy="773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237e0a49f_0_24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en-GB" altLang="ko-KR" dirty="0" err="1"/>
              <a:t>이상치</a:t>
            </a:r>
            <a:r>
              <a:rPr lang="en-GB" altLang="ko-KR" dirty="0"/>
              <a:t> 및 </a:t>
            </a:r>
            <a:r>
              <a:rPr lang="en-GB" altLang="ko-KR" dirty="0" err="1"/>
              <a:t>주요</a:t>
            </a:r>
            <a:r>
              <a:rPr lang="en-GB" altLang="ko-KR" dirty="0"/>
              <a:t> </a:t>
            </a:r>
            <a:r>
              <a:rPr lang="en-GB" altLang="ko-KR" dirty="0" err="1"/>
              <a:t>변수</a:t>
            </a:r>
            <a:endParaRPr dirty="0"/>
          </a:p>
        </p:txBody>
      </p:sp>
      <p:pic>
        <p:nvPicPr>
          <p:cNvPr id="209" name="Google Shape;209;g2b237e0a49f_0_2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b237e0a49f_0_24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1036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2023-07-22 08:42:00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0.5142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Correct under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1, True: 1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순간값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생산량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tg39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AS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절대습도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tg14 : 설비B2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절대습도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종이별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1" name="Google Shape;211;g2b237e0a49f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b237e0a49f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025" y="1000448"/>
            <a:ext cx="5702702" cy="1885139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3" name="Google Shape;213;g2b237e0a49f_0_24"/>
          <p:cNvSpPr/>
          <p:nvPr/>
        </p:nvSpPr>
        <p:spPr>
          <a:xfrm>
            <a:off x="6887675" y="2540675"/>
            <a:ext cx="190800" cy="165900"/>
          </a:xfrm>
          <a:prstGeom prst="ellipse">
            <a:avLst/>
          </a:prstGeom>
          <a:solidFill>
            <a:srgbClr val="F33833">
              <a:alpha val="3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g2b237e0a49f_0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3450" y="3087500"/>
            <a:ext cx="3079276" cy="336686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b237e0a49f_0_24"/>
          <p:cNvSpPr/>
          <p:nvPr/>
        </p:nvSpPr>
        <p:spPr>
          <a:xfrm>
            <a:off x="10185500" y="1634700"/>
            <a:ext cx="519600" cy="510300"/>
          </a:xfrm>
          <a:prstGeom prst="rect">
            <a:avLst/>
          </a:prstGeom>
          <a:noFill/>
          <a:ln w="9525" cap="flat" cmpd="sng">
            <a:solidFill>
              <a:srgbClr val="1A73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g2b237e0a49f_0_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6025" y="5001160"/>
            <a:ext cx="4788649" cy="785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237e0a49f_0_55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en-GB" altLang="ko-KR" dirty="0" err="1"/>
              <a:t>이상치</a:t>
            </a:r>
            <a:r>
              <a:rPr lang="en-GB" altLang="ko-KR" dirty="0"/>
              <a:t> 및 </a:t>
            </a:r>
            <a:r>
              <a:rPr lang="en-GB" altLang="ko-KR" dirty="0" err="1"/>
              <a:t>주요</a:t>
            </a:r>
            <a:r>
              <a:rPr lang="en-GB" altLang="ko-KR" dirty="0"/>
              <a:t> </a:t>
            </a:r>
            <a:r>
              <a:rPr lang="en-GB" altLang="ko-KR" dirty="0" err="1"/>
              <a:t>변수</a:t>
            </a:r>
            <a:endParaRPr dirty="0"/>
          </a:p>
        </p:txBody>
      </p:sp>
      <p:pic>
        <p:nvPicPr>
          <p:cNvPr id="222" name="Google Shape;222;g2b237e0a49f_0_55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b237e0a49f_0_55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1745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2023-07-22 20:31:00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0.4711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Type1_error_under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1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순간값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생산량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종이별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tg17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누적값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tg37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PE2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속도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4" name="Google Shape;224;g2b237e0a49f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768" y="1000450"/>
            <a:ext cx="5720883" cy="189345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5" name="Google Shape;225;g2b237e0a49f_0_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2b237e0a49f_0_55"/>
          <p:cNvSpPr/>
          <p:nvPr/>
        </p:nvSpPr>
        <p:spPr>
          <a:xfrm>
            <a:off x="3771400" y="2520725"/>
            <a:ext cx="190800" cy="165900"/>
          </a:xfrm>
          <a:prstGeom prst="ellipse">
            <a:avLst/>
          </a:prstGeom>
          <a:solidFill>
            <a:srgbClr val="1F497D">
              <a:alpha val="2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g2b237e0a49f_0_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7825" y="5050932"/>
            <a:ext cx="4876799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2b237e0a49f_0_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50" y="3087425"/>
            <a:ext cx="3079200" cy="340677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b237e0a49f_0_55"/>
          <p:cNvSpPr/>
          <p:nvPr/>
        </p:nvSpPr>
        <p:spPr>
          <a:xfrm>
            <a:off x="10181575" y="1113525"/>
            <a:ext cx="519600" cy="510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237e0a49f_0_79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en-GB" altLang="ko-KR" dirty="0" err="1"/>
              <a:t>이상치</a:t>
            </a:r>
            <a:r>
              <a:rPr lang="en-GB" altLang="ko-KR" dirty="0"/>
              <a:t> 및 </a:t>
            </a:r>
            <a:r>
              <a:rPr lang="en-GB" altLang="ko-KR" dirty="0" err="1"/>
              <a:t>주요</a:t>
            </a:r>
            <a:r>
              <a:rPr lang="en-GB" altLang="ko-KR" dirty="0"/>
              <a:t> </a:t>
            </a:r>
            <a:r>
              <a:rPr lang="en-GB" altLang="ko-KR" dirty="0" err="1"/>
              <a:t>변수</a:t>
            </a:r>
            <a:endParaRPr dirty="0"/>
          </a:p>
        </p:txBody>
      </p:sp>
      <p:pic>
        <p:nvPicPr>
          <p:cNvPr id="235" name="Google Shape;235;g2b237e0a49f_0_79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2b237e0a49f_0_79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2145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2023-07-23 03:11:00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0.3970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Correct_under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1, True: 1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순간값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생산량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종이별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tg38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AE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속도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tg20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압력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7" name="Google Shape;237;g2b237e0a49f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768" y="1000450"/>
            <a:ext cx="5720883" cy="189345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8" name="Google Shape;238;g2b237e0a49f_0_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3413" y="4976225"/>
            <a:ext cx="4640038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b237e0a49f_0_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2b237e0a49f_0_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50" y="3087425"/>
            <a:ext cx="3079200" cy="338771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b237e0a49f_0_79"/>
          <p:cNvSpPr/>
          <p:nvPr/>
        </p:nvSpPr>
        <p:spPr>
          <a:xfrm>
            <a:off x="5889725" y="2666825"/>
            <a:ext cx="84900" cy="84900"/>
          </a:xfrm>
          <a:prstGeom prst="ellipse">
            <a:avLst/>
          </a:prstGeom>
          <a:solidFill>
            <a:srgbClr val="1F497D">
              <a:alpha val="2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237e0a49f_0_79"/>
          <p:cNvSpPr/>
          <p:nvPr/>
        </p:nvSpPr>
        <p:spPr>
          <a:xfrm>
            <a:off x="10185500" y="1634700"/>
            <a:ext cx="519600" cy="510300"/>
          </a:xfrm>
          <a:prstGeom prst="rect">
            <a:avLst/>
          </a:prstGeom>
          <a:noFill/>
          <a:ln w="9525" cap="flat" cmpd="sng">
            <a:solidFill>
              <a:srgbClr val="1A73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237e0a49f_0_91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en-GB" altLang="ko-KR" dirty="0" err="1"/>
              <a:t>이상치</a:t>
            </a:r>
            <a:r>
              <a:rPr lang="en-GB" altLang="ko-KR" dirty="0"/>
              <a:t> 및 </a:t>
            </a:r>
            <a:r>
              <a:rPr lang="en-GB" altLang="ko-KR" dirty="0" err="1"/>
              <a:t>주요</a:t>
            </a:r>
            <a:r>
              <a:rPr lang="en-GB" altLang="ko-KR" dirty="0"/>
              <a:t> </a:t>
            </a:r>
            <a:r>
              <a:rPr lang="en-GB" altLang="ko-KR" dirty="0" err="1"/>
              <a:t>변수</a:t>
            </a:r>
            <a:endParaRPr dirty="0"/>
          </a:p>
        </p:txBody>
      </p:sp>
      <p:pic>
        <p:nvPicPr>
          <p:cNvPr id="248" name="Google Shape;248;g2b237e0a49f_0_9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2b237e0a49f_0_91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2148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2023-07-23 03:14:00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0.5142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Type1_error_under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1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순간값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생산량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tg14 : 설비B2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절대습도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종이별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tg34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설비AE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절대습도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0" name="Google Shape;250;g2b237e0a49f_0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768" y="1000450"/>
            <a:ext cx="5720883" cy="189345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1" name="Google Shape;251;g2b237e0a49f_0_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025" y="5026024"/>
            <a:ext cx="4788602" cy="79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2b237e0a49f_0_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3451" y="3087425"/>
            <a:ext cx="3079200" cy="3388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2b237e0a49f_0_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b237e0a49f_0_91"/>
          <p:cNvSpPr/>
          <p:nvPr/>
        </p:nvSpPr>
        <p:spPr>
          <a:xfrm>
            <a:off x="10181575" y="1113525"/>
            <a:ext cx="519600" cy="510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b237e0a49f_0_91"/>
          <p:cNvSpPr/>
          <p:nvPr/>
        </p:nvSpPr>
        <p:spPr>
          <a:xfrm>
            <a:off x="5933500" y="2617575"/>
            <a:ext cx="84900" cy="84900"/>
          </a:xfrm>
          <a:prstGeom prst="ellipse">
            <a:avLst/>
          </a:prstGeom>
          <a:solidFill>
            <a:srgbClr val="1F497D">
              <a:alpha val="2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b237e0a49f_0_103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en-GB" altLang="ko-KR" dirty="0" err="1"/>
              <a:t>이상치</a:t>
            </a:r>
            <a:r>
              <a:rPr lang="en-GB" altLang="ko-KR" dirty="0"/>
              <a:t> 및 </a:t>
            </a:r>
            <a:r>
              <a:rPr lang="en-GB" altLang="ko-KR" dirty="0" err="1"/>
              <a:t>주요</a:t>
            </a:r>
            <a:r>
              <a:rPr lang="en-GB" altLang="ko-KR" dirty="0"/>
              <a:t> </a:t>
            </a:r>
            <a:r>
              <a:rPr lang="en-GB" altLang="ko-KR" dirty="0" err="1"/>
              <a:t>변수</a:t>
            </a:r>
            <a:endParaRPr dirty="0"/>
          </a:p>
        </p:txBody>
      </p:sp>
      <p:pic>
        <p:nvPicPr>
          <p:cNvPr id="261" name="Google Shape;261;g2b237e0a49f_0_103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2b237e0a49f_0_103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2394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2023-07-23 07:20:00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0.5023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Type1_error_under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1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순간값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생산량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종이별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tg17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누적값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tg37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PE2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속도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3" name="Google Shape;263;g2b237e0a49f_0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768" y="1000450"/>
            <a:ext cx="5720883" cy="189345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4" name="Google Shape;264;g2b237e0a49f_0_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2b237e0a49f_0_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025" y="5035976"/>
            <a:ext cx="4647426" cy="740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2b237e0a49f_0_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50" y="3087425"/>
            <a:ext cx="3079200" cy="340081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2b237e0a49f_0_103"/>
          <p:cNvSpPr/>
          <p:nvPr/>
        </p:nvSpPr>
        <p:spPr>
          <a:xfrm>
            <a:off x="7160925" y="2520725"/>
            <a:ext cx="190800" cy="165900"/>
          </a:xfrm>
          <a:prstGeom prst="ellipse">
            <a:avLst/>
          </a:prstGeom>
          <a:solidFill>
            <a:srgbClr val="1F497D">
              <a:alpha val="2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2b237e0a49f_0_103"/>
          <p:cNvSpPr/>
          <p:nvPr/>
        </p:nvSpPr>
        <p:spPr>
          <a:xfrm>
            <a:off x="10181575" y="1113525"/>
            <a:ext cx="519600" cy="510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237e0a49f_0_115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en-GB" altLang="ko-KR" dirty="0" err="1"/>
              <a:t>이상치</a:t>
            </a:r>
            <a:r>
              <a:rPr lang="en-GB" altLang="ko-KR" dirty="0"/>
              <a:t> 및 </a:t>
            </a:r>
            <a:r>
              <a:rPr lang="en-GB" altLang="ko-KR" dirty="0" err="1"/>
              <a:t>주요</a:t>
            </a:r>
            <a:r>
              <a:rPr lang="en-GB" altLang="ko-KR" dirty="0"/>
              <a:t> </a:t>
            </a:r>
            <a:r>
              <a:rPr lang="en-GB" altLang="ko-KR" dirty="0" err="1"/>
              <a:t>변수</a:t>
            </a:r>
            <a:endParaRPr dirty="0"/>
          </a:p>
        </p:txBody>
      </p:sp>
      <p:pic>
        <p:nvPicPr>
          <p:cNvPr id="274" name="Google Shape;274;g2b237e0a49f_0_115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2b237e0a49f_0_115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2431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2023-07-23 08:28:00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0.5335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Type1_error_under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1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순간값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생산량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종이별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tg20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압력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끝단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속도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6" name="Google Shape;276;g2b237e0a49f_0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768" y="1000450"/>
            <a:ext cx="5720883" cy="189345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7" name="Google Shape;277;g2b237e0a49f_0_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2b237e0a49f_0_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025" y="4988703"/>
            <a:ext cx="4842446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2b237e0a49f_0_1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49" y="3087425"/>
            <a:ext cx="3079200" cy="338120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2b237e0a49f_0_115"/>
          <p:cNvSpPr/>
          <p:nvPr/>
        </p:nvSpPr>
        <p:spPr>
          <a:xfrm>
            <a:off x="7506838" y="2520725"/>
            <a:ext cx="190800" cy="165900"/>
          </a:xfrm>
          <a:prstGeom prst="ellipse">
            <a:avLst/>
          </a:prstGeom>
          <a:solidFill>
            <a:srgbClr val="1F497D">
              <a:alpha val="2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2b237e0a49f_0_115"/>
          <p:cNvSpPr/>
          <p:nvPr/>
        </p:nvSpPr>
        <p:spPr>
          <a:xfrm>
            <a:off x="10181575" y="1113525"/>
            <a:ext cx="519600" cy="510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237e0a49f_0_144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en-GB" altLang="ko-KR" dirty="0" err="1"/>
              <a:t>이상치</a:t>
            </a:r>
            <a:r>
              <a:rPr lang="en-GB" altLang="ko-KR" dirty="0"/>
              <a:t> 및 </a:t>
            </a:r>
            <a:r>
              <a:rPr lang="en-GB" altLang="ko-KR" dirty="0" err="1"/>
              <a:t>주요</a:t>
            </a:r>
            <a:r>
              <a:rPr lang="en-GB" altLang="ko-KR" dirty="0"/>
              <a:t> </a:t>
            </a:r>
            <a:r>
              <a:rPr lang="en-GB" altLang="ko-KR" dirty="0" err="1"/>
              <a:t>변수</a:t>
            </a:r>
            <a:endParaRPr dirty="0"/>
          </a:p>
        </p:txBody>
      </p:sp>
      <p:pic>
        <p:nvPicPr>
          <p:cNvPr id="287" name="Google Shape;287;g2b237e0a49f_0_14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2b237e0a49f_0_144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2964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2023-07-23 19:47:00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2.1524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Type1_error_over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2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생산량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순간값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종이별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끝단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tg14 : 설비B2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절대습도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9" name="Google Shape;289;g2b237e0a49f_0_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771" y="981503"/>
            <a:ext cx="5720883" cy="1893451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0" name="Google Shape;290;g2b237e0a49f_0_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025" y="5026018"/>
            <a:ext cx="4817160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2b237e0a49f_0_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2b237e0a49f_0_1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49" y="3087425"/>
            <a:ext cx="3079200" cy="340552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2b237e0a49f_0_144"/>
          <p:cNvSpPr/>
          <p:nvPr/>
        </p:nvSpPr>
        <p:spPr>
          <a:xfrm>
            <a:off x="8262813" y="1042425"/>
            <a:ext cx="190800" cy="165900"/>
          </a:xfrm>
          <a:prstGeom prst="ellipse">
            <a:avLst/>
          </a:prstGeom>
          <a:solidFill>
            <a:srgbClr val="9BBB59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2b237e0a49f_0_144"/>
          <p:cNvSpPr/>
          <p:nvPr/>
        </p:nvSpPr>
        <p:spPr>
          <a:xfrm>
            <a:off x="10708075" y="1113525"/>
            <a:ext cx="519600" cy="510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b237e0a49f_0_158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en-GB" altLang="ko-KR" dirty="0" err="1"/>
              <a:t>이상치</a:t>
            </a:r>
            <a:r>
              <a:rPr lang="en-GB" altLang="ko-KR" dirty="0"/>
              <a:t> 및 </a:t>
            </a:r>
            <a:r>
              <a:rPr lang="en-GB" altLang="ko-KR" dirty="0" err="1"/>
              <a:t>주요</a:t>
            </a:r>
            <a:r>
              <a:rPr lang="en-GB" altLang="ko-KR" dirty="0"/>
              <a:t> </a:t>
            </a:r>
            <a:r>
              <a:rPr lang="en-GB" altLang="ko-KR" dirty="0" err="1"/>
              <a:t>변수</a:t>
            </a:r>
            <a:endParaRPr dirty="0"/>
          </a:p>
        </p:txBody>
      </p:sp>
      <p:pic>
        <p:nvPicPr>
          <p:cNvPr id="300" name="Google Shape;300;g2b237e0a49f_0_158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2b237e0a49f_0_158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2970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2023-07-23 19:53:00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1.8793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Type1_error_over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2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순간값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생산량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종이별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끝단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tg14 : 설비B2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절대습도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2" name="Google Shape;302;g2b237e0a49f_0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771" y="981503"/>
            <a:ext cx="5720883" cy="1893451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3" name="Google Shape;303;g2b237e0a49f_0_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2b237e0a49f_0_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025" y="5013600"/>
            <a:ext cx="4737601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2b237e0a49f_0_1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48" y="3087425"/>
            <a:ext cx="3079200" cy="339959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2b237e0a49f_0_158"/>
          <p:cNvSpPr/>
          <p:nvPr/>
        </p:nvSpPr>
        <p:spPr>
          <a:xfrm>
            <a:off x="8331238" y="1250425"/>
            <a:ext cx="190800" cy="165900"/>
          </a:xfrm>
          <a:prstGeom prst="ellipse">
            <a:avLst/>
          </a:prstGeom>
          <a:solidFill>
            <a:srgbClr val="9BBB59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2b237e0a49f_0_158"/>
          <p:cNvSpPr/>
          <p:nvPr/>
        </p:nvSpPr>
        <p:spPr>
          <a:xfrm>
            <a:off x="10708075" y="1113525"/>
            <a:ext cx="519600" cy="510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25167c0a6_0_0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en-GB" altLang="ko-KR" dirty="0" err="1"/>
              <a:t>이상치</a:t>
            </a:r>
            <a:r>
              <a:rPr lang="en-GB" altLang="ko-KR" dirty="0"/>
              <a:t> 및 </a:t>
            </a:r>
            <a:r>
              <a:rPr lang="en-GB" altLang="ko-KR" dirty="0" err="1"/>
              <a:t>주요</a:t>
            </a:r>
            <a:r>
              <a:rPr lang="en-GB" altLang="ko-KR" dirty="0"/>
              <a:t> </a:t>
            </a:r>
            <a:r>
              <a:rPr lang="en-GB" altLang="ko-KR" dirty="0" err="1"/>
              <a:t>변수</a:t>
            </a:r>
            <a:endParaRPr dirty="0"/>
          </a:p>
        </p:txBody>
      </p:sp>
      <p:pic>
        <p:nvPicPr>
          <p:cNvPr id="313" name="Google Shape;313;g2b25167c0a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087" y="980988"/>
            <a:ext cx="5720873" cy="1905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2b25167c0a6_0_0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2b25167c0a6_0_0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3366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2023-07-25 07:25:00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0.4797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Type1_error_under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1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순간값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생산량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종이별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tg39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AS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절대습도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끝단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속도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6" name="Google Shape;316;g2b25167c0a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2b25167c0a6_0_0"/>
          <p:cNvSpPr/>
          <p:nvPr/>
        </p:nvSpPr>
        <p:spPr>
          <a:xfrm>
            <a:off x="6037100" y="2612313"/>
            <a:ext cx="190800" cy="165900"/>
          </a:xfrm>
          <a:prstGeom prst="ellipse">
            <a:avLst/>
          </a:prstGeom>
          <a:solidFill>
            <a:srgbClr val="9BBB59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g2b25167c0a6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8500" y="5050974"/>
            <a:ext cx="4788602" cy="82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2b25167c0a6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9751" y="3087425"/>
            <a:ext cx="3079200" cy="3368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2b25167c0a6_0_0"/>
          <p:cNvSpPr/>
          <p:nvPr/>
        </p:nvSpPr>
        <p:spPr>
          <a:xfrm>
            <a:off x="10178525" y="1113525"/>
            <a:ext cx="519600" cy="510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f26049b91_0_24"/>
          <p:cNvSpPr txBox="1">
            <a:spLocks noGrp="1"/>
          </p:cNvSpPr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 err="1"/>
              <a:t>데이터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5" name="Google Shape;75;g2af26049b91_0_2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af26049b91_0_24"/>
          <p:cNvSpPr txBox="1"/>
          <p:nvPr/>
        </p:nvSpPr>
        <p:spPr>
          <a:xfrm>
            <a:off x="511075" y="888425"/>
            <a:ext cx="11381700" cy="5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input(X) : </a:t>
            </a:r>
            <a:r>
              <a:rPr lang="en-GB" sz="14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</a:t>
            </a:r>
            <a:r>
              <a:rPr lang="en-GB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(38개 sensor </a:t>
            </a:r>
            <a:r>
              <a:rPr lang="en-GB" sz="14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GB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), </a:t>
            </a:r>
            <a:r>
              <a:rPr lang="en-GB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공정진행도</a:t>
            </a:r>
            <a:r>
              <a:rPr lang="en-GB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GB" sz="14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jr_progress</a:t>
            </a:r>
            <a:r>
              <a:rPr lang="en-GB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), </a:t>
            </a:r>
            <a:r>
              <a:rPr lang="en-GB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공정변화도</a:t>
            </a:r>
            <a:r>
              <a:rPr lang="en-GB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GB" sz="14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jr_window_patch</a:t>
            </a:r>
            <a:r>
              <a:rPr lang="en-GB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), </a:t>
            </a:r>
            <a:r>
              <a:rPr lang="en-GB" sz="14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총 41개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 size : </a:t>
            </a:r>
            <a:r>
              <a:rPr lang="en-GB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</a:t>
            </a:r>
            <a:endParaRPr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828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output(y) : </a:t>
            </a:r>
            <a:r>
              <a:rPr lang="en-GB" sz="1400" b="1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GB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 </a:t>
            </a:r>
            <a:r>
              <a:rPr lang="en-GB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후의</a:t>
            </a:r>
            <a:r>
              <a:rPr lang="en-GB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sz="14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계산값</a:t>
            </a:r>
            <a:r>
              <a:rPr lang="en-GB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(tg04 / tg02*tg03*0.0003)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split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Train/Validation/Test = 60:20:20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: 2023-03-02 08:00:00 ~ 2023-06-16 18:37:00 (52830)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Validation : ~ 2023-07-16 12:47:00 (17610)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: ~ 2023-08-27 03:00:00 (17598)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b25167c0a6_0_21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en-GB" altLang="ko-KR" dirty="0" err="1"/>
              <a:t>이상치</a:t>
            </a:r>
            <a:r>
              <a:rPr lang="en-GB" altLang="ko-KR" dirty="0"/>
              <a:t> 및 </a:t>
            </a:r>
            <a:r>
              <a:rPr lang="en-GB" altLang="ko-KR" dirty="0" err="1"/>
              <a:t>주요</a:t>
            </a:r>
            <a:r>
              <a:rPr lang="en-GB" altLang="ko-KR" dirty="0"/>
              <a:t> </a:t>
            </a:r>
            <a:r>
              <a:rPr lang="en-GB" altLang="ko-KR" dirty="0" err="1"/>
              <a:t>변수</a:t>
            </a:r>
            <a:endParaRPr dirty="0"/>
          </a:p>
        </p:txBody>
      </p:sp>
      <p:pic>
        <p:nvPicPr>
          <p:cNvPr id="326" name="Google Shape;326;g2b25167c0a6_0_2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2b25167c0a6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9952" y="981498"/>
            <a:ext cx="5702702" cy="1899218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8" name="Google Shape;328;g2b25167c0a6_0_21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11742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2023-08-15 03:10:00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0.4606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Type1_error_under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1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순간값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생산량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tg14 : 설비B2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절대습도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종이별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tg34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설비AE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절대습도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9" name="Google Shape;329;g2b25167c0a6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2b25167c0a6_0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025" y="5050949"/>
            <a:ext cx="4788599" cy="79658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2b25167c0a6_0_21"/>
          <p:cNvSpPr/>
          <p:nvPr/>
        </p:nvSpPr>
        <p:spPr>
          <a:xfrm>
            <a:off x="6188738" y="2566325"/>
            <a:ext cx="190800" cy="165900"/>
          </a:xfrm>
          <a:prstGeom prst="ellipse">
            <a:avLst/>
          </a:prstGeom>
          <a:solidFill>
            <a:srgbClr val="8064A2">
              <a:alpha val="294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2b25167c0a6_0_21"/>
          <p:cNvSpPr/>
          <p:nvPr/>
        </p:nvSpPr>
        <p:spPr>
          <a:xfrm>
            <a:off x="10182650" y="1113525"/>
            <a:ext cx="519600" cy="510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g2b25167c0a6_0_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50" y="3087425"/>
            <a:ext cx="3079200" cy="3387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25167c0a6_0_36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en-GB" altLang="ko-KR" dirty="0" err="1"/>
              <a:t>이상치</a:t>
            </a:r>
            <a:r>
              <a:rPr lang="en-GB" altLang="ko-KR" dirty="0"/>
              <a:t> 및 </a:t>
            </a:r>
            <a:r>
              <a:rPr lang="en-GB" altLang="ko-KR" dirty="0" err="1"/>
              <a:t>주요</a:t>
            </a:r>
            <a:r>
              <a:rPr lang="en-GB" altLang="ko-KR" dirty="0"/>
              <a:t> </a:t>
            </a:r>
            <a:r>
              <a:rPr lang="en-GB" altLang="ko-KR" dirty="0" err="1"/>
              <a:t>변수</a:t>
            </a:r>
            <a:endParaRPr dirty="0"/>
          </a:p>
        </p:txBody>
      </p:sp>
      <p:pic>
        <p:nvPicPr>
          <p:cNvPr id="339" name="Google Shape;339;g2b25167c0a6_0_36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2b25167c0a6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9952" y="981498"/>
            <a:ext cx="5702702" cy="1899218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1" name="Google Shape;341;g2b25167c0a6_0_36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11875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2023-08-15 16:01:00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0.4402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Type1_error_under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1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순간값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생산량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종이별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tg38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AE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속도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끝단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속도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2" name="Google Shape;342;g2b25167c0a6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2b25167c0a6_0_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025" y="5026025"/>
            <a:ext cx="4823596" cy="7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2b25167c0a6_0_36"/>
          <p:cNvSpPr/>
          <p:nvPr/>
        </p:nvSpPr>
        <p:spPr>
          <a:xfrm>
            <a:off x="8006538" y="2566325"/>
            <a:ext cx="190800" cy="165900"/>
          </a:xfrm>
          <a:prstGeom prst="ellipse">
            <a:avLst/>
          </a:prstGeom>
          <a:solidFill>
            <a:srgbClr val="8064A2">
              <a:alpha val="294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b25167c0a6_0_36"/>
          <p:cNvSpPr/>
          <p:nvPr/>
        </p:nvSpPr>
        <p:spPr>
          <a:xfrm>
            <a:off x="10182650" y="1113525"/>
            <a:ext cx="519600" cy="510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g2b25167c0a6_0_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50" y="3087425"/>
            <a:ext cx="3079200" cy="3362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25167c0a6_0_48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en-GB" altLang="ko-KR" dirty="0" err="1"/>
              <a:t>이상치</a:t>
            </a:r>
            <a:r>
              <a:rPr lang="en-GB" altLang="ko-KR" dirty="0"/>
              <a:t> 및 </a:t>
            </a:r>
            <a:r>
              <a:rPr lang="en-GB" altLang="ko-KR" dirty="0" err="1"/>
              <a:t>주요</a:t>
            </a:r>
            <a:r>
              <a:rPr lang="en-GB" altLang="ko-KR" dirty="0"/>
              <a:t> </a:t>
            </a:r>
            <a:r>
              <a:rPr lang="en-GB" altLang="ko-KR" dirty="0" err="1"/>
              <a:t>변수</a:t>
            </a:r>
            <a:endParaRPr dirty="0"/>
          </a:p>
        </p:txBody>
      </p:sp>
      <p:pic>
        <p:nvPicPr>
          <p:cNvPr id="352" name="Google Shape;352;g2b25167c0a6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952" y="981497"/>
            <a:ext cx="5702702" cy="1885305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3" name="Google Shape;353;g2b25167c0a6_0_48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2b25167c0a6_0_48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16049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2023-08-23 09:46:00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0.4365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Correct under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1, True: 1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순간값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생산량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tg14 : 설비B2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절대습도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종이별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tg34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설비AE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절대습도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5" name="Google Shape;355;g2b25167c0a6_0_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2b25167c0a6_0_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025" y="5001125"/>
            <a:ext cx="4788598" cy="76787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2b25167c0a6_0_48"/>
          <p:cNvSpPr/>
          <p:nvPr/>
        </p:nvSpPr>
        <p:spPr>
          <a:xfrm>
            <a:off x="4000563" y="2569550"/>
            <a:ext cx="190800" cy="165900"/>
          </a:xfrm>
          <a:prstGeom prst="ellipse">
            <a:avLst/>
          </a:prstGeom>
          <a:solidFill>
            <a:srgbClr val="4BACC6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2b25167c0a6_0_48"/>
          <p:cNvSpPr/>
          <p:nvPr/>
        </p:nvSpPr>
        <p:spPr>
          <a:xfrm>
            <a:off x="10185500" y="1634700"/>
            <a:ext cx="519600" cy="510300"/>
          </a:xfrm>
          <a:prstGeom prst="rect">
            <a:avLst/>
          </a:prstGeom>
          <a:noFill/>
          <a:ln w="9525" cap="flat" cmpd="sng">
            <a:solidFill>
              <a:srgbClr val="1A73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g2b25167c0a6_0_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51" y="3087425"/>
            <a:ext cx="3079200" cy="3381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25167c0a6_0_64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en-GB" altLang="ko-KR" dirty="0" err="1"/>
              <a:t>이상치</a:t>
            </a:r>
            <a:r>
              <a:rPr lang="en-GB" altLang="ko-KR" dirty="0"/>
              <a:t> 및 </a:t>
            </a:r>
            <a:r>
              <a:rPr lang="en-GB" altLang="ko-KR" dirty="0" err="1"/>
              <a:t>주요</a:t>
            </a:r>
            <a:r>
              <a:rPr lang="en-GB" altLang="ko-KR" dirty="0"/>
              <a:t> </a:t>
            </a:r>
            <a:r>
              <a:rPr lang="en-GB" altLang="ko-KR" dirty="0" err="1"/>
              <a:t>변수</a:t>
            </a:r>
            <a:endParaRPr dirty="0"/>
          </a:p>
        </p:txBody>
      </p:sp>
      <p:pic>
        <p:nvPicPr>
          <p:cNvPr id="365" name="Google Shape;365;g2b25167c0a6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952" y="981497"/>
            <a:ext cx="5702702" cy="1885305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6" name="Google Shape;366;g2b25167c0a6_0_64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2b25167c0a6_0_64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16057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2023-08-23 10:25:00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0.4474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Correct under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1, True: 1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순간값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생산량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종이별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끝단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tg25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PS1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속도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8" name="Google Shape;368;g2b25167c0a6_0_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2b25167c0a6_0_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025" y="5038500"/>
            <a:ext cx="4925526" cy="7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2b25167c0a6_0_64"/>
          <p:cNvSpPr/>
          <p:nvPr/>
        </p:nvSpPr>
        <p:spPr>
          <a:xfrm>
            <a:off x="4322538" y="2569550"/>
            <a:ext cx="190800" cy="165900"/>
          </a:xfrm>
          <a:prstGeom prst="ellipse">
            <a:avLst/>
          </a:prstGeom>
          <a:solidFill>
            <a:srgbClr val="4BACC6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2b25167c0a6_0_64"/>
          <p:cNvSpPr/>
          <p:nvPr/>
        </p:nvSpPr>
        <p:spPr>
          <a:xfrm>
            <a:off x="10185500" y="1634700"/>
            <a:ext cx="519600" cy="510300"/>
          </a:xfrm>
          <a:prstGeom prst="rect">
            <a:avLst/>
          </a:prstGeom>
          <a:noFill/>
          <a:ln w="9525" cap="flat" cmpd="sng">
            <a:solidFill>
              <a:srgbClr val="1A73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g2b25167c0a6_0_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49" y="3087425"/>
            <a:ext cx="3079200" cy="338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b25167c0a6_0_76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en-GB" altLang="ko-KR" dirty="0" err="1"/>
              <a:t>이상치</a:t>
            </a:r>
            <a:r>
              <a:rPr lang="en-GB" altLang="ko-KR" dirty="0"/>
              <a:t> 및 </a:t>
            </a:r>
            <a:r>
              <a:rPr lang="en-GB" altLang="ko-KR" dirty="0" err="1"/>
              <a:t>주요</a:t>
            </a:r>
            <a:r>
              <a:rPr lang="en-GB" altLang="ko-KR" dirty="0"/>
              <a:t> </a:t>
            </a:r>
            <a:r>
              <a:rPr lang="en-GB" altLang="ko-KR" dirty="0" err="1"/>
              <a:t>변수</a:t>
            </a:r>
            <a:endParaRPr dirty="0"/>
          </a:p>
        </p:txBody>
      </p:sp>
      <p:pic>
        <p:nvPicPr>
          <p:cNvPr id="378" name="Google Shape;378;g2b25167c0a6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952" y="981497"/>
            <a:ext cx="5702702" cy="1885305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9" name="Google Shape;379;g2b25167c0a6_0_76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2b25167c0a6_0_76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16067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2023-08-23 10:35:00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0.4201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Type1_error_under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1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순간값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생산량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종이별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끝단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tg20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압력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1" name="Google Shape;381;g2b25167c0a6_0_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2b25167c0a6_0_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025" y="5026050"/>
            <a:ext cx="4788601" cy="769819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2b25167c0a6_0_76"/>
          <p:cNvSpPr/>
          <p:nvPr/>
        </p:nvSpPr>
        <p:spPr>
          <a:xfrm>
            <a:off x="4471913" y="2570300"/>
            <a:ext cx="190800" cy="165900"/>
          </a:xfrm>
          <a:prstGeom prst="ellipse">
            <a:avLst/>
          </a:prstGeom>
          <a:solidFill>
            <a:srgbClr val="4BACC6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2b25167c0a6_0_76"/>
          <p:cNvSpPr/>
          <p:nvPr/>
        </p:nvSpPr>
        <p:spPr>
          <a:xfrm>
            <a:off x="10182650" y="1113525"/>
            <a:ext cx="519600" cy="510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5" name="Google Shape;385;g2b25167c0a6_0_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49" y="3087425"/>
            <a:ext cx="3079200" cy="3381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g2b25167c0a6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070" y="981498"/>
            <a:ext cx="5660908" cy="18853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1" name="Google Shape;391;g2b25167c0a6_0_91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en-GB" altLang="ko-KR" dirty="0" err="1"/>
              <a:t>이상치</a:t>
            </a:r>
            <a:r>
              <a:rPr lang="en-GB" altLang="ko-KR" dirty="0"/>
              <a:t> 및 </a:t>
            </a:r>
            <a:r>
              <a:rPr lang="en-GB" altLang="ko-KR" dirty="0" err="1"/>
              <a:t>주요</a:t>
            </a:r>
            <a:r>
              <a:rPr lang="en-GB" altLang="ko-KR" dirty="0"/>
              <a:t> </a:t>
            </a:r>
            <a:r>
              <a:rPr lang="en-GB" altLang="ko-KR" dirty="0" err="1"/>
              <a:t>변수</a:t>
            </a:r>
            <a:endParaRPr dirty="0"/>
          </a:p>
        </p:txBody>
      </p:sp>
      <p:pic>
        <p:nvPicPr>
          <p:cNvPr id="392" name="Google Shape;392;g2b25167c0a6_0_91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2b25167c0a6_0_91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16800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2023-08-26 19:28:00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0.4037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Type1_error_under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1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순간값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종이별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tg13 : 설비B1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절대습도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tg38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AE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속도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tg20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압력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4" name="Google Shape;394;g2b25167c0a6_0_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2b25167c0a6_0_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025" y="5001124"/>
            <a:ext cx="4788600" cy="77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2b25167c0a6_0_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49" y="3087425"/>
            <a:ext cx="3079200" cy="338951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2b25167c0a6_0_91"/>
          <p:cNvSpPr/>
          <p:nvPr/>
        </p:nvSpPr>
        <p:spPr>
          <a:xfrm>
            <a:off x="4082863" y="2563575"/>
            <a:ext cx="190800" cy="165900"/>
          </a:xfrm>
          <a:prstGeom prst="ellipse">
            <a:avLst/>
          </a:prstGeom>
          <a:solidFill>
            <a:srgbClr val="F79646">
              <a:alpha val="21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2b25167c0a6_0_91"/>
          <p:cNvSpPr/>
          <p:nvPr/>
        </p:nvSpPr>
        <p:spPr>
          <a:xfrm>
            <a:off x="10182650" y="1113525"/>
            <a:ext cx="519600" cy="510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12aafcb57_1_2"/>
          <p:cNvSpPr txBox="1">
            <a:spLocks noGrp="1"/>
          </p:cNvSpPr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ko-KR" altLang="en-US" dirty="0"/>
              <a:t>센서 측정 </a:t>
            </a:r>
            <a:r>
              <a:rPr lang="ko-KR" altLang="en-US" dirty="0" err="1"/>
              <a:t>이상값</a:t>
            </a:r>
            <a:r>
              <a:rPr lang="ko-KR" altLang="en-US" dirty="0"/>
              <a:t> 사전 삭제</a:t>
            </a:r>
          </a:p>
        </p:txBody>
      </p:sp>
      <p:pic>
        <p:nvPicPr>
          <p:cNvPr id="82" name="Google Shape;82;g2b12aafcb57_1_2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2b12aafcb57_1_2"/>
          <p:cNvSpPr txBox="1"/>
          <p:nvPr/>
        </p:nvSpPr>
        <p:spPr>
          <a:xfrm>
            <a:off x="511075" y="888425"/>
            <a:ext cx="11381700" cy="5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endParaRPr lang="en-US" altLang="ko-KR"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값 중 1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이하의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값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제외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(735개의 index)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값 중 1000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이하의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값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제외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(959개의 index)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값 중 10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이하의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값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제외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(54개의 index)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1,131개의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row가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삭제됨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4" name="Google Shape;84;g2b12aafcb57_1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7700" y="888425"/>
            <a:ext cx="3260324" cy="112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b12aafcb57_1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7700" y="2224775"/>
            <a:ext cx="3260324" cy="110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2b12aafcb57_1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7700" y="3546799"/>
            <a:ext cx="3260324" cy="1117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2b12aafcb57_1_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3100" y="4767115"/>
            <a:ext cx="1645325" cy="1422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b12aafcb57_1_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77700" y="4956299"/>
            <a:ext cx="3260324" cy="111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12aafcb57_0_16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en-GB" altLang="ko-KR" dirty="0" err="1"/>
              <a:t>이상치</a:t>
            </a:r>
            <a:r>
              <a:rPr lang="en-GB" altLang="ko-KR" dirty="0"/>
              <a:t> </a:t>
            </a:r>
            <a:r>
              <a:rPr lang="en-GB" altLang="ko-KR" dirty="0" err="1"/>
              <a:t>정의</a:t>
            </a:r>
            <a:endParaRPr dirty="0"/>
          </a:p>
        </p:txBody>
      </p:sp>
      <p:pic>
        <p:nvPicPr>
          <p:cNvPr id="94" name="Google Shape;94;g2b12aafcb57_0_16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b12aafcb57_0_16"/>
          <p:cNvSpPr txBox="1"/>
          <p:nvPr/>
        </p:nvSpPr>
        <p:spPr>
          <a:xfrm>
            <a:off x="441675" y="885300"/>
            <a:ext cx="11381700" cy="46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날짜의 5일 이전의 mean ± 0.6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시계열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구간의 시계열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6" name="Google Shape;96;g2b12aafcb57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487" y="2036650"/>
            <a:ext cx="7653228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2b12aafcb57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5473" y="4503850"/>
            <a:ext cx="7653248" cy="168535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b12aafcb57_0_16"/>
          <p:cNvSpPr/>
          <p:nvPr/>
        </p:nvSpPr>
        <p:spPr>
          <a:xfrm>
            <a:off x="7600050" y="2448225"/>
            <a:ext cx="1455900" cy="11481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g2b12aafcb57_0_16"/>
          <p:cNvCxnSpPr/>
          <p:nvPr/>
        </p:nvCxnSpPr>
        <p:spPr>
          <a:xfrm flipH="1">
            <a:off x="1755825" y="3596050"/>
            <a:ext cx="5844300" cy="902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g2b12aafcb57_0_16"/>
          <p:cNvCxnSpPr/>
          <p:nvPr/>
        </p:nvCxnSpPr>
        <p:spPr>
          <a:xfrm>
            <a:off x="9051750" y="3599350"/>
            <a:ext cx="330300" cy="922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g2b12aafcb57_0_16"/>
          <p:cNvSpPr/>
          <p:nvPr/>
        </p:nvSpPr>
        <p:spPr>
          <a:xfrm>
            <a:off x="1745475" y="4503850"/>
            <a:ext cx="7653300" cy="17685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750" y="898950"/>
            <a:ext cx="4865551" cy="10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GB" altLang="ko-KR" dirty="0" err="1"/>
              <a:t>이상치</a:t>
            </a:r>
            <a:r>
              <a:rPr lang="en-GB" altLang="ko-KR" dirty="0"/>
              <a:t> </a:t>
            </a:r>
            <a:r>
              <a:rPr lang="en-GB" altLang="ko-KR" dirty="0" err="1"/>
              <a:t>정의</a:t>
            </a:r>
            <a:endParaRPr dirty="0"/>
          </a:p>
        </p:txBody>
      </p:sp>
      <p:pic>
        <p:nvPicPr>
          <p:cNvPr id="139" name="Google Shape;139;p6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/>
          <p:nvPr/>
        </p:nvSpPr>
        <p:spPr>
          <a:xfrm>
            <a:off x="8129541" y="1485900"/>
            <a:ext cx="138300" cy="396600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7972332" y="1485900"/>
            <a:ext cx="138300" cy="396600"/>
          </a:xfrm>
          <a:prstGeom prst="rect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6905532" y="1485900"/>
            <a:ext cx="138300" cy="3966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4661450" y="898950"/>
            <a:ext cx="165900" cy="987600"/>
          </a:xfrm>
          <a:prstGeom prst="rect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4007700" y="898950"/>
            <a:ext cx="317400" cy="98760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4388" y="4991605"/>
            <a:ext cx="4323830" cy="14400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6" name="Google Shape;146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4388" y="3512234"/>
            <a:ext cx="4323830" cy="1429443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7" name="Google Shape;147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4388" y="2020355"/>
            <a:ext cx="4323830" cy="14400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8" name="Google Shape;148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01288" y="5005666"/>
            <a:ext cx="4350828" cy="1440001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9" name="Google Shape;149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01300" y="2021231"/>
            <a:ext cx="4350828" cy="1438244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0" name="Google Shape;150;p6"/>
          <p:cNvSpPr/>
          <p:nvPr/>
        </p:nvSpPr>
        <p:spPr>
          <a:xfrm>
            <a:off x="4345825" y="898950"/>
            <a:ext cx="294600" cy="987600"/>
          </a:xfrm>
          <a:prstGeom prst="rect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01300" y="3512225"/>
            <a:ext cx="4350828" cy="144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f26049b91_0_0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 err="1"/>
              <a:t>이상치</a:t>
            </a:r>
            <a:r>
              <a:rPr lang="en-GB" dirty="0"/>
              <a:t> </a:t>
            </a:r>
            <a:r>
              <a:rPr lang="en-GB" dirty="0" err="1"/>
              <a:t>정의</a:t>
            </a:r>
            <a:endParaRPr dirty="0"/>
          </a:p>
        </p:txBody>
      </p:sp>
      <p:pic>
        <p:nvPicPr>
          <p:cNvPr id="107" name="Google Shape;107;g2af26049b91_0_0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af26049b91_0_0"/>
          <p:cNvSpPr txBox="1"/>
          <p:nvPr/>
        </p:nvSpPr>
        <p:spPr>
          <a:xfrm>
            <a:off x="441675" y="885300"/>
            <a:ext cx="11381700" cy="55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이상치에 해당하는 index (89개)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연속되는 값들 중 가장 낮거나 가장 높은 값 (19개)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" name="Google Shape;109;g2af26049b9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646" y="1735650"/>
            <a:ext cx="6501750" cy="14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af26049b9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4200" y="3294050"/>
            <a:ext cx="4356650" cy="341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af26049b91_0_0"/>
          <p:cNvSpPr/>
          <p:nvPr/>
        </p:nvSpPr>
        <p:spPr>
          <a:xfrm>
            <a:off x="4117400" y="1761650"/>
            <a:ext cx="298800" cy="242700"/>
          </a:xfrm>
          <a:prstGeom prst="rect">
            <a:avLst/>
          </a:prstGeom>
          <a:solidFill>
            <a:srgbClr val="1A73E8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af26049b91_0_0"/>
          <p:cNvSpPr/>
          <p:nvPr/>
        </p:nvSpPr>
        <p:spPr>
          <a:xfrm>
            <a:off x="3224175" y="2898950"/>
            <a:ext cx="1607700" cy="180000"/>
          </a:xfrm>
          <a:prstGeom prst="rect">
            <a:avLst/>
          </a:prstGeom>
          <a:solidFill>
            <a:srgbClr val="9BBB59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af26049b91_0_0"/>
          <p:cNvSpPr/>
          <p:nvPr/>
        </p:nvSpPr>
        <p:spPr>
          <a:xfrm>
            <a:off x="7133350" y="2898950"/>
            <a:ext cx="249900" cy="180000"/>
          </a:xfrm>
          <a:prstGeom prst="rect">
            <a:avLst/>
          </a:prstGeom>
          <a:solidFill>
            <a:srgbClr val="9BBB59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af26049b91_0_0"/>
          <p:cNvSpPr/>
          <p:nvPr/>
        </p:nvSpPr>
        <p:spPr>
          <a:xfrm>
            <a:off x="8538675" y="2898950"/>
            <a:ext cx="472500" cy="180000"/>
          </a:xfrm>
          <a:prstGeom prst="rect">
            <a:avLst/>
          </a:prstGeom>
          <a:solidFill>
            <a:srgbClr val="9BBB59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12aafcb57_1_13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 err="1"/>
              <a:t>이상치</a:t>
            </a:r>
            <a:r>
              <a:rPr lang="en-GB" dirty="0"/>
              <a:t> 및 </a:t>
            </a:r>
            <a:r>
              <a:rPr lang="en-GB" dirty="0" err="1"/>
              <a:t>주요</a:t>
            </a:r>
            <a:r>
              <a:rPr lang="en-GB" dirty="0"/>
              <a:t> </a:t>
            </a:r>
            <a:r>
              <a:rPr lang="en-GB" dirty="0" err="1"/>
              <a:t>변수</a:t>
            </a:r>
            <a:endParaRPr dirty="0"/>
          </a:p>
        </p:txBody>
      </p:sp>
      <p:pic>
        <p:nvPicPr>
          <p:cNvPr id="157" name="Google Shape;157;g2b12aafcb57_1_13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b12aafcb57_1_13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196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2023-07-21 18:42:00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0.4438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Correct under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1, True: 1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순간값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생산량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tg14 : 설비B2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절대습도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끝단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종이별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9" name="Google Shape;159;g2b12aafcb57_1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b12aafcb57_1_13"/>
          <p:cNvSpPr/>
          <p:nvPr/>
        </p:nvSpPr>
        <p:spPr>
          <a:xfrm>
            <a:off x="10185500" y="1634700"/>
            <a:ext cx="519600" cy="510300"/>
          </a:xfrm>
          <a:prstGeom prst="rect">
            <a:avLst/>
          </a:prstGeom>
          <a:noFill/>
          <a:ln w="9525" cap="flat" cmpd="sng">
            <a:solidFill>
              <a:srgbClr val="1A73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g2b12aafcb57_1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025" y="1000448"/>
            <a:ext cx="5702702" cy="1885139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2" name="Google Shape;162;g2b12aafcb57_1_13"/>
          <p:cNvSpPr/>
          <p:nvPr/>
        </p:nvSpPr>
        <p:spPr>
          <a:xfrm>
            <a:off x="3737400" y="2592675"/>
            <a:ext cx="190800" cy="165900"/>
          </a:xfrm>
          <a:prstGeom prst="ellipse">
            <a:avLst/>
          </a:prstGeom>
          <a:solidFill>
            <a:srgbClr val="F33833">
              <a:alpha val="3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g2b12aafcb57_1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025" y="4972475"/>
            <a:ext cx="4680427" cy="7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b12aafcb57_1_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6450" y="3087500"/>
            <a:ext cx="3079275" cy="34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1c76f5974_0_73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en-GB" altLang="ko-KR" dirty="0" err="1"/>
              <a:t>이상치</a:t>
            </a:r>
            <a:r>
              <a:rPr lang="en-GB" altLang="ko-KR" dirty="0"/>
              <a:t> 및 </a:t>
            </a:r>
            <a:r>
              <a:rPr lang="en-GB" altLang="ko-KR" dirty="0" err="1"/>
              <a:t>주요</a:t>
            </a:r>
            <a:r>
              <a:rPr lang="en-GB" altLang="ko-KR" dirty="0"/>
              <a:t> </a:t>
            </a:r>
            <a:r>
              <a:rPr lang="en-GB" altLang="ko-KR" dirty="0" err="1"/>
              <a:t>변수</a:t>
            </a:r>
            <a:endParaRPr dirty="0"/>
          </a:p>
        </p:txBody>
      </p:sp>
      <p:pic>
        <p:nvPicPr>
          <p:cNvPr id="170" name="Google Shape;170;g2b1c76f5974_0_73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b1c76f5974_0_73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257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2023-07-21 18:43:00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0.4686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Type1_error_under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0, True: 1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순간값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생산량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끝단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종이별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tg20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압력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2" name="Google Shape;172;g2b1c76f5974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b1c76f5974_0_73"/>
          <p:cNvSpPr/>
          <p:nvPr/>
        </p:nvSpPr>
        <p:spPr>
          <a:xfrm>
            <a:off x="10181575" y="1113525"/>
            <a:ext cx="519600" cy="510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2b1c76f5974_0_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025" y="1000448"/>
            <a:ext cx="5702702" cy="1885139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5" name="Google Shape;175;g2b1c76f5974_0_73"/>
          <p:cNvSpPr/>
          <p:nvPr/>
        </p:nvSpPr>
        <p:spPr>
          <a:xfrm>
            <a:off x="3964200" y="2592675"/>
            <a:ext cx="190800" cy="165900"/>
          </a:xfrm>
          <a:prstGeom prst="ellipse">
            <a:avLst/>
          </a:prstGeom>
          <a:solidFill>
            <a:srgbClr val="F33833">
              <a:alpha val="3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2b1c76f5974_0_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6448" y="3087500"/>
            <a:ext cx="3079275" cy="343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b1c76f5974_0_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6025" y="5021300"/>
            <a:ext cx="4788649" cy="7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237e0a49f_0_0"/>
          <p:cNvSpPr txBox="1">
            <a:spLocks noGrp="1"/>
          </p:cNvSpPr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en-GB" altLang="ko-KR" dirty="0" err="1"/>
              <a:t>이상치</a:t>
            </a:r>
            <a:r>
              <a:rPr lang="en-GB" altLang="ko-KR" dirty="0"/>
              <a:t> 및 </a:t>
            </a:r>
            <a:r>
              <a:rPr lang="en-GB" altLang="ko-KR" dirty="0" err="1"/>
              <a:t>주요</a:t>
            </a:r>
            <a:r>
              <a:rPr lang="en-GB" altLang="ko-KR" dirty="0"/>
              <a:t> </a:t>
            </a:r>
            <a:r>
              <a:rPr lang="en-GB" altLang="ko-KR" dirty="0" err="1"/>
              <a:t>변수</a:t>
            </a:r>
            <a:endParaRPr dirty="0"/>
          </a:p>
        </p:txBody>
      </p:sp>
      <p:pic>
        <p:nvPicPr>
          <p:cNvPr id="183" name="Google Shape;183;g2b237e0a49f_0_0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b237e0a49f_0_0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: 883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2023-07-22 06:09:00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0.4765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Correct under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Predicted: 1, True: 1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tg04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순간값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ei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생산량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GB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tg02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종이별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무게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tg03 :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끝단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설비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속도</a:t>
            </a:r>
            <a:r>
              <a:rPr lang="en-GB" dirty="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tg17 :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스팀</a:t>
            </a:r>
            <a:r>
              <a:rPr lang="en-GB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누적값</a:t>
            </a:r>
            <a:endParaRPr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5" name="Google Shape;185;g2b237e0a49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5732" y="981500"/>
            <a:ext cx="2637369" cy="1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b237e0a49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025" y="1000448"/>
            <a:ext cx="5702702" cy="1885139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7" name="Google Shape;187;g2b237e0a49f_0_0"/>
          <p:cNvSpPr/>
          <p:nvPr/>
        </p:nvSpPr>
        <p:spPr>
          <a:xfrm>
            <a:off x="6321650" y="2592675"/>
            <a:ext cx="190800" cy="165900"/>
          </a:xfrm>
          <a:prstGeom prst="ellipse">
            <a:avLst/>
          </a:prstGeom>
          <a:solidFill>
            <a:srgbClr val="F33833">
              <a:alpha val="3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b237e0a49f_0_0"/>
          <p:cNvSpPr/>
          <p:nvPr/>
        </p:nvSpPr>
        <p:spPr>
          <a:xfrm>
            <a:off x="10185500" y="1634700"/>
            <a:ext cx="519600" cy="510300"/>
          </a:xfrm>
          <a:prstGeom prst="rect">
            <a:avLst/>
          </a:prstGeom>
          <a:noFill/>
          <a:ln w="9525" cap="flat" cmpd="sng">
            <a:solidFill>
              <a:srgbClr val="1A73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2b237e0a49f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025" y="5053345"/>
            <a:ext cx="4788648" cy="755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b237e0a49f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449" y="3087500"/>
            <a:ext cx="3079275" cy="3397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1185</Words>
  <Application>Microsoft Office PowerPoint</Application>
  <PresentationFormat>와이드스크린</PresentationFormat>
  <Paragraphs>467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Noto Sans Symbols</vt:lpstr>
      <vt:lpstr>Malgun Gothic</vt:lpstr>
      <vt:lpstr>Arial</vt:lpstr>
      <vt:lpstr>Calibri</vt:lpstr>
      <vt:lpstr>Verdana</vt:lpstr>
      <vt:lpstr>Office Theme</vt:lpstr>
      <vt:lpstr>Office 테마</vt:lpstr>
      <vt:lpstr>이상치 및 주요 변수 정보</vt:lpstr>
      <vt:lpstr>데이터</vt:lpstr>
      <vt:lpstr>센서 측정 이상값 사전 삭제</vt:lpstr>
      <vt:lpstr>이상치 정의</vt:lpstr>
      <vt:lpstr>이상치 정의</vt:lpstr>
      <vt:lpstr>이상치 정의</vt:lpstr>
      <vt:lpstr>이상치 및 주요 변수</vt:lpstr>
      <vt:lpstr>이상치 및 주요 변수</vt:lpstr>
      <vt:lpstr>이상치 및 주요 변수</vt:lpstr>
      <vt:lpstr>이상치 및 주요 변수</vt:lpstr>
      <vt:lpstr>이상치 및 주요 변수</vt:lpstr>
      <vt:lpstr>이상치 및 주요 변수</vt:lpstr>
      <vt:lpstr>이상치 및 주요 변수</vt:lpstr>
      <vt:lpstr>이상치 및 주요 변수</vt:lpstr>
      <vt:lpstr>이상치 및 주요 변수</vt:lpstr>
      <vt:lpstr>이상치 및 주요 변수</vt:lpstr>
      <vt:lpstr>이상치 및 주요 변수</vt:lpstr>
      <vt:lpstr>이상치 및 주요 변수</vt:lpstr>
      <vt:lpstr>이상치 및 주요 변수</vt:lpstr>
      <vt:lpstr>이상치 및 주요 변수</vt:lpstr>
      <vt:lpstr>이상치 및 주요 변수</vt:lpstr>
      <vt:lpstr>이상치 및 주요 변수</vt:lpstr>
      <vt:lpstr>이상치 및 주요 변수</vt:lpstr>
      <vt:lpstr>이상치 및 주요 변수</vt:lpstr>
      <vt:lpstr>이상치 및 주요 변수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이상치 및 주요 변수 정보</dc:title>
  <dc:creator>Windows 사용자</dc:creator>
  <cp:lastModifiedBy>woong</cp:lastModifiedBy>
  <cp:revision>4</cp:revision>
  <dcterms:created xsi:type="dcterms:W3CDTF">2023-01-02T13:26:21Z</dcterms:created>
  <dcterms:modified xsi:type="dcterms:W3CDTF">2024-01-25T02:21:53Z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2023-01-02T00:00:00Z</vt:filetime>
  </property>
</Properties>
</file>