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bYDc3qJ42rt2JKUGKkqBPXYVu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3600"/>
              <a:buFont typeface="Calibri"/>
              <a:buNone/>
              <a:defRPr b="1" sz="3600">
                <a:solidFill>
                  <a:srgbClr val="1A52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/>
          <p:nvPr/>
        </p:nvSpPr>
        <p:spPr>
          <a:xfrm>
            <a:off x="0" y="3972697"/>
            <a:ext cx="12192000" cy="2885303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1601186" y="1557077"/>
            <a:ext cx="9000000" cy="437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sz="20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9253987" y="64411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" name="Google Shape;22;p19"/>
          <p:cNvSpPr/>
          <p:nvPr/>
        </p:nvSpPr>
        <p:spPr>
          <a:xfrm>
            <a:off x="0" y="1"/>
            <a:ext cx="12192000" cy="1426226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1601186" y="807626"/>
            <a:ext cx="5099727" cy="48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b="1"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–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  <a:defRPr b="1" sz="2400">
                <a:solidFill>
                  <a:srgbClr val="1A52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" name="Google Shape;28;p20"/>
          <p:cNvSpPr/>
          <p:nvPr/>
        </p:nvSpPr>
        <p:spPr>
          <a:xfrm>
            <a:off x="0" y="734560"/>
            <a:ext cx="12192000" cy="62764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ctrTitle"/>
          </p:nvPr>
        </p:nvSpPr>
        <p:spPr>
          <a:xfrm>
            <a:off x="1697973" y="2917192"/>
            <a:ext cx="8670978" cy="1960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4000"/>
              <a:buFont typeface="Verdana"/>
              <a:buNone/>
              <a:defRPr b="1" sz="4000">
                <a:solidFill>
                  <a:srgbClr val="1A52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/>
          <p:nvPr/>
        </p:nvSpPr>
        <p:spPr>
          <a:xfrm>
            <a:off x="0" y="4877967"/>
            <a:ext cx="12192000" cy="62764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b="0" i="0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about:blank" TargetMode="External"/><Relationship Id="rId4" Type="http://schemas.openxmlformats.org/officeDocument/2006/relationships/hyperlink" Target="mailto:shbae2819@g.seoultech.ac.kr" TargetMode="External"/><Relationship Id="rId5" Type="http://schemas.openxmlformats.org/officeDocument/2006/relationships/hyperlink" Target="mailto:jaewoong@seoultech.ac.kr" TargetMode="External"/><Relationship Id="rId6" Type="http://schemas.openxmlformats.org/officeDocument/2006/relationships/image" Target="../media/image5.gif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gif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800"/>
              <a:buFont typeface="Verdana"/>
              <a:buNone/>
            </a:pPr>
            <a:r>
              <a:rPr lang="ko-KR" sz="2800">
                <a:latin typeface="Verdana"/>
                <a:ea typeface="Verdana"/>
                <a:cs typeface="Verdana"/>
                <a:sym typeface="Verdana"/>
              </a:rPr>
              <a:t>다변량 스팀 사용 이상 감지 및 </a:t>
            </a:r>
            <a:br>
              <a:rPr lang="ko-KR" sz="2800">
                <a:latin typeface="Verdana"/>
                <a:ea typeface="Verdana"/>
                <a:cs typeface="Verdana"/>
                <a:sym typeface="Verdana"/>
              </a:rPr>
            </a:br>
            <a:r>
              <a:rPr lang="ko-KR" sz="2800">
                <a:latin typeface="Verdana"/>
                <a:ea typeface="Verdana"/>
                <a:cs typeface="Verdana"/>
                <a:sym typeface="Verdana"/>
              </a:rPr>
              <a:t>영향 변수의 원인 분석 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서울과학기술대학교 산업공학과/데이터사이언스학과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이성호 </a:t>
            </a:r>
            <a:r>
              <a:rPr b="1" lang="ko-KR" sz="1800" u="sng">
                <a:solidFill>
                  <a:schemeClr val="hlink"/>
                </a:solidFill>
                <a:hlinkClick r:id="rId3"/>
              </a:rPr>
              <a:t>sean0310@.seoultech.ac.kr</a:t>
            </a:r>
            <a:r>
              <a:rPr b="1" lang="ko-KR" sz="18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배소희 </a:t>
            </a:r>
            <a:r>
              <a:rPr b="1" lang="ko-KR" sz="1800" u="sng">
                <a:solidFill>
                  <a:schemeClr val="hlink"/>
                </a:solidFill>
                <a:hlinkClick r:id="rId4"/>
              </a:rPr>
              <a:t>shbae2819@g.seoultech.ac.kr</a:t>
            </a:r>
            <a:r>
              <a:rPr b="1" lang="ko-KR" sz="18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심재웅 </a:t>
            </a:r>
            <a:r>
              <a:rPr b="1" lang="ko-KR" sz="1800" u="sng">
                <a:solidFill>
                  <a:schemeClr val="hlink"/>
                </a:solidFill>
                <a:hlinkClick r:id="rId5"/>
              </a:rPr>
              <a:t>jaewoong@seoultech.ac.kr</a:t>
            </a:r>
            <a:r>
              <a:rPr b="1" lang="ko-KR" sz="18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descr="SEOULTECH 심벌마크"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7604" y="157383"/>
            <a:ext cx="662399" cy="62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9769" y="141836"/>
            <a:ext cx="1103291" cy="652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RI CI ㅣ ETRI 소개 ㅣ 한국전자통신연구원" id="97" name="Google Shape;9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5759" y="230266"/>
            <a:ext cx="1263104" cy="47571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1697973" y="2002657"/>
            <a:ext cx="2775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23.10.26.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예측 성능 지표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R2 : 0.9644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MSE : 0.0001301         		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변수 중요도 해석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3" name="Google Shape;183;p10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머신 러닝 모델 (Random forest)</a:t>
            </a:r>
            <a:endParaRPr/>
          </a:p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471" y="903904"/>
            <a:ext cx="2376849" cy="237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486" y="1021394"/>
            <a:ext cx="3964726" cy="21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4636" y="3321978"/>
            <a:ext cx="4716694" cy="353602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/>
          <p:nvPr/>
        </p:nvSpPr>
        <p:spPr>
          <a:xfrm>
            <a:off x="4535403" y="3697476"/>
            <a:ext cx="53832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동일 시점의 ‘tag02’ feature가 가장 중요하게 작용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모델 구조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기존 CNN모델에서 input 및 kernel의 차원을 축소한 모델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시간에 따른 연속적인 패턴이나 특성을 식별하는데 유용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3개의 1D Conv layer(64-128-256 / kernel=3) + 3개의 linear layer (256-128-64-1)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Experiment setting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Epoch : 200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optimizer : Adam(lr=1e-4)</a:t>
            </a:r>
            <a:endParaRPr/>
          </a:p>
          <a:p>
            <a:pPr indent="-1269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Result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R2 : 0.6970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MSE : 0.0011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MAE : 0.0242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(1D CNN)</a:t>
            </a:r>
            <a:endParaRPr/>
          </a:p>
        </p:txBody>
      </p:sp>
      <p:sp>
        <p:nvSpPr>
          <p:cNvPr id="195" name="Google Shape;195;p11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4058" y="862641"/>
            <a:ext cx="2768850" cy="24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5473" y="4195913"/>
            <a:ext cx="4322533" cy="23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모델 구조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RNN의 한 종류로 시퀀스 데이터 학습에 효과적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LSTM layer(hidden=256, layer=6) + attention layer (모델 해석을 위함)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Experiment setting 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Epoch : 200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optimizer : Adam(lr=1e-4)</a:t>
            </a:r>
            <a:endParaRPr/>
          </a:p>
          <a:p>
            <a:pPr indent="-1269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Result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R2 : 0.9429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MSE : 0.0002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MAE : 0.0113</a:t>
            </a:r>
            <a:endParaRPr/>
          </a:p>
          <a:p>
            <a:pPr indent="-1269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1" marL="203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03" name="Google Shape;203;p12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(LSTM)</a:t>
            </a:r>
            <a:endParaRPr/>
          </a:p>
        </p:txBody>
      </p:sp>
      <p:sp>
        <p:nvSpPr>
          <p:cNvPr id="204" name="Google Shape;204;p12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1033" y="962066"/>
            <a:ext cx="4006225" cy="162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1556" y="3967701"/>
            <a:ext cx="4239624" cy="229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5919" y="4073994"/>
            <a:ext cx="4779650" cy="18219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/>
          <p:nvPr/>
        </p:nvSpPr>
        <p:spPr>
          <a:xfrm>
            <a:off x="7968677" y="5895934"/>
            <a:ext cx="40062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과거 시점이 아닌 동일 시점의 영향력이 가장 큼 </a:t>
            </a:r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7077978" y="3672552"/>
            <a:ext cx="19876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&lt;Attention map&gt;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tg02 vs ei</a:t>
            </a:r>
            <a:endParaRPr/>
          </a:p>
        </p:txBody>
      </p:sp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87" y="1825667"/>
            <a:ext cx="4004800" cy="379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5305" y="1815540"/>
            <a:ext cx="4058375" cy="373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5498" y="1825667"/>
            <a:ext cx="4071769" cy="3743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1601186" y="2160000"/>
            <a:ext cx="9000000" cy="377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1600"/>
              <a:buChar char="•"/>
            </a:pPr>
            <a:r>
              <a:rPr b="1" lang="ko-KR" sz="1600">
                <a:solidFill>
                  <a:srgbClr val="1A523F"/>
                </a:solidFill>
              </a:rPr>
              <a:t>데이터</a:t>
            </a:r>
            <a:endParaRPr/>
          </a:p>
          <a:p>
            <a:pPr indent="-228599" lvl="1" marL="432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A523F"/>
              </a:buClr>
              <a:buSzPts val="1400"/>
              <a:buChar char="•"/>
            </a:pPr>
            <a:r>
              <a:rPr b="1" lang="ko-KR" sz="1400">
                <a:solidFill>
                  <a:srgbClr val="1A523F"/>
                </a:solidFill>
              </a:rPr>
              <a:t>데이터 이해 </a:t>
            </a:r>
            <a:endParaRPr b="1" sz="1400">
              <a:solidFill>
                <a:srgbClr val="1A523F"/>
              </a:solidFill>
            </a:endParaRPr>
          </a:p>
          <a:p>
            <a:pPr indent="-228599" lvl="1" marL="432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A523F"/>
              </a:buClr>
              <a:buSzPts val="1400"/>
              <a:buChar char="•"/>
            </a:pPr>
            <a:r>
              <a:rPr b="1" lang="ko-KR" sz="1400">
                <a:solidFill>
                  <a:srgbClr val="1A523F"/>
                </a:solidFill>
              </a:rPr>
              <a:t>실험 데이터 전처리</a:t>
            </a:r>
            <a:endParaRPr b="1" sz="1600">
              <a:solidFill>
                <a:srgbClr val="1A523F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523F"/>
              </a:buClr>
              <a:buSzPts val="1600"/>
              <a:buChar char="•"/>
            </a:pPr>
            <a:r>
              <a:rPr b="1" lang="ko-KR" sz="1600">
                <a:solidFill>
                  <a:srgbClr val="1A523F"/>
                </a:solidFill>
              </a:rPr>
              <a:t>모델링</a:t>
            </a:r>
            <a:endParaRPr/>
          </a:p>
          <a:p>
            <a:pPr indent="-228599" lvl="1" marL="432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A523F"/>
              </a:buClr>
              <a:buSzPts val="1400"/>
              <a:buChar char="•"/>
            </a:pPr>
            <a:r>
              <a:rPr b="1" lang="ko-KR" sz="1400">
                <a:solidFill>
                  <a:srgbClr val="1A523F"/>
                </a:solidFill>
              </a:rPr>
              <a:t>머신러닝 모델 (Linear regression, Random forest)</a:t>
            </a:r>
            <a:endParaRPr/>
          </a:p>
          <a:p>
            <a:pPr indent="-228599" lvl="1" marL="432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A523F"/>
              </a:buClr>
              <a:buSzPts val="1400"/>
              <a:buChar char="•"/>
            </a:pPr>
            <a:r>
              <a:rPr b="1" lang="ko-KR" sz="1400">
                <a:solidFill>
                  <a:srgbClr val="1A523F"/>
                </a:solidFill>
              </a:rPr>
              <a:t>딥러닝 모델 (1D CNN, LSTM)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523F"/>
              </a:buClr>
              <a:buSzPts val="1600"/>
              <a:buChar char="•"/>
            </a:pPr>
            <a:r>
              <a:rPr b="1" lang="ko-KR" sz="1600">
                <a:solidFill>
                  <a:srgbClr val="1A523F"/>
                </a:solidFill>
              </a:rPr>
              <a:t>향후 계획</a:t>
            </a:r>
            <a:endParaRPr/>
          </a:p>
        </p:txBody>
      </p:sp>
      <p:sp>
        <p:nvSpPr>
          <p:cNvPr id="225" name="Google Shape;225;p14"/>
          <p:cNvSpPr txBox="1"/>
          <p:nvPr>
            <p:ph type="title"/>
          </p:nvPr>
        </p:nvSpPr>
        <p:spPr>
          <a:xfrm>
            <a:off x="1601186" y="807626"/>
            <a:ext cx="5099727" cy="48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226" name="Google Shape;226;p14"/>
          <p:cNvSpPr txBox="1"/>
          <p:nvPr>
            <p:ph idx="12" type="sldNum"/>
          </p:nvPr>
        </p:nvSpPr>
        <p:spPr>
          <a:xfrm>
            <a:off x="9253987" y="64411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1526399" y="4664527"/>
            <a:ext cx="5745769" cy="499144"/>
          </a:xfrm>
          <a:prstGeom prst="rect">
            <a:avLst/>
          </a:prstGeom>
          <a:solidFill>
            <a:srgbClr val="BFBFBF">
              <a:alpha val="2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추가 방법론 구축/적용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추가적인 딥러닝 모델 구축 – TCN (Temporal Convolutional Network) 등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딥러닝 모델에 대한 해석 방법 개선 – Saliency Map, LRP, SHAP 등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동 시점을 제외한 과거 시점의 센서 데이터만을 활용한 모델링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‘이상’을 정의하는 방법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Classification을 활용한 접근 용이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의미 상 변수 선택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각 센서의 의미 이해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의미 상 중복 변수 제거 / 주요 변수를 선택</a:t>
            </a:r>
            <a:endParaRPr/>
          </a:p>
          <a:p>
            <a:pPr indent="-1269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69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69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향후 계획 및 논의</a:t>
            </a:r>
            <a:endParaRPr/>
          </a:p>
        </p:txBody>
      </p:sp>
      <p:sp>
        <p:nvSpPr>
          <p:cNvPr id="234" name="Google Shape;234;p15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3600"/>
              <a:buFont typeface="Calibri"/>
              <a:buNone/>
            </a:pPr>
            <a:r>
              <a:rPr lang="ko-KR"/>
              <a:t>감사합니다</a:t>
            </a:r>
            <a:endParaRPr/>
          </a:p>
        </p:txBody>
      </p:sp>
      <p:sp>
        <p:nvSpPr>
          <p:cNvPr id="241" name="Google Shape;241;p16"/>
          <p:cNvSpPr txBox="1"/>
          <p:nvPr>
            <p:ph idx="1" type="subTitle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SEOULTECH 심벌마크" id="242" name="Google Shape;2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7604" y="157383"/>
            <a:ext cx="662399" cy="62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9769" y="141836"/>
            <a:ext cx="1103291" cy="652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RI CI ㅣ ETRI 소개 ㅣ 한국전자통신연구원" id="244" name="Google Shape;24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759" y="230266"/>
            <a:ext cx="1263104" cy="47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1601186" y="2160000"/>
            <a:ext cx="9000000" cy="377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1600"/>
              <a:buChar char="•"/>
            </a:pPr>
            <a:r>
              <a:rPr b="1" lang="ko-KR" sz="1600">
                <a:solidFill>
                  <a:srgbClr val="1A523F"/>
                </a:solidFill>
              </a:rPr>
              <a:t>데이터</a:t>
            </a:r>
            <a:endParaRPr/>
          </a:p>
          <a:p>
            <a:pPr indent="-228599" lvl="1" marL="432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A523F"/>
              </a:buClr>
              <a:buSzPts val="1400"/>
              <a:buChar char="•"/>
            </a:pPr>
            <a:r>
              <a:rPr b="1" lang="ko-KR" sz="1400">
                <a:solidFill>
                  <a:srgbClr val="1A523F"/>
                </a:solidFill>
              </a:rPr>
              <a:t>데이터 이해 </a:t>
            </a:r>
            <a:endParaRPr b="1" sz="1400">
              <a:solidFill>
                <a:srgbClr val="1A523F"/>
              </a:solidFill>
            </a:endParaRPr>
          </a:p>
          <a:p>
            <a:pPr indent="-228599" lvl="1" marL="432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A523F"/>
              </a:buClr>
              <a:buSzPts val="1400"/>
              <a:buChar char="•"/>
            </a:pPr>
            <a:r>
              <a:rPr b="1" lang="ko-KR" sz="1400">
                <a:solidFill>
                  <a:srgbClr val="1A523F"/>
                </a:solidFill>
              </a:rPr>
              <a:t>실험 데이터 전처리</a:t>
            </a:r>
            <a:endParaRPr b="1" sz="1600">
              <a:solidFill>
                <a:srgbClr val="1A523F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523F"/>
              </a:buClr>
              <a:buSzPts val="1600"/>
              <a:buChar char="•"/>
            </a:pPr>
            <a:r>
              <a:rPr b="1" lang="ko-KR" sz="1600">
                <a:solidFill>
                  <a:srgbClr val="1A523F"/>
                </a:solidFill>
              </a:rPr>
              <a:t>모델링</a:t>
            </a:r>
            <a:endParaRPr/>
          </a:p>
          <a:p>
            <a:pPr indent="-228599" lvl="1" marL="432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A523F"/>
              </a:buClr>
              <a:buSzPts val="1400"/>
              <a:buChar char="•"/>
            </a:pPr>
            <a:r>
              <a:rPr b="1" lang="ko-KR" sz="1400">
                <a:solidFill>
                  <a:srgbClr val="1A523F"/>
                </a:solidFill>
              </a:rPr>
              <a:t>머신러닝 모델 (Linear regression, Random forest)</a:t>
            </a:r>
            <a:endParaRPr/>
          </a:p>
          <a:p>
            <a:pPr indent="-228599" lvl="1" marL="432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A523F"/>
              </a:buClr>
              <a:buSzPts val="1400"/>
              <a:buChar char="•"/>
            </a:pPr>
            <a:r>
              <a:rPr b="1" lang="ko-KR" sz="1400">
                <a:solidFill>
                  <a:srgbClr val="1A523F"/>
                </a:solidFill>
              </a:rPr>
              <a:t>딥러닝 모델 (1D CNN, LSTM)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523F"/>
              </a:buClr>
              <a:buSzPts val="1600"/>
              <a:buChar char="•"/>
            </a:pPr>
            <a:r>
              <a:rPr b="1" lang="ko-KR" sz="1600">
                <a:solidFill>
                  <a:srgbClr val="1A523F"/>
                </a:solidFill>
              </a:rPr>
              <a:t>향후 계획</a:t>
            </a:r>
            <a:endParaRPr/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1601186" y="807626"/>
            <a:ext cx="5099727" cy="48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9253987" y="64411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1526399" y="2196000"/>
            <a:ext cx="5745769" cy="1233000"/>
          </a:xfrm>
          <a:prstGeom prst="rect">
            <a:avLst/>
          </a:prstGeom>
          <a:solidFill>
            <a:srgbClr val="BFBFBF">
              <a:alpha val="2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이용 데이터 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df_ext(2023-04-01~2023-08-31,51250385)_2023-10-17 10-58-30 -seoultec (제품 1종에 대한 5달간 센서 데이터 )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제품 코드 : 51230385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기간 : 2023-04-05 14:59:00 ~ 2023-08-27 03:00:00 (분)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 이해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98" y="2980820"/>
            <a:ext cx="115824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1592132" y="2980820"/>
            <a:ext cx="580913" cy="1537392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592132" y="3505970"/>
            <a:ext cx="688489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96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ei값의 이상치가 발생하는 구간은 4월 16일로 14:30:00~15:23:00, 구간에서의 ei값은 약 200 ~ 300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 이해</a:t>
            </a:r>
            <a:endParaRPr/>
          </a:p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450" y="4876077"/>
            <a:ext cx="9045099" cy="190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5446" y="1000739"/>
            <a:ext cx="9090212" cy="190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5221" y="2941648"/>
            <a:ext cx="9180437" cy="191729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9244058" y="3816509"/>
            <a:ext cx="28598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타겟 값이 있는 것으로 보이는 센서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 이해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101" y="1162283"/>
            <a:ext cx="8752161" cy="182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1738" y="3054195"/>
            <a:ext cx="8795029" cy="182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2403" y="4883218"/>
            <a:ext cx="8687859" cy="181473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8641630" y="1938294"/>
            <a:ext cx="28598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대부분 동일한 값을 가지는 센서 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8641630" y="4129848"/>
            <a:ext cx="28598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단순히 시간에 따라 증가하는 값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 이해</a:t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93" y="1017351"/>
            <a:ext cx="9076065" cy="19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268" y="4877843"/>
            <a:ext cx="9031390" cy="1928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9158" y="2986686"/>
            <a:ext cx="9016500" cy="189115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8726735" y="4399456"/>
            <a:ext cx="28598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단순히 감소/증가를 반복하는 값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이용 데이터 전처리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output : ei와 중복이기 때문에 제거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sstable : 동일값(1)이기 때문에 제거 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jr : 생산품의 번호 제거 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shift, wclass : 카테고리 변수로 제거 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stop : 정상가동으로 동일값(0)이기 때문에 제거 </a:t>
            </a:r>
            <a:endParaRPr/>
          </a:p>
          <a:p>
            <a:pPr indent="-1269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Data split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Stop 및 다른 이유로 인해 끊긴 시간대 지점들을 고려하여 다음과 같은 비율로 분할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Train : Test = 0.8 : 0.2 (딥러닝 모델의 경우 train set의 일부를 early stopping에 사용)</a:t>
            </a:r>
            <a:endParaRPr/>
          </a:p>
          <a:p>
            <a:pPr indent="-1269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예측 모델 구성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Regression 모델</a:t>
            </a:r>
            <a:endParaRPr/>
          </a:p>
          <a:p>
            <a:pPr indent="-228600" lvl="2" marL="684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b="1" lang="ko-KR"/>
              <a:t>input(X)</a:t>
            </a:r>
            <a:r>
              <a:rPr lang="ko-KR"/>
              <a:t> : 과거 7분 동안의 38개 sensor값</a:t>
            </a:r>
            <a:endParaRPr/>
          </a:p>
          <a:p>
            <a:pPr indent="-228600" lvl="3" marL="97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</a:pPr>
            <a:r>
              <a:rPr lang="ko-KR"/>
              <a:t>끊긴 시간대로 인해 잘려서 기록된 데이터의 최소 크기가 7(2023-04-13 02:53:00 ~ 02:59:00)이기 때문</a:t>
            </a:r>
            <a:endParaRPr/>
          </a:p>
          <a:p>
            <a:pPr indent="-228600" lvl="2" marL="684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b="1" lang="ko-KR"/>
              <a:t>output(y)</a:t>
            </a:r>
            <a:r>
              <a:rPr lang="ko-KR"/>
              <a:t> : ei값</a:t>
            </a:r>
            <a:endParaRPr/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실험 데이터 전처리</a:t>
            </a:r>
            <a:endParaRPr/>
          </a:p>
        </p:txBody>
      </p: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5432" y="862641"/>
            <a:ext cx="2697025" cy="3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1601186" y="2160000"/>
            <a:ext cx="9000000" cy="377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1600"/>
              <a:buChar char="•"/>
            </a:pPr>
            <a:r>
              <a:rPr b="1" lang="ko-KR" sz="1600">
                <a:solidFill>
                  <a:srgbClr val="1A523F"/>
                </a:solidFill>
              </a:rPr>
              <a:t>데이터</a:t>
            </a:r>
            <a:endParaRPr/>
          </a:p>
          <a:p>
            <a:pPr indent="-228599" lvl="1" marL="432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A523F"/>
              </a:buClr>
              <a:buSzPts val="1400"/>
              <a:buChar char="•"/>
            </a:pPr>
            <a:r>
              <a:rPr b="1" lang="ko-KR" sz="1400">
                <a:solidFill>
                  <a:srgbClr val="1A523F"/>
                </a:solidFill>
              </a:rPr>
              <a:t>데이터 이해 </a:t>
            </a:r>
            <a:endParaRPr b="1" sz="1400">
              <a:solidFill>
                <a:srgbClr val="1A523F"/>
              </a:solidFill>
            </a:endParaRPr>
          </a:p>
          <a:p>
            <a:pPr indent="-228599" lvl="1" marL="432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A523F"/>
              </a:buClr>
              <a:buSzPts val="1400"/>
              <a:buChar char="•"/>
            </a:pPr>
            <a:r>
              <a:rPr b="1" lang="ko-KR" sz="1400">
                <a:solidFill>
                  <a:srgbClr val="1A523F"/>
                </a:solidFill>
              </a:rPr>
              <a:t>실험 데이터 전처리</a:t>
            </a:r>
            <a:endParaRPr b="1" sz="1600">
              <a:solidFill>
                <a:srgbClr val="1A523F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523F"/>
              </a:buClr>
              <a:buSzPts val="1600"/>
              <a:buChar char="•"/>
            </a:pPr>
            <a:r>
              <a:rPr b="1" lang="ko-KR" sz="1600">
                <a:solidFill>
                  <a:srgbClr val="1A523F"/>
                </a:solidFill>
              </a:rPr>
              <a:t>모델링</a:t>
            </a:r>
            <a:endParaRPr/>
          </a:p>
          <a:p>
            <a:pPr indent="-228599" lvl="1" marL="432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A523F"/>
              </a:buClr>
              <a:buSzPts val="1400"/>
              <a:buChar char="•"/>
            </a:pPr>
            <a:r>
              <a:rPr b="1" lang="ko-KR" sz="1400">
                <a:solidFill>
                  <a:srgbClr val="1A523F"/>
                </a:solidFill>
              </a:rPr>
              <a:t>머신러닝 모델 (Linear regression, Random forest)</a:t>
            </a:r>
            <a:endParaRPr/>
          </a:p>
          <a:p>
            <a:pPr indent="-228599" lvl="1" marL="432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A523F"/>
              </a:buClr>
              <a:buSzPts val="1400"/>
              <a:buChar char="•"/>
            </a:pPr>
            <a:r>
              <a:rPr b="1" lang="ko-KR" sz="1400">
                <a:solidFill>
                  <a:srgbClr val="1A523F"/>
                </a:solidFill>
              </a:rPr>
              <a:t>딥러닝 모델 (1D CNN, LSTM)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523F"/>
              </a:buClr>
              <a:buSzPts val="1600"/>
              <a:buChar char="•"/>
            </a:pPr>
            <a:r>
              <a:rPr b="1" lang="ko-KR" sz="1600">
                <a:solidFill>
                  <a:srgbClr val="1A523F"/>
                </a:solidFill>
              </a:rPr>
              <a:t>향후 계획</a:t>
            </a:r>
            <a:endParaRPr/>
          </a:p>
        </p:txBody>
      </p:sp>
      <p:sp>
        <p:nvSpPr>
          <p:cNvPr id="164" name="Google Shape;164;p8"/>
          <p:cNvSpPr txBox="1"/>
          <p:nvPr>
            <p:ph type="title"/>
          </p:nvPr>
        </p:nvSpPr>
        <p:spPr>
          <a:xfrm>
            <a:off x="1601186" y="807626"/>
            <a:ext cx="5099727" cy="48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165" name="Google Shape;165;p8"/>
          <p:cNvSpPr txBox="1"/>
          <p:nvPr>
            <p:ph idx="12" type="sldNum"/>
          </p:nvPr>
        </p:nvSpPr>
        <p:spPr>
          <a:xfrm>
            <a:off x="9253987" y="64411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1526399" y="3431527"/>
            <a:ext cx="5745769" cy="1233000"/>
          </a:xfrm>
          <a:prstGeom prst="rect">
            <a:avLst/>
          </a:prstGeom>
          <a:solidFill>
            <a:srgbClr val="BFBFBF">
              <a:alpha val="2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예측 성능 지표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R2 : -1112.9390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MSE : 4.0667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변수 중요도 해석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72" name="Google Shape;172;p9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머신 러닝 모델 (Linear regression)</a:t>
            </a:r>
            <a:endParaRPr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6887" y="953633"/>
            <a:ext cx="2174853" cy="221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344" y="953633"/>
            <a:ext cx="4656655" cy="2215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4451" y="3346186"/>
            <a:ext cx="5490758" cy="349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/>
          <p:nvPr/>
        </p:nvSpPr>
        <p:spPr>
          <a:xfrm>
            <a:off x="8441015" y="5837863"/>
            <a:ext cx="35338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 모델 예측 성능이 좋지 않아 </a:t>
            </a:r>
            <a:endParaRPr b="0" i="1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변수 별 중요도를 신뢰하기 어려움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2019-12-31T10:05:55Z</dcterms:created>
  <dc:creator>Windows 사용자</dc:creator>
</cp:coreProperties>
</file>