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0kqggQaXl08AUkm8DzekVmbW3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BC95D2-514F-4F4B-A322-B646DDBB013C}">
  <a:tblStyle styleId="{7CBC95D2-514F-4F4B-A322-B646DDBB013C}" styleName="Table_0">
    <a:wholeTbl>
      <a:tcTxStyle b="off" i="off">
        <a:font>
          <a:latin typeface="Verdana"/>
          <a:ea typeface="Verdana"/>
          <a:cs typeface="Verdan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Verdana"/>
          <a:ea typeface="Verdana"/>
          <a:cs typeface="Verdan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Verdana"/>
          <a:ea typeface="Verdana"/>
          <a:cs typeface="Verdan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LIME의 weight?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/>
          <p:nvPr>
            <p:ph type="ctrTitle"/>
          </p:nvPr>
        </p:nvSpPr>
        <p:spPr>
          <a:xfrm>
            <a:off x="1697973" y="1684579"/>
            <a:ext cx="8670978" cy="2220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3600"/>
              <a:buFont typeface="Calibri"/>
              <a:buNone/>
              <a:defRPr b="1" sz="3600">
                <a:solidFill>
                  <a:srgbClr val="1A52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" type="subTitle"/>
          </p:nvPr>
        </p:nvSpPr>
        <p:spPr>
          <a:xfrm>
            <a:off x="1697973" y="4281616"/>
            <a:ext cx="8670977" cy="1466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6"/>
          <p:cNvSpPr/>
          <p:nvPr/>
        </p:nvSpPr>
        <p:spPr>
          <a:xfrm>
            <a:off x="0" y="3972697"/>
            <a:ext cx="12192000" cy="2885303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4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4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–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–"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–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–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  <a:defRPr b="1" sz="2400">
                <a:solidFill>
                  <a:srgbClr val="1A52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" name="Google Shape;23;p37"/>
          <p:cNvSpPr/>
          <p:nvPr/>
        </p:nvSpPr>
        <p:spPr>
          <a:xfrm>
            <a:off x="0" y="734560"/>
            <a:ext cx="12192000" cy="62764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및 내용">
  <p:cSld name="1_제목 및 내용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8"/>
          <p:cNvSpPr txBox="1"/>
          <p:nvPr>
            <p:ph idx="1" type="body"/>
          </p:nvPr>
        </p:nvSpPr>
        <p:spPr>
          <a:xfrm>
            <a:off x="1601186" y="1557077"/>
            <a:ext cx="9000000" cy="437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sz="2000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2" type="sldNum"/>
          </p:nvPr>
        </p:nvSpPr>
        <p:spPr>
          <a:xfrm>
            <a:off x="9253987" y="64411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38"/>
          <p:cNvSpPr/>
          <p:nvPr/>
        </p:nvSpPr>
        <p:spPr>
          <a:xfrm>
            <a:off x="0" y="1"/>
            <a:ext cx="12192000" cy="1426226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" name="Google Shape;28;p38"/>
          <p:cNvSpPr txBox="1"/>
          <p:nvPr>
            <p:ph type="title"/>
          </p:nvPr>
        </p:nvSpPr>
        <p:spPr>
          <a:xfrm>
            <a:off x="1601186" y="807626"/>
            <a:ext cx="5099727" cy="48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b="1"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/>
          <p:nvPr>
            <p:ph type="ctrTitle"/>
          </p:nvPr>
        </p:nvSpPr>
        <p:spPr>
          <a:xfrm>
            <a:off x="1697973" y="2917192"/>
            <a:ext cx="8670978" cy="1960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4000"/>
              <a:buFont typeface="Verdana"/>
              <a:buNone/>
              <a:defRPr b="1" sz="4000">
                <a:solidFill>
                  <a:srgbClr val="1A52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/>
          <p:nvPr/>
        </p:nvSpPr>
        <p:spPr>
          <a:xfrm>
            <a:off x="0" y="4877967"/>
            <a:ext cx="12192000" cy="62764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  <a:defRPr b="0" i="0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about:blank" TargetMode="External"/><Relationship Id="rId4" Type="http://schemas.openxmlformats.org/officeDocument/2006/relationships/hyperlink" Target="mailto:shbae2819@g.seoultech.ac.kr" TargetMode="External"/><Relationship Id="rId5" Type="http://schemas.openxmlformats.org/officeDocument/2006/relationships/hyperlink" Target="mailto:jaewoong@seoultech.ac.kr" TargetMode="External"/><Relationship Id="rId6" Type="http://schemas.openxmlformats.org/officeDocument/2006/relationships/image" Target="../media/image17.gif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gif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697973" y="1684579"/>
            <a:ext cx="8670978" cy="2220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800"/>
              <a:buFont typeface="Verdana"/>
              <a:buNone/>
            </a:pPr>
            <a:r>
              <a:rPr lang="ko-KR" sz="2800">
                <a:latin typeface="Verdana"/>
                <a:ea typeface="Verdana"/>
                <a:cs typeface="Verdana"/>
                <a:sym typeface="Verdana"/>
              </a:rPr>
              <a:t>다변량 스팀 사용 이상 감지 및 </a:t>
            </a:r>
            <a:br>
              <a:rPr lang="ko-KR" sz="2800">
                <a:latin typeface="Verdana"/>
                <a:ea typeface="Verdana"/>
                <a:cs typeface="Verdana"/>
                <a:sym typeface="Verdana"/>
              </a:rPr>
            </a:br>
            <a:r>
              <a:rPr lang="ko-KR" sz="2800">
                <a:latin typeface="Verdana"/>
                <a:ea typeface="Verdana"/>
                <a:cs typeface="Verdana"/>
                <a:sym typeface="Verdana"/>
              </a:rPr>
              <a:t>영향 변수의 원인 분석 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697973" y="4281616"/>
            <a:ext cx="8670977" cy="1466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ko-KR" sz="1800"/>
              <a:t>서울과학기술대학교 산업공학과/데이터사이언스학과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ko-KR" sz="1800"/>
              <a:t>이성호 </a:t>
            </a:r>
            <a:r>
              <a:rPr b="1" lang="ko-KR" sz="1800" u="sng">
                <a:solidFill>
                  <a:schemeClr val="hlink"/>
                </a:solidFill>
                <a:hlinkClick r:id="rId3"/>
              </a:rPr>
              <a:t>sean0310@.seoultech.ac.kr</a:t>
            </a:r>
            <a:r>
              <a:rPr b="1" lang="ko-KR" sz="18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ko-KR" sz="1800"/>
              <a:t>배소희 </a:t>
            </a:r>
            <a:r>
              <a:rPr b="1" lang="ko-KR" sz="1800" u="sng">
                <a:solidFill>
                  <a:schemeClr val="hlink"/>
                </a:solidFill>
                <a:hlinkClick r:id="rId4"/>
              </a:rPr>
              <a:t>shbae2819@g.seoultech.ac.kr</a:t>
            </a:r>
            <a:r>
              <a:rPr b="1" lang="ko-KR" sz="18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ko-KR" sz="1800"/>
              <a:t>심재웅 </a:t>
            </a:r>
            <a:r>
              <a:rPr b="1" lang="ko-KR" sz="1800" u="sng">
                <a:solidFill>
                  <a:schemeClr val="hlink"/>
                </a:solidFill>
                <a:hlinkClick r:id="rId5"/>
              </a:rPr>
              <a:t>jaewoong@seoultech.ac.kr</a:t>
            </a:r>
            <a:r>
              <a:rPr b="1" lang="ko-KR" sz="18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descr="SEOULTECH 심벌마크" id="95" name="Google Shape;9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77604" y="157383"/>
            <a:ext cx="662399" cy="62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29769" y="141836"/>
            <a:ext cx="1103291" cy="652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TRI CI ㅣ ETRI 소개 ㅣ 한국전자통신연구원" id="97" name="Google Shape;97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5759" y="230266"/>
            <a:ext cx="1263104" cy="47571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1697973" y="2002657"/>
            <a:ext cx="2775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23.11.02.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ko-KR" sz="1600"/>
              <a:t>Energy load 관련</a:t>
            </a:r>
            <a:endParaRPr sz="1600"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ko-KR" sz="1400"/>
              <a:t>Gao, Yuan, and Yingjun Ruan. ＂Interpretable deep learning model for building energy consumption prediction based on attention mechanism.＂ </a:t>
            </a:r>
            <a:r>
              <a:rPr i="1" lang="ko-KR" sz="1400"/>
              <a:t>Energy and Buildings</a:t>
            </a:r>
            <a:r>
              <a:rPr lang="ko-KR" sz="1400"/>
              <a:t> 252 (2021): 111379.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ko-KR" sz="1400"/>
              <a:t>Li, Ao, et al. ＂Attention-based interpretable neural network for building cooling load prediction.＂ </a:t>
            </a:r>
            <a:r>
              <a:rPr i="1" lang="ko-KR" sz="1400"/>
              <a:t>Applied Energy</a:t>
            </a:r>
            <a:r>
              <a:rPr lang="ko-KR" sz="1400"/>
              <a:t> 299 (2021): 117238.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ko-KR" sz="1400"/>
              <a:t>Kim, Jin-Young, and Sung-Bae Cho. ＂Explainable prediction of electric energy demand using a deep autoencoder with interpretable latent space.＂ </a:t>
            </a:r>
            <a:r>
              <a:rPr i="1" lang="ko-KR" sz="1400"/>
              <a:t>Expert Systems with Applications</a:t>
            </a:r>
            <a:r>
              <a:rPr lang="ko-KR" sz="1400"/>
              <a:t> 186 (2021): 115842.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ko-KR" sz="1400"/>
              <a:t>Ozcan, Alper, Cagatay Catal, and Ahmet Kasif. ＂Energy load forecasting using a dual-stage attention-based recurrent neural network.＂ </a:t>
            </a:r>
            <a:r>
              <a:rPr i="1" lang="ko-KR" sz="1400"/>
              <a:t>Sensors</a:t>
            </a:r>
            <a:r>
              <a:rPr lang="ko-KR" sz="1400"/>
              <a:t> 21.21 (2021): 7115.</a:t>
            </a:r>
            <a:endParaRPr/>
          </a:p>
          <a:p>
            <a:pPr indent="-127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ko-KR" sz="1600"/>
              <a:t>Explainable timeseries prediction model 관련</a:t>
            </a:r>
            <a:endParaRPr sz="1600"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ko-KR" sz="1400"/>
              <a:t>Qin, Yao, et al. "A dual-stage attention-based recurrent neural network for time series prediction." </a:t>
            </a:r>
            <a:r>
              <a:rPr i="1" lang="ko-KR" sz="1400"/>
              <a:t>Proceedings of the 26th International Joint Conference on Artificial Intelligence</a:t>
            </a:r>
            <a:r>
              <a:rPr lang="ko-KR" sz="1400"/>
              <a:t>. 2017.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ko-KR" sz="1400"/>
              <a:t>Guo, Tian, Tao Lin, and Nino Antulov-Fantulin. "Exploring interpretable LSTM neural networks over multi-variable data." </a:t>
            </a:r>
            <a:r>
              <a:rPr i="1" lang="ko-KR" sz="1400"/>
              <a:t>International conference on machine learning</a:t>
            </a:r>
            <a:r>
              <a:rPr lang="ko-KR" sz="1400"/>
              <a:t>. PMLR, 2019.</a:t>
            </a:r>
            <a:endParaRPr sz="1400"/>
          </a:p>
        </p:txBody>
      </p:sp>
      <p:sp>
        <p:nvSpPr>
          <p:cNvPr id="189" name="Google Shape;189;p34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Related work</a:t>
            </a:r>
            <a:endParaRPr/>
          </a:p>
        </p:txBody>
      </p:sp>
      <p:sp>
        <p:nvSpPr>
          <p:cNvPr id="190" name="Google Shape;190;p34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Verdana"/>
              <a:buNone/>
            </a:pPr>
            <a:fld id="{00000000-1234-1234-1234-123412341234}" type="slidenum">
              <a:rPr b="0" i="0" lang="ko-KR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000" u="none" cap="none" strike="noStrike">
              <a:solidFill>
                <a:srgbClr val="75707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ctrTitle"/>
          </p:nvPr>
        </p:nvSpPr>
        <p:spPr>
          <a:xfrm>
            <a:off x="1697973" y="1684579"/>
            <a:ext cx="8670978" cy="2220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3600"/>
              <a:buFont typeface="Calibri"/>
              <a:buNone/>
            </a:pPr>
            <a:r>
              <a:rPr lang="ko-KR"/>
              <a:t>감사합니다</a:t>
            </a:r>
            <a:endParaRPr/>
          </a:p>
        </p:txBody>
      </p:sp>
      <p:sp>
        <p:nvSpPr>
          <p:cNvPr id="197" name="Google Shape;197;p16"/>
          <p:cNvSpPr txBox="1"/>
          <p:nvPr>
            <p:ph idx="1" type="subTitle"/>
          </p:nvPr>
        </p:nvSpPr>
        <p:spPr>
          <a:xfrm>
            <a:off x="1697973" y="4281616"/>
            <a:ext cx="8670977" cy="1466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SEOULTECH 심벌마크" id="198" name="Google Shape;1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7604" y="157383"/>
            <a:ext cx="662399" cy="62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9769" y="141836"/>
            <a:ext cx="1103291" cy="652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TRI CI ㅣ ETRI 소개 ㅣ 한국전자통신연구원" id="200" name="Google Shape;20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5759" y="230266"/>
            <a:ext cx="1263104" cy="47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이용 데이터 전처리</a:t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output : ei와 중복이기 때문에 제거</a:t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sstable : 동일값(1)이기 때문에 제거 </a:t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u="sng"/>
              <a:t>jr : 생산품의 번호 제거 </a:t>
            </a:r>
            <a:endParaRPr u="sng"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shift, wclass : 카테고리 변수로 제거 </a:t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stop : 정상가동으로 동일값(0)이기 때문에 제거 </a:t>
            </a:r>
            <a:endParaRPr/>
          </a:p>
          <a:p>
            <a:pPr indent="-1269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Data split</a:t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Stop 및 다른 이유로 인해 끊긴 시간대 지점들을 고려하여 다음과 같은 비율로 분할</a:t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Train : Test = 0.8 : 0.2 (딥러닝 모델의 경우 train set의 일부를 early stopping에 사용)</a:t>
            </a:r>
            <a:endParaRPr/>
          </a:p>
          <a:p>
            <a:pPr indent="-1269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예측 모델 구성</a:t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Regression 모델</a:t>
            </a:r>
            <a:endParaRPr/>
          </a:p>
          <a:p>
            <a:pPr indent="-228600" lvl="2" marL="684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b="1" lang="ko-KR"/>
              <a:t>input(X)</a:t>
            </a:r>
            <a:r>
              <a:rPr lang="ko-KR"/>
              <a:t> : </a:t>
            </a:r>
            <a:r>
              <a:rPr lang="ko-KR" u="sng"/>
              <a:t>과거 20분</a:t>
            </a:r>
            <a:r>
              <a:rPr lang="ko-KR"/>
              <a:t> 동안의 38개 sensor값</a:t>
            </a:r>
            <a:endParaRPr/>
          </a:p>
          <a:p>
            <a:pPr indent="-228600" lvl="3" marL="97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</a:pPr>
            <a:r>
              <a:rPr lang="ko-KR"/>
              <a:t>끊긴 시간대로 인해 잘려서 기록된 데이터의 최소 크기가 7(2023-04-13 02:53:00 ~ 02:59:00)이기 때문</a:t>
            </a:r>
            <a:endParaRPr/>
          </a:p>
          <a:p>
            <a:pPr indent="-228600" lvl="2" marL="684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b="1" lang="ko-KR"/>
              <a:t>output(y)</a:t>
            </a:r>
            <a:r>
              <a:rPr lang="ko-KR"/>
              <a:t> : ei값</a:t>
            </a:r>
            <a:endParaRPr/>
          </a:p>
        </p:txBody>
      </p:sp>
      <p:sp>
        <p:nvSpPr>
          <p:cNvPr id="104" name="Google Shape;104;p7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데이터 전처리</a:t>
            </a:r>
            <a:endParaRPr/>
          </a:p>
        </p:txBody>
      </p:sp>
      <p:sp>
        <p:nvSpPr>
          <p:cNvPr id="105" name="Google Shape;105;p7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5432" y="862641"/>
            <a:ext cx="2697025" cy="30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미래 시점에 대한 예측 모델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X와 Y 사이의 time gap</a:t>
            </a:r>
            <a:endParaRPr/>
          </a:p>
          <a:p>
            <a:pPr indent="-1269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2" name="Google Shape;112;p31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데이터 전처리</a:t>
            </a:r>
            <a:endParaRPr/>
          </a:p>
        </p:txBody>
      </p:sp>
      <p:sp>
        <p:nvSpPr>
          <p:cNvPr id="113" name="Google Shape;113;p31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Verdana"/>
              <a:buNone/>
            </a:pPr>
            <a:fld id="{00000000-1234-1234-1234-123412341234}" type="slidenum">
              <a:rPr b="0" i="0" lang="ko-KR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000" u="none" cap="none" strike="noStrike">
              <a:solidFill>
                <a:srgbClr val="75707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14" name="Google Shape;114;p31"/>
          <p:cNvGraphicFramePr/>
          <p:nvPr/>
        </p:nvGraphicFramePr>
        <p:xfrm>
          <a:off x="2819989" y="20655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{7CBC95D2-514F-4F4B-A322-B646DDBB013C}</a:tableStyleId>
              </a:tblPr>
              <a:tblGrid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</a:tblGrid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5" name="Google Shape;115;p31"/>
          <p:cNvSpPr txBox="1"/>
          <p:nvPr/>
        </p:nvSpPr>
        <p:spPr>
          <a:xfrm>
            <a:off x="9134284" y="2903620"/>
            <a:ext cx="9607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31"/>
          <p:cNvCxnSpPr/>
          <p:nvPr/>
        </p:nvCxnSpPr>
        <p:spPr>
          <a:xfrm>
            <a:off x="1969271" y="4495088"/>
            <a:ext cx="753848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" name="Google Shape;117;p31"/>
          <p:cNvSpPr txBox="1"/>
          <p:nvPr/>
        </p:nvSpPr>
        <p:spPr>
          <a:xfrm>
            <a:off x="9510347" y="4341199"/>
            <a:ext cx="7123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1"/>
          <p:cNvSpPr txBox="1"/>
          <p:nvPr/>
        </p:nvSpPr>
        <p:spPr>
          <a:xfrm>
            <a:off x="2268281" y="3964605"/>
            <a:ext cx="7123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1"/>
          <p:cNvSpPr txBox="1"/>
          <p:nvPr/>
        </p:nvSpPr>
        <p:spPr>
          <a:xfrm>
            <a:off x="1446018" y="2826675"/>
            <a:ext cx="11920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1"/>
          <p:cNvSpPr/>
          <p:nvPr/>
        </p:nvSpPr>
        <p:spPr>
          <a:xfrm>
            <a:off x="2396779" y="2166587"/>
            <a:ext cx="241271" cy="166861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1"/>
          <p:cNvSpPr/>
          <p:nvPr/>
        </p:nvSpPr>
        <p:spPr>
          <a:xfrm>
            <a:off x="2819989" y="2065556"/>
            <a:ext cx="3495751" cy="1820643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/>
          <p:nvPr/>
        </p:nvSpPr>
        <p:spPr>
          <a:xfrm>
            <a:off x="6326374" y="3875568"/>
            <a:ext cx="350874" cy="373915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1"/>
          <p:cNvSpPr/>
          <p:nvPr/>
        </p:nvSpPr>
        <p:spPr>
          <a:xfrm rot="5400000">
            <a:off x="5205773" y="3162172"/>
            <a:ext cx="307778" cy="1763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1"/>
          <p:cNvSpPr txBox="1"/>
          <p:nvPr/>
        </p:nvSpPr>
        <p:spPr>
          <a:xfrm>
            <a:off x="4101535" y="1712778"/>
            <a:ext cx="15351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= 20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6767" y="3344006"/>
            <a:ext cx="4546434" cy="346222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0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예측 성능 지표</a:t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R2 : -3.156</a:t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MSE : 0.014</a:t>
            </a:r>
            <a:endParaRPr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	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변수 중요도 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31" name="Google Shape;131;p10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머신 러닝 모델 (Random forest)</a:t>
            </a:r>
            <a:endParaRPr/>
          </a:p>
        </p:txBody>
      </p:sp>
      <p:sp>
        <p:nvSpPr>
          <p:cNvPr id="132" name="Google Shape;132;p10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3" name="Google Shape;133;p10"/>
          <p:cNvSpPr/>
          <p:nvPr/>
        </p:nvSpPr>
        <p:spPr>
          <a:xfrm>
            <a:off x="3404397" y="3953821"/>
            <a:ext cx="538320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여전히 ‘tag02’가 가장 중요하게 작용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7780" y="965555"/>
            <a:ext cx="1938625" cy="19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7408" y="965555"/>
            <a:ext cx="3731150" cy="20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0"/>
          <p:cNvSpPr/>
          <p:nvPr/>
        </p:nvSpPr>
        <p:spPr>
          <a:xfrm>
            <a:off x="6096000" y="3004455"/>
            <a:ext cx="6096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머신러닝 모델은 동시점을 제외했을때, 예측 성능이 제한됨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Experiment setting </a:t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LSTM layer(hidden=256, layer=8) + attention layar</a:t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Epoch : 200</a:t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optimizer : Adam(lr=1e-4)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Result</a:t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R2 : 0.4917</a:t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MSE : 0.0018</a:t>
            </a:r>
            <a:endParaRPr/>
          </a:p>
          <a:p>
            <a:pPr indent="-1269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598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ko-KR"/>
              <a:t>LIME을 통한 모델 해석</a:t>
            </a:r>
            <a:endParaRPr/>
          </a:p>
          <a:p>
            <a:pPr indent="0" lvl="1" marL="203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	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42" name="Google Shape;142;p12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딥러닝 모델 (LSTM)</a:t>
            </a:r>
            <a:endParaRPr/>
          </a:p>
        </p:txBody>
      </p:sp>
      <p:sp>
        <p:nvSpPr>
          <p:cNvPr id="143" name="Google Shape;143;p12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44" name="Google Shape;1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376" y="1669931"/>
            <a:ext cx="2734624" cy="246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9206" y="1837943"/>
            <a:ext cx="5337630" cy="2299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us.googleusercontent.com/iUcKkAPBH3s1pUOCnFdZ25nYhdH-xsfKGGfUH3g7n1mCMnXzLNIYuOp9ZLKClWh1iHeNT-KlGdwR0Y-yybxGT4RYoHh9p1-G1LeFqRnSyW_EE2tPhi3hJaEQm-Vbc4nIVGU-sExk5SFa1AY=s2048" id="146" name="Google Shape;146;p12"/>
          <p:cNvPicPr preferRelativeResize="0"/>
          <p:nvPr/>
        </p:nvPicPr>
        <p:blipFill rotWithShape="1">
          <a:blip r:embed="rId5">
            <a:alphaModFix/>
          </a:blip>
          <a:srcRect b="62386" l="0" r="0" t="0"/>
          <a:stretch/>
        </p:blipFill>
        <p:spPr>
          <a:xfrm>
            <a:off x="1685470" y="4361465"/>
            <a:ext cx="7771906" cy="194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2"/>
          <p:cNvSpPr/>
          <p:nvPr/>
        </p:nvSpPr>
        <p:spPr>
          <a:xfrm>
            <a:off x="9457376" y="5041252"/>
            <a:ext cx="204651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tg23: 설비 PS1 속도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tg25: 설비 AS 속도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tg24: 설비 PS2 속도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tg38: 설비 S2 온도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1"/>
          <p:cNvPicPr preferRelativeResize="0"/>
          <p:nvPr/>
        </p:nvPicPr>
        <p:blipFill rotWithShape="1">
          <a:blip r:embed="rId3">
            <a:alphaModFix/>
          </a:blip>
          <a:srcRect b="61659" l="0" r="0" t="0"/>
          <a:stretch/>
        </p:blipFill>
        <p:spPr>
          <a:xfrm>
            <a:off x="1842886" y="4422077"/>
            <a:ext cx="7445730" cy="2410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1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Experiment setting</a:t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1D Conv layers(64-128-256-512 / kernel=3) + linear layers (512-256-128-64-1)</a:t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Epoch : 200</a:t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optimizer : Adam(lr=1e-4)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Result</a:t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R2 : 0.8100</a:t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MSE : 0.0007</a:t>
            </a:r>
            <a:endParaRPr/>
          </a:p>
          <a:p>
            <a:pPr indent="-1269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598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ko-KR"/>
              <a:t>LIME을 통한 모델 해석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딥러닝 모델 (1D CNN)</a:t>
            </a:r>
            <a:endParaRPr/>
          </a:p>
        </p:txBody>
      </p:sp>
      <p:sp>
        <p:nvSpPr>
          <p:cNvPr id="155" name="Google Shape;155;p11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4046" y="1695243"/>
            <a:ext cx="4759892" cy="2601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97641" y="1693572"/>
            <a:ext cx="2836033" cy="250992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1"/>
          <p:cNvSpPr/>
          <p:nvPr/>
        </p:nvSpPr>
        <p:spPr>
          <a:xfrm>
            <a:off x="4807767" y="5473623"/>
            <a:ext cx="28360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가까운 시점의 </a:t>
            </a: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tg05, tg02, tg06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tg05: 추가 스팀값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tg02: 종이별 측정 무게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tg06: 공기 압력</a:t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tg05, tg02, tg06</a:t>
            </a:r>
            <a:endParaRPr/>
          </a:p>
        </p:txBody>
      </p:sp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Verdana"/>
              <a:buNone/>
            </a:pPr>
            <a:fld id="{00000000-1234-1234-1234-123412341234}" type="slidenum">
              <a:rPr b="0" i="0" lang="ko-KR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000" u="none" cap="none" strike="noStrike">
              <a:solidFill>
                <a:srgbClr val="75707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4859" y="51773"/>
            <a:ext cx="7581381" cy="6806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Tg02와 output(생산량)의 관계 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ei = 사용에너지/생산량</a:t>
            </a:r>
            <a:endParaRPr/>
          </a:p>
          <a:p>
            <a:pPr indent="-114299" lvl="1" marL="432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269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2" name="Google Shape;172;p33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논의</a:t>
            </a:r>
            <a:endParaRPr/>
          </a:p>
        </p:txBody>
      </p:sp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Verdana"/>
              <a:buNone/>
            </a:pPr>
            <a:fld id="{00000000-1234-1234-1234-123412341234}" type="slidenum">
              <a:rPr b="0" i="0" lang="ko-KR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000" u="none" cap="none" strike="noStrike">
              <a:solidFill>
                <a:srgbClr val="75707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4" name="Google Shape;17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629" y="2238682"/>
            <a:ext cx="3496828" cy="279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7004" y="2266479"/>
            <a:ext cx="3585778" cy="273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3329" y="2258140"/>
            <a:ext cx="3496828" cy="275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Jr의 변수화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해당 jr 제품의 생산 진행 time stamp를 변수로 추가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Ex) 0,1,2,… 99, 100,1,2,…,84,85,0,1,2, …</a:t>
            </a:r>
            <a:endParaRPr/>
          </a:p>
          <a:p>
            <a:pPr indent="-114299" lvl="1" marL="432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14299" lvl="1" marL="432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269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69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69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논의</a:t>
            </a:r>
            <a:endParaRPr/>
          </a:p>
        </p:txBody>
      </p:sp>
      <p:sp>
        <p:nvSpPr>
          <p:cNvPr id="183" name="Google Shape;183;p15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2019-12-31T10:05:55Z</dcterms:created>
  <dc:creator>Windows 사용자</dc:creator>
</cp:coreProperties>
</file>