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fqhXmK6RdOwP77lGIH3loSVu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FBF36F-486E-46A2-B756-9F4F6DC45CE1}">
  <a:tblStyle styleId="{1DFBF36F-486E-46A2-B756-9F4F6DC45CE1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어떤 걸 detect하고 설명이 되면 좋겠다는 예시</a:t>
            </a:r>
            <a:endParaRPr/>
          </a:p>
        </p:txBody>
      </p:sp>
      <p:sp>
        <p:nvSpPr>
          <p:cNvPr id="294" name="Google Shape;294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b="1" sz="3600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b="1" sz="24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601186" y="1557077"/>
            <a:ext cx="9000000" cy="437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sz="2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9253987" y="64411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9"/>
          <p:cNvSpPr/>
          <p:nvPr/>
        </p:nvSpPr>
        <p:spPr>
          <a:xfrm>
            <a:off x="0" y="1"/>
            <a:ext cx="12192000" cy="1426226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1601186" y="807626"/>
            <a:ext cx="5099727" cy="48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b="1" sz="4000">
                <a:solidFill>
                  <a:srgbClr val="1A52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mailto:shbae2819@g.seoultech.ac.kr" TargetMode="External"/><Relationship Id="rId5" Type="http://schemas.openxmlformats.org/officeDocument/2006/relationships/hyperlink" Target="mailto:jaewoong@seoultech.ac.kr" TargetMode="External"/><Relationship Id="rId6" Type="http://schemas.openxmlformats.org/officeDocument/2006/relationships/image" Target="../media/image11.gif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5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서울과학기술대학교 산업공학과/데이터사이언스학과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이성호 </a:t>
            </a:r>
            <a:r>
              <a:rPr b="1" lang="ko-KR" sz="1800" u="sng">
                <a:solidFill>
                  <a:schemeClr val="hlink"/>
                </a:solidFill>
                <a:hlinkClick r:id="rId3"/>
              </a:rPr>
              <a:t>sean0310@seoultech.ac.kr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배소희 </a:t>
            </a:r>
            <a:r>
              <a:rPr b="1" lang="ko-KR" sz="1800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심재웅 </a:t>
            </a:r>
            <a:r>
              <a:rPr b="1" lang="ko-KR" sz="1800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descr="SEOULTECH 심벌마크"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23.11.13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61" r="0" t="-2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ko-KR"/>
              <a:t> </a:t>
            </a:r>
            <a:endParaRPr/>
          </a:p>
        </p:txBody>
      </p:sp>
      <p:sp>
        <p:nvSpPr>
          <p:cNvPr id="248" name="Google Shape;248;p6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 – DARNN (Dual Attention RNN)</a:t>
            </a:r>
            <a:endParaRPr/>
          </a:p>
        </p:txBody>
      </p:sp>
      <p:sp>
        <p:nvSpPr>
          <p:cNvPr id="249" name="Google Shape;249;p6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2819989" y="3071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{1DFBF36F-486E-46A2-B756-9F4F6DC45CE1}</a:tableStyleId>
              </a:tblPr>
              <a:tblGrid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18075"/>
                <a:gridCol w="381025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</a:tblGrid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6"/>
          <p:cNvSpPr txBox="1"/>
          <p:nvPr/>
        </p:nvSpPr>
        <p:spPr>
          <a:xfrm>
            <a:off x="9134284" y="3909460"/>
            <a:ext cx="960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6"/>
          <p:cNvCxnSpPr/>
          <p:nvPr/>
        </p:nvCxnSpPr>
        <p:spPr>
          <a:xfrm>
            <a:off x="1969271" y="5921552"/>
            <a:ext cx="75384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6"/>
          <p:cNvSpPr txBox="1"/>
          <p:nvPr/>
        </p:nvSpPr>
        <p:spPr>
          <a:xfrm>
            <a:off x="9510347" y="5767663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2268281" y="4970445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1446018" y="3832515"/>
            <a:ext cx="1192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96779" y="3172427"/>
            <a:ext cx="241271" cy="16686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2819989" y="3071396"/>
            <a:ext cx="3495751" cy="1820643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8063326" y="4881408"/>
            <a:ext cx="350874" cy="3739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4101535" y="2718618"/>
            <a:ext cx="153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= 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5894594" y="5320894"/>
            <a:ext cx="247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gap = 10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2820775" y="4888975"/>
            <a:ext cx="3113700" cy="388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6"/>
          <p:cNvCxnSpPr>
            <a:stCxn id="257" idx="3"/>
            <a:endCxn id="258" idx="0"/>
          </p:cNvCxnSpPr>
          <p:nvPr/>
        </p:nvCxnSpPr>
        <p:spPr>
          <a:xfrm>
            <a:off x="6315740" y="3981718"/>
            <a:ext cx="1923000" cy="8997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6"/>
          <p:cNvSpPr txBox="1"/>
          <p:nvPr/>
        </p:nvSpPr>
        <p:spPr>
          <a:xfrm>
            <a:off x="3774425" y="3385375"/>
            <a:ext cx="1645800" cy="12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8077663" y="4914463"/>
            <a:ext cx="3222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sz="17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3774425" y="4970450"/>
            <a:ext cx="1645800" cy="25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7-us.googleusercontent.com/CWCkVHVkdxhvtt6XYNSicZHGNxyjdLX-J87XuZpKlnVjXmEw3tBe2UsRWcqQLsRfxeDl2RcMWOgEde7mC2MhVbq5GGIxt4Be8BqLMhYJmsuMxcnA7dr4hGkaPtET9dTZPMCva09MY_N1MNI=s2048"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663" y="3562477"/>
            <a:ext cx="3265411" cy="28629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217098" y="93546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Encoder &amp; Decoder Layer : 16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200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Adam(lr=1e-3)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R2 : 0.8757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MSE : 0.0004</a:t>
            </a:r>
            <a:endParaRPr sz="1400"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Attention Score을 통한 모델 해석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</a:pPr>
            <a:r>
              <a:rPr lang="ko-KR" sz="1400">
                <a:solidFill>
                  <a:srgbClr val="000000"/>
                </a:solidFill>
              </a:rPr>
              <a:t>먼 시점의 데이터가 더 주요하게 작용</a:t>
            </a:r>
            <a:endParaRPr sz="1400">
              <a:solidFill>
                <a:srgbClr val="000000"/>
              </a:solidFill>
            </a:endParaRPr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</a:pPr>
            <a:r>
              <a:rPr lang="ko-KR" sz="1400">
                <a:solidFill>
                  <a:srgbClr val="000000"/>
                </a:solidFill>
              </a:rPr>
              <a:t>tg32, tg33이 중요하게 작용</a:t>
            </a:r>
            <a:endParaRPr sz="1400">
              <a:solidFill>
                <a:srgbClr val="000000"/>
              </a:solidFill>
            </a:endParaRPr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</a:pPr>
            <a:r>
              <a:rPr lang="ko-KR" sz="1400">
                <a:solidFill>
                  <a:srgbClr val="000000"/>
                </a:solidFill>
              </a:rPr>
              <a:t>새로 전처리한 jr이 주요하게 작용</a:t>
            </a:r>
            <a:endParaRPr sz="1400">
              <a:solidFill>
                <a:srgbClr val="000000"/>
              </a:solidFill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(DARNN)</a:t>
            </a:r>
            <a:endParaRPr/>
          </a:p>
        </p:txBody>
      </p:sp>
      <p:pic>
        <p:nvPicPr>
          <p:cNvPr id="273" name="Google Shape;2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1886" y="3546985"/>
            <a:ext cx="3571830" cy="2836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 txBox="1"/>
          <p:nvPr/>
        </p:nvSpPr>
        <p:spPr>
          <a:xfrm>
            <a:off x="8411991" y="6217091"/>
            <a:ext cx="873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먼 시점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11259312" y="6223642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가까운 시점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6074810" y="3770296"/>
            <a:ext cx="185928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tg32: 설비 S1 온도</a:t>
            </a:r>
            <a:endParaRPr b="1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tg33: 수분값</a:t>
            </a:r>
            <a:endParaRPr b="1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tg39: 설비 AS 절대습도</a:t>
            </a:r>
            <a:endParaRPr b="1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j7UkNYp3k3sdNB52sXQwbUWAJv-sbk_2NMeXMYa2Zz1jAIlYjOIh6R2BvBmiWtXAoNVtfTNFQ_EA-9jKM0XcwqUiv8P3mOtynPhDEmnkk5p2PQ-JPBKwEX6fvyr6xWV92Mnuoz8Z8k6Y4Rg=s2048" id="277" name="Google Shape;27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2506" y="935461"/>
            <a:ext cx="4611706" cy="2520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vtLYHrWiSlrMvpvPaeLKnQFB_ZZOt_G_xrsUQhdujDyOHZPIDldVZdCqcw2FCioOBoreqUlq6UGoEBde3G0A5FmZjDUVkzDbSU5sjh8yU4NXphFZ1qBpTj2Mf0dyGyNtdmt-Zk3Ym718LPw=s2048" id="278" name="Google Shape;27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4312" y="792713"/>
            <a:ext cx="2562244" cy="256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tg33: 수분값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tg32: 설비 S1 온도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tg17: 스팀누적값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84" name="Google Shape;284;p9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tg33, tg32, tg17</a:t>
            </a:r>
            <a:endParaRPr/>
          </a:p>
        </p:txBody>
      </p:sp>
      <p:sp>
        <p:nvSpPr>
          <p:cNvPr id="285" name="Google Shape;285;p9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3657600" y="114446"/>
            <a:ext cx="7827104" cy="6629108"/>
            <a:chOff x="4138376" y="773617"/>
            <a:chExt cx="7122808" cy="6225406"/>
          </a:xfrm>
        </p:grpSpPr>
        <p:pic>
          <p:nvPicPr>
            <p:cNvPr id="287" name="Google Shape;28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38377" y="2350741"/>
              <a:ext cx="7122807" cy="1809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9"/>
            <p:cNvPicPr preferRelativeResize="0"/>
            <p:nvPr/>
          </p:nvPicPr>
          <p:blipFill rotWithShape="1">
            <a:blip r:embed="rId4">
              <a:alphaModFix/>
            </a:blip>
            <a:srcRect b="44651" l="0" r="274" t="0"/>
            <a:stretch/>
          </p:blipFill>
          <p:spPr>
            <a:xfrm>
              <a:off x="4138377" y="773617"/>
              <a:ext cx="7122807" cy="1596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9"/>
            <p:cNvPicPr preferRelativeResize="0"/>
            <p:nvPr/>
          </p:nvPicPr>
          <p:blipFill rotWithShape="1">
            <a:blip r:embed="rId5">
              <a:alphaModFix/>
            </a:blip>
            <a:srcRect b="50298" l="-975" r="975" t="-2229"/>
            <a:stretch/>
          </p:blipFill>
          <p:spPr>
            <a:xfrm>
              <a:off x="4138377" y="3728228"/>
              <a:ext cx="7122807" cy="1364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9"/>
            <p:cNvPicPr preferRelativeResize="0"/>
            <p:nvPr/>
          </p:nvPicPr>
          <p:blipFill rotWithShape="1">
            <a:blip r:embed="rId6">
              <a:alphaModFix/>
            </a:blip>
            <a:srcRect b="37074" l="0" r="0" t="0"/>
            <a:stretch/>
          </p:blipFill>
          <p:spPr>
            <a:xfrm>
              <a:off x="4138376" y="5125732"/>
              <a:ext cx="7122807" cy="18732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ko-KR"/>
              <a:t>요약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모델 input 변수에 변화를 줌 (tg02, tg04, jr_progress)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tg02, tg04를 제외한 후 성능은 크게 저하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Dual attention RNN 도입 시도 중</a:t>
            </a:r>
            <a:endParaRPr/>
          </a:p>
          <a:p>
            <a:pPr indent="-12287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ko-KR"/>
              <a:t>논의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구체적인 문제 정의 필요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사전 예측(Forecasting)에 대한 해석 모델 vs 일어난 일에 대한 사후 해석 모델</a:t>
            </a:r>
            <a:endParaRPr/>
          </a:p>
          <a:p>
            <a:pPr indent="-228599" lvl="3" marL="97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지난 ei 급등 사례의 경우 사후 해석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탐지의 대상</a:t>
            </a:r>
            <a:endParaRPr/>
          </a:p>
          <a:p>
            <a:pPr indent="-228599" lvl="3" marL="97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Ei의 급격한 변화를 탐지하는 것이 목표?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어떤 시점에서 detect가 요구되는지</a:t>
            </a:r>
            <a:endParaRPr/>
          </a:p>
          <a:p>
            <a:pPr indent="-228599" lvl="3" marL="97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의미있는 Time gap의 정도, sensor값과 ei값이 획득되는 시점</a:t>
            </a:r>
            <a:endParaRPr/>
          </a:p>
          <a:p>
            <a:pPr indent="-13461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변수 설명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tg04: 스팀 순간값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tg05: 추가 스팀값</a:t>
            </a:r>
            <a:endParaRPr/>
          </a:p>
          <a:p>
            <a:pPr indent="-228600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Tg17: 스팀누적값</a:t>
            </a:r>
            <a:endParaRPr/>
          </a:p>
        </p:txBody>
      </p:sp>
      <p:sp>
        <p:nvSpPr>
          <p:cNvPr id="297" name="Google Shape;297;p1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요약 &amp; 논의</a:t>
            </a:r>
            <a:endParaRPr/>
          </a:p>
        </p:txBody>
      </p:sp>
      <p:sp>
        <p:nvSpPr>
          <p:cNvPr id="298" name="Google Shape;298;p13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EOULTECH 심벌마크" id="306" name="Google Shape;3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308" name="Google Shape;3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tg02, tg04 제거</a:t>
            </a:r>
            <a:endParaRPr/>
          </a:p>
          <a:p>
            <a:pPr indent="-2285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Ei값 산출에 직접 사용되는 변수인 것으로 파악되어 모델 input에서 제거</a:t>
            </a:r>
            <a:endParaRPr/>
          </a:p>
          <a:p>
            <a:pPr indent="-126999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Jr 변수 재구성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각 제품의 생산 경과 시간 (분 단위)을 표현한 jr_progress 변수 도입</a:t>
            </a:r>
            <a:endParaRPr/>
          </a:p>
          <a:p>
            <a:pPr indent="-228597" lvl="2" marL="684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ko-KR" sz="1100"/>
              <a:t>각 제품의 생산 시작 시점을 0으로 하여 새로운 제품이 생산되기 전까지 1분에 1씩 증가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664761" y="943921"/>
            <a:ext cx="3600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(tg02: 종이별 측정 무게, tg04: 스팀 순간값)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flipH="1" rot="10800000">
            <a:off x="1887514" y="3697476"/>
            <a:ext cx="1097280" cy="874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flipH="1" rot="10800000">
            <a:off x="2984794" y="3952240"/>
            <a:ext cx="777623" cy="619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 flipH="1" rot="10800000">
            <a:off x="3762417" y="3579472"/>
            <a:ext cx="1245341" cy="9925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/>
          <p:nvPr/>
        </p:nvCxnSpPr>
        <p:spPr>
          <a:xfrm flipH="1" rot="10800000">
            <a:off x="5007758" y="3697476"/>
            <a:ext cx="1097279" cy="874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/>
          <p:nvPr/>
        </p:nvCxnSpPr>
        <p:spPr>
          <a:xfrm flipH="1" rot="10800000">
            <a:off x="6105037" y="3952240"/>
            <a:ext cx="777623" cy="619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 flipH="1" rot="10800000">
            <a:off x="6873625" y="3927183"/>
            <a:ext cx="809063" cy="6448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 flipH="1" rot="10800000">
            <a:off x="7682688" y="3838158"/>
            <a:ext cx="920764" cy="7338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2984794" y="3697476"/>
            <a:ext cx="0" cy="874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3762417" y="3952240"/>
            <a:ext cx="0" cy="619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5007758" y="3579472"/>
            <a:ext cx="0" cy="9925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6096001" y="3697476"/>
            <a:ext cx="0" cy="874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6874747" y="3952240"/>
            <a:ext cx="0" cy="619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7681361" y="3952240"/>
            <a:ext cx="0" cy="6197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887514" y="4744720"/>
            <a:ext cx="1097272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984786" y="4744720"/>
            <a:ext cx="777623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62409" y="4744720"/>
            <a:ext cx="1245336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007745" y="4744720"/>
            <a:ext cx="1088255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6096001" y="4744720"/>
            <a:ext cx="777624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873624" y="4744720"/>
            <a:ext cx="807733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681356" y="4744720"/>
            <a:ext cx="920739" cy="20004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2975" y="4041040"/>
            <a:ext cx="12453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Jr_progress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92975" y="4690855"/>
            <a:ext cx="12453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미래 시점에 대한 예측 모델</a:t>
            </a:r>
            <a:endParaRPr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36" name="Google Shape;136;p31"/>
          <p:cNvGraphicFramePr/>
          <p:nvPr/>
        </p:nvGraphicFramePr>
        <p:xfrm>
          <a:off x="2819989" y="2065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{1DFBF36F-486E-46A2-B756-9F4F6DC45CE1}</a:tableStyleId>
              </a:tblPr>
              <a:tblGrid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</a:tblGrid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31"/>
          <p:cNvSpPr txBox="1"/>
          <p:nvPr/>
        </p:nvSpPr>
        <p:spPr>
          <a:xfrm>
            <a:off x="9134284" y="2903620"/>
            <a:ext cx="960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1"/>
          <p:cNvCxnSpPr/>
          <p:nvPr/>
        </p:nvCxnSpPr>
        <p:spPr>
          <a:xfrm>
            <a:off x="1969271" y="4595672"/>
            <a:ext cx="75384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31"/>
          <p:cNvSpPr txBox="1"/>
          <p:nvPr/>
        </p:nvSpPr>
        <p:spPr>
          <a:xfrm>
            <a:off x="9510347" y="4441783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2268281" y="3964605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1446018" y="2826675"/>
            <a:ext cx="1192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2396779" y="2166587"/>
            <a:ext cx="241271" cy="16686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2819989" y="2065556"/>
            <a:ext cx="3495751" cy="1820643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6326374" y="3875568"/>
            <a:ext cx="350874" cy="37391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 flipH="1" rot="10800000">
            <a:off x="6347823" y="3085453"/>
            <a:ext cx="226713" cy="636227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4101535" y="1712778"/>
            <a:ext cx="153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= 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5894594" y="4299814"/>
            <a:ext cx="2470892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gap =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7-us.googleusercontent.com/iBi217fHJqSemwgmiStxUWbb6E9nhof4h_uyKNwumQlDaxT9x1B3A82ZgzlPZeswwf3xgkHwVbztiDB3Lp5CjWB_g6893XkzKr-ZKMIXqyHbde3LVA2zoA9dbZR4JyHhd1EaauLVQrddffc=s2048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547" y="3560484"/>
            <a:ext cx="3988419" cy="30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성능 지표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-0.3543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0.0046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변수 중요도 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u="sng"/>
          </a:p>
        </p:txBody>
      </p:sp>
      <p:sp>
        <p:nvSpPr>
          <p:cNvPr id="154" name="Google Shape;154;p1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(Random forest)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5053966" y="4357291"/>
            <a:ext cx="6540625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tag02 &amp; tg04 제거 이후, tg10(설비B1 속도)과 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tg23(설비 BE1 속도)이 가장 중요하게 작용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특정 시점의 센서 정보가 중요하다는 정보는 관찰되지 않음 (다양한 시점이 관측)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6096000" y="3004455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모델은 동시점을 제외했을때, 예측 성능이 제한됨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AiHlsy2ytgUV9jUNTA0n7AYnd5VB52HqVljORxoojxzTIeJJ6WrtHfBZDeScohgHOXT4SNBkhxQp57S9xE-WUODv-iieqhs-lFs_xqlBZctunH7gB9WEpn8gs0COjYNuPDE_JnMQQhb48Rs=s2048"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0751" y="855949"/>
            <a:ext cx="2052622" cy="2022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XKYCTkxvaJ4ZLi4S1IfXRKGY0d4z9QPjnFYBGoNBFMnVm_kyNgc4AJpi_roA6yPq4oS4i4Pjs-NgMsFSLnqwgo0k-kYz52zi4Bwn1UuXrf4hEr_CtLLHDSbh6KyzbW1KgE6K2xt9HEbnMOQ=s2048"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4677" y="930912"/>
            <a:ext cx="3794545" cy="207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7-us.googleusercontent.com/wOVQQt30x3cGi-q8u24nmCPf89DvC505pTwytxEIg2akGsGDkfRieF-e0zzUfoibzs0zq9Zzlh4UbdK7qpmkX3KEEMgzVDRyQPUqxCe9bkphgPlZ3ZYdmjcHvqImd2efSAEjrl_3W7A3tIA=s2048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766" y="1636777"/>
            <a:ext cx="4694170" cy="2565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 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LSTM layer(hidden=256, layer=8) + attention layar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100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Adam(lr=1e-4)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R2 : -0.5000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MSE : 0.0052</a:t>
            </a:r>
            <a:endParaRPr sz="1400"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모델 해석</a:t>
            </a:r>
            <a:endParaRPr sz="1600"/>
          </a:p>
          <a:p>
            <a:pPr indent="0" lvl="1" marL="203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400"/>
              <a:t>	</a:t>
            </a:r>
            <a:endParaRPr sz="14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https://lh7-us.googleusercontent.com/chERGhU1f9g3CueMIayJfU9TvfMpiUeNG3_0wfRLyCFjiwf-k-OulLRoSCpE9wKKVmougzIsbGMPJcXYH7qC63x8f1YAPtRC6oS8923jjzptKRKxlkfyete6_ZWm0fk0gGTBUW6Ai1vbGzE=s2048" id="168" name="Google Shape;1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4885" y="1383665"/>
            <a:ext cx="2767115" cy="2726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9-eDI1yd1SkpyS09gp-OufdzdSa6zlE4Alp7TK2eXwYS50XMh9q4iky9gBEw1JSnS5BsnMeTEO2pYLm-qqSKr4YmeP_nvthHYX8oM4X0_2nqxpIprlJdad-w0vcgzmvKho3hmUi_d7u6hlU=s2048" id="169" name="Google Shape;16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431" y="4455035"/>
            <a:ext cx="5449536" cy="207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1094232" y="4730950"/>
            <a:ext cx="5937504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step에 따른 Attention Score : 먼 시점이 주요하게 작용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1965" y="4185401"/>
            <a:ext cx="3172446" cy="256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/>
          <p:nvPr/>
        </p:nvSpPr>
        <p:spPr>
          <a:xfrm>
            <a:off x="9478274" y="5394622"/>
            <a:ext cx="204651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누적값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tg33: 수분값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tg12: 설비B2 속도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tg41: 스팀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tg22: 설비 PE1 속도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7-us.googleusercontent.com/qUQblo1sxxVULbYHq1_1w_KRF4vf9smlRpV-1i64U2TOH1NVciMp-V3zYpJ1UibXG6Af84A2hOxdlsS9YUysuxQjBU2KPV83dipwFQH8TQKlaF95ZOgbw-HaWvPAPS_3WfSsty0tic4nB80=s2048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73" y="4287798"/>
            <a:ext cx="3109435" cy="2518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Experiment setting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1D Conv layers(64-128-256-512-1024 / kernel=3) + linear layers (1024-512-128-64-1)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Epoch : 100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optimizer : Adam(lr=1e-4)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Result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R2 : -1.7503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0.0095</a:t>
            </a:r>
            <a:endParaRPr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/>
              <a:t>SHAP을 통한 모델 해석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(1D CNN)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https://lh7-us.googleusercontent.com/zfwRG_JPcDjXOdPukOLnUtRYcMmVzq3j-HxxvcX2V4usmRqJOEOwObscpS-8MFm07De1lj9Fll2hBlD8dP0m4HdkcqiE8OxZovnTGZDk9Y0KNwNjeFyG8KgTv5E6zKokP7ylZK9TiIljjjw=s2048"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2544" y="1825784"/>
            <a:ext cx="4551172" cy="248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mvTBWAErcReE-pOrt_cu-Y10XRG1yj7d5kH5HVH6qasW1BTHH4-f07H_H6lO1rDXsEWk6KaNQjU2XFy9d6q7VjSyVbF1K5a_tJKi2VJ_Vol7Oc449JS6yU2aMJcM7a4rCL-DViTrfSTQBfs=s2048"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4345" y="1689007"/>
            <a:ext cx="2760557" cy="27605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7411556" y="5513494"/>
            <a:ext cx="204651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tg13: 설비B1 절대습도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누적값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tg42: 설비 PE1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tg43: 설비 PE2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tg14: 설비B2 절대습도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217098" y="862641"/>
            <a:ext cx="11757900" cy="5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이전 타겟 정보까지 사용한 미래 시점에 대한 예측 모델</a:t>
            </a:r>
            <a:endParaRPr/>
          </a:p>
          <a:p>
            <a:pPr indent="-228597" lvl="1" marL="431999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과거의 ei값을 모델 input으로 사용</a:t>
            </a:r>
            <a:endParaRPr/>
          </a:p>
          <a:p>
            <a:pPr indent="-126997" lvl="1" marL="431999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6997" lvl="1" marL="431999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9" name="Google Shape;189;p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91" name="Google Shape;191;p3"/>
          <p:cNvGraphicFramePr/>
          <p:nvPr/>
        </p:nvGraphicFramePr>
        <p:xfrm>
          <a:off x="2819989" y="2065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{1DFBF36F-486E-46A2-B756-9F4F6DC45CE1}</a:tableStyleId>
              </a:tblPr>
              <a:tblGrid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  <a:gridCol w="318075"/>
                <a:gridCol w="381025"/>
                <a:gridCol w="349550"/>
                <a:gridCol w="349550"/>
                <a:gridCol w="349550"/>
                <a:gridCol w="349550"/>
                <a:gridCol w="349550"/>
                <a:gridCol w="349550"/>
                <a:gridCol w="349550"/>
              </a:tblGrid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3"/>
          <p:cNvSpPr txBox="1"/>
          <p:nvPr/>
        </p:nvSpPr>
        <p:spPr>
          <a:xfrm>
            <a:off x="9134284" y="2903620"/>
            <a:ext cx="960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"/>
          <p:cNvCxnSpPr/>
          <p:nvPr/>
        </p:nvCxnSpPr>
        <p:spPr>
          <a:xfrm>
            <a:off x="1969271" y="4915712"/>
            <a:ext cx="753848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3"/>
          <p:cNvSpPr txBox="1"/>
          <p:nvPr/>
        </p:nvSpPr>
        <p:spPr>
          <a:xfrm>
            <a:off x="9510347" y="4761823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2268281" y="3964605"/>
            <a:ext cx="7123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1446018" y="2826675"/>
            <a:ext cx="11920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2396779" y="2166587"/>
            <a:ext cx="241271" cy="16686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2819989" y="2065556"/>
            <a:ext cx="3495751" cy="1820643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4101535" y="1712778"/>
            <a:ext cx="153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= 20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6315744" y="4449179"/>
            <a:ext cx="247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gap = 10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2820781" y="3883124"/>
            <a:ext cx="3476671" cy="388306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3169539" y="2065556"/>
            <a:ext cx="3495900" cy="18207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3519089" y="2065556"/>
            <a:ext cx="3495900" cy="18207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3868639" y="2065556"/>
            <a:ext cx="3495900" cy="18207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3169556" y="3883124"/>
            <a:ext cx="3476700" cy="388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519106" y="3883124"/>
            <a:ext cx="3476700" cy="388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3887856" y="3883124"/>
            <a:ext cx="3476700" cy="388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7713006" y="3890331"/>
            <a:ext cx="351000" cy="373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8089356" y="3890331"/>
            <a:ext cx="351000" cy="373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412450" y="3890325"/>
            <a:ext cx="351000" cy="3738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 flipH="1" rot="10800000">
            <a:off x="6301675" y="3371025"/>
            <a:ext cx="1747800" cy="435900"/>
          </a:xfrm>
          <a:prstGeom prst="bentUpArrow">
            <a:avLst>
              <a:gd fmla="val 21438" name="adj1"/>
              <a:gd fmla="val 22485" name="adj2"/>
              <a:gd fmla="val 19331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"/>
          <p:cNvCxnSpPr/>
          <p:nvPr/>
        </p:nvCxnSpPr>
        <p:spPr>
          <a:xfrm>
            <a:off x="2820775" y="4449175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3"/>
          <p:cNvCxnSpPr/>
          <p:nvPr/>
        </p:nvCxnSpPr>
        <p:spPr>
          <a:xfrm>
            <a:off x="3169550" y="4449175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3"/>
          <p:cNvCxnSpPr/>
          <p:nvPr/>
        </p:nvCxnSpPr>
        <p:spPr>
          <a:xfrm>
            <a:off x="3518325" y="4449175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" name="Google Shape;215;p3"/>
          <p:cNvSpPr/>
          <p:nvPr/>
        </p:nvSpPr>
        <p:spPr>
          <a:xfrm flipH="1" rot="10800000">
            <a:off x="6638800" y="3371025"/>
            <a:ext cx="1747800" cy="435900"/>
          </a:xfrm>
          <a:prstGeom prst="bentUpArrow">
            <a:avLst>
              <a:gd fmla="val 21438" name="adj1"/>
              <a:gd fmla="val 22485" name="adj2"/>
              <a:gd fmla="val 19331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/>
          <p:nvPr/>
        </p:nvSpPr>
        <p:spPr>
          <a:xfrm flipH="1" rot="10800000">
            <a:off x="7014600" y="3371025"/>
            <a:ext cx="1747800" cy="435900"/>
          </a:xfrm>
          <a:prstGeom prst="bentUpArrow">
            <a:avLst>
              <a:gd fmla="val 21438" name="adj1"/>
              <a:gd fmla="val 22485" name="adj2"/>
              <a:gd fmla="val 19331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7282084" y="3770170"/>
            <a:ext cx="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"/>
          <p:cNvCxnSpPr/>
          <p:nvPr/>
        </p:nvCxnSpPr>
        <p:spPr>
          <a:xfrm rot="-5400000">
            <a:off x="7371700" y="4361313"/>
            <a:ext cx="28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645" y="1695543"/>
            <a:ext cx="4307014" cy="235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 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LSTM layer(hidden=256, layer=8) + attention layer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100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Adam(lr=1e-4)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이전 시점의 ei 변수 적용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R2 : -0.7034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MSE : 0.0059</a:t>
            </a:r>
            <a:endParaRPr/>
          </a:p>
          <a:p>
            <a:pPr indent="-1396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모델 해석</a:t>
            </a:r>
            <a:endParaRPr sz="1600"/>
          </a:p>
          <a:p>
            <a:pPr indent="0" lvl="1" marL="203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400"/>
              <a:t>	</a:t>
            </a:r>
            <a:endParaRPr sz="14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226" name="Google Shape;226;p4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9528048" y="5315257"/>
            <a:ext cx="244685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누적값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tg33: 수분값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tg20: 스팀 압력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 ei값의 중요도는 예상외로 낮음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us.googleusercontent.com/NsL4G0VXkQjnCQDFan5lrUKz211hwRZNqU0pXk1jY41c8tzpnPrb4rtnnLl3sjYBi86AmGpBtZ4N6lJvnZy8xjVG_1fL9yVM0G1QoNBmCe5pGKeGu-FCVt5GxVoquBkveqT3TNUD-B1DjVs=s2048" id="228" name="Google Shape;2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63" y="4428455"/>
            <a:ext cx="5559553" cy="2103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/>
          <p:nvPr/>
        </p:nvSpPr>
        <p:spPr>
          <a:xfrm>
            <a:off x="1309116" y="4672853"/>
            <a:ext cx="40767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step에 따른 Attention Score : 가까운 시점 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예측 지점과 15-16분 떨어진 시점이 주요하게 적용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994716"/>
            <a:ext cx="3358896" cy="272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27151" y="1412058"/>
            <a:ext cx="2628418" cy="259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1D Conv layers(64-128-256-512 / kernel=3) + linear layers (512-128-64-1)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200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Adam(lr=1e-4)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이전 시점의 ei 변수 적용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R2 : -0.0838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MSE : 0.0037</a:t>
            </a:r>
            <a:endParaRPr sz="1400"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SHAP을 통한 모델 해석</a:t>
            </a:r>
            <a:endParaRPr sz="16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237" name="Google Shape;237;p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(1D CNN)</a:t>
            </a:r>
            <a:endParaRPr/>
          </a:p>
        </p:txBody>
      </p:sp>
      <p:sp>
        <p:nvSpPr>
          <p:cNvPr id="238" name="Google Shape;238;p5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https://lh7-us.googleusercontent.com/TEuImb4N9-z_hMrkYD4WLCDS_DMVaZFKcRnoaSbxy1caz9pWXdM2MhaZ7ya58R7GWr2cPzQIXQYY1OobE1Gan_6gAroiQXmw8IHsTDQZRAtSuT34WoGvKmm-ETBPd-KzoruI-xWpoRvcRno=s2048"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463" y="1170432"/>
            <a:ext cx="3149106" cy="31032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P238Dsyk5L51mIb0qFo_7lSWwC1rpcX9X4iR3XjZKE0lL6f6_kkaXGpsh-yCAogh1u8fFYI1mkwp7aIVi-TROiMtCK9kX9TYwqEdrEwAni11mDlaOE_yC8NHudM72LfdARn7FDxlqvHzaGE=s2048" id="240" name="Google Shape;2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1615" y="1711604"/>
            <a:ext cx="3785998" cy="2068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rTKZUFAGlmJDAq_RYmt4OFlpspUjHy3G9T-T81esdGr-ZdbTXye2Dkv4tzpABvP64tJ1Aj620nzHXJsDOZ9AA0HMfiNXz6ef116dkGyORCUNHU93tDJuHOmJba3JjDjMyXAdIhmOn7prlkA=s2048" id="241" name="Google Shape;2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1615" y="4054391"/>
            <a:ext cx="3397616" cy="2751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/>
          <p:nvPr/>
        </p:nvSpPr>
        <p:spPr>
          <a:xfrm>
            <a:off x="7309230" y="5042562"/>
            <a:ext cx="2483993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누적값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tg14: 설비B2 절대습도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tg43: 설비 PE2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tg42: 설비 PE1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tg13: 설비B1 절대습도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 ei값의 중요도는 예상외로 낮음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2019-12-31T10:05:55Z</dcterms:created>
  <dc:creator>Windows 사용자</dc:creator>
</cp:coreProperties>
</file>