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0" r:id="rId4"/>
    <p:sldId id="257" r:id="rId5"/>
    <p:sldId id="259" r:id="rId6"/>
    <p:sldId id="261" r:id="rId7"/>
    <p:sldId id="260" r:id="rId8"/>
    <p:sldId id="266" r:id="rId9"/>
    <p:sldId id="276" r:id="rId10"/>
    <p:sldId id="272" r:id="rId11"/>
    <p:sldId id="280" r:id="rId12"/>
    <p:sldId id="268" r:id="rId13"/>
    <p:sldId id="269" r:id="rId14"/>
    <p:sldId id="278" r:id="rId15"/>
    <p:sldId id="279" r:id="rId16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fqhXmK6RdOwP77lGIH3loSVu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FBF36F-486E-46A2-B756-9F4F6DC45CE1}">
  <a:tblStyle styleId="{1DFBF36F-486E-46A2-B756-9F4F6DC45CE1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38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어떤 걸 detect하고 설명이 되면 좋겠다는 예시</a:t>
            </a:r>
            <a:endParaRPr/>
          </a:p>
        </p:txBody>
      </p:sp>
      <p:sp>
        <p:nvSpPr>
          <p:cNvPr id="294" name="Google Shape;294;p1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22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42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473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4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  <a:defRPr sz="3600" b="1">
                <a:solidFill>
                  <a:srgbClr val="1A52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0" y="3972697"/>
            <a:ext cx="12192000" cy="2885303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–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  <a:defRPr sz="2400" b="1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" name="Google Shape;23;p18"/>
          <p:cNvSpPr/>
          <p:nvPr/>
        </p:nvSpPr>
        <p:spPr>
          <a:xfrm>
            <a:off x="0" y="734560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1601186" y="1557077"/>
            <a:ext cx="9000000" cy="437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9253987" y="64411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9"/>
          <p:cNvSpPr/>
          <p:nvPr/>
        </p:nvSpPr>
        <p:spPr>
          <a:xfrm>
            <a:off x="0" y="1"/>
            <a:ext cx="12192000" cy="1426226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1601186" y="807626"/>
            <a:ext cx="5099727" cy="4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ctrTitle"/>
          </p:nvPr>
        </p:nvSpPr>
        <p:spPr>
          <a:xfrm>
            <a:off x="1697973" y="2917192"/>
            <a:ext cx="8670978" cy="19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4000"/>
              <a:buFont typeface="Verdana"/>
              <a:buNone/>
              <a:defRPr sz="4000" b="1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/>
          <p:nvPr/>
        </p:nvSpPr>
        <p:spPr>
          <a:xfrm>
            <a:off x="0" y="4877967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about:blank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hyperlink" Target="mailto:jaewoong@seoultech.ac.kr" TargetMode="External"/><Relationship Id="rId4" Type="http://schemas.openxmlformats.org/officeDocument/2006/relationships/hyperlink" Target="mailto:shbae2819@g.seoultech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800"/>
              <a:buFont typeface="Verdana"/>
              <a:buNone/>
            </a:pP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다변량 스팀 사용 이상 감지 및 </a:t>
            </a:r>
            <a:br>
              <a:rPr lang="ko-KR" sz="2800">
                <a:latin typeface="Verdana"/>
                <a:ea typeface="Verdana"/>
                <a:cs typeface="Verdana"/>
                <a:sym typeface="Verdana"/>
              </a:rPr>
            </a:b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영향 변수의 원인 분석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 dirty="0"/>
              <a:t>서울과학기술대학교 </a:t>
            </a:r>
            <a:r>
              <a:rPr lang="ko-KR" sz="1800" b="1" dirty="0" err="1"/>
              <a:t>데이터사이언스학과</a:t>
            </a:r>
            <a:endParaRPr sz="18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 dirty="0"/>
              <a:t>이성호 </a:t>
            </a:r>
            <a:r>
              <a:rPr lang="ko-KR" sz="1800" b="1" u="sng" dirty="0">
                <a:solidFill>
                  <a:schemeClr val="hlink"/>
                </a:solidFill>
                <a:hlinkClick r:id="rId3"/>
              </a:rPr>
              <a:t>sean0310@seoultech.ac.kr</a:t>
            </a:r>
            <a:r>
              <a:rPr lang="ko-KR" sz="1800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 dirty="0" err="1"/>
              <a:t>배소희</a:t>
            </a:r>
            <a:r>
              <a:rPr lang="ko-KR" sz="1800" b="1" dirty="0"/>
              <a:t> </a:t>
            </a:r>
            <a:r>
              <a:rPr lang="ko-KR" sz="1800" b="1" u="sng" dirty="0">
                <a:solidFill>
                  <a:schemeClr val="hlink"/>
                </a:solidFill>
                <a:hlinkClick r:id="rId4"/>
              </a:rPr>
              <a:t>shbae2819@g.seoultech.ac.kr</a:t>
            </a:r>
            <a:r>
              <a:rPr lang="ko-KR" sz="1800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 dirty="0"/>
              <a:t>심재웅 </a:t>
            </a:r>
            <a:r>
              <a:rPr lang="ko-KR" sz="1800" b="1" u="sng" dirty="0">
                <a:solidFill>
                  <a:schemeClr val="hlink"/>
                </a:solidFill>
                <a:hlinkClick r:id="rId5"/>
              </a:rPr>
              <a:t>jaewoong@seoultech.ac.kr</a:t>
            </a:r>
            <a:r>
              <a:rPr lang="ko-KR" sz="1800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b="1" dirty="0"/>
          </a:p>
        </p:txBody>
      </p:sp>
      <p:pic>
        <p:nvPicPr>
          <p:cNvPr id="95" name="Google Shape;95;p1" descr="SEOULTECH 심벌마크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ETRI CI ㅣ ETRI 소개 ㅣ 한국전자통신연구원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697973" y="2002657"/>
            <a:ext cx="2775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23.1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212437" y="1472077"/>
            <a:ext cx="11757804" cy="514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2000" lvl="1" indent="-228599"/>
            <a:r>
              <a:rPr lang="ko-KR" altLang="en-US" sz="1700" dirty="0"/>
              <a:t>전체 테스트 데이터셋 기준 </a:t>
            </a:r>
            <a:r>
              <a:rPr lang="en-US" altLang="ko-KR" sz="1700" dirty="0"/>
              <a:t>mean += 3sigma</a:t>
            </a:r>
          </a:p>
          <a:p>
            <a:pPr marL="5715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	</a:t>
            </a: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 altLang="en-US" dirty="0"/>
              <a:t>이상 </a:t>
            </a:r>
            <a:r>
              <a:rPr lang="ko-KR" altLang="en-US" dirty="0" err="1"/>
              <a:t>임계값</a:t>
            </a:r>
            <a:r>
              <a:rPr lang="ko-KR" altLang="en-US" dirty="0"/>
              <a:t> 설정 방안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 sz="1000" b="0" i="0" u="none" strike="noStrike" cap="non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37D83F-2863-2D98-7D5F-1F8ED88D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9" y="2526407"/>
            <a:ext cx="5565486" cy="30565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46D2B3-34BA-427E-B745-47152374F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89" y="2458294"/>
            <a:ext cx="5763003" cy="31650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1C4023-53AB-4071-9084-796CAD99457B}"/>
              </a:ext>
            </a:extLst>
          </p:cNvPr>
          <p:cNvSpPr/>
          <p:nvPr/>
        </p:nvSpPr>
        <p:spPr>
          <a:xfrm>
            <a:off x="5834590" y="1472077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89151" lvl="1" indent="-285750">
              <a:buFontTx/>
              <a:buChar char="-"/>
            </a:pPr>
            <a:r>
              <a:rPr lang="ko-KR" altLang="en-US" sz="1700" dirty="0"/>
              <a:t>하루 전 </a:t>
            </a:r>
            <a:r>
              <a:rPr lang="en-US" altLang="ko-KR" sz="1700" dirty="0"/>
              <a:t>(60 * 24</a:t>
            </a:r>
            <a:r>
              <a:rPr lang="ko-KR" altLang="en-US" sz="1700" dirty="0"/>
              <a:t>개 시점</a:t>
            </a:r>
            <a:r>
              <a:rPr lang="en-US" altLang="ko-KR" sz="1700" dirty="0"/>
              <a:t>)</a:t>
            </a:r>
            <a:r>
              <a:rPr lang="ko-KR" altLang="en-US" sz="1700" dirty="0"/>
              <a:t> 데이터셋 기준 </a:t>
            </a:r>
            <a:r>
              <a:rPr lang="en-US" altLang="ko-KR" sz="1700" dirty="0"/>
              <a:t>mean += 3sigma</a:t>
            </a:r>
          </a:p>
          <a:p>
            <a:pPr marL="489151" lvl="1" indent="-285750">
              <a:buFontTx/>
              <a:buChar char="-"/>
            </a:pPr>
            <a:r>
              <a:rPr lang="ko-KR" altLang="en-US" sz="1700" dirty="0"/>
              <a:t>지속 업데이트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20889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B60391C-8E3F-4AA4-836D-48E1DE8EA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B3F9EB-F030-4505-B55D-651F6EF8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Tg04 vs </a:t>
            </a:r>
            <a:r>
              <a:rPr lang="ko-KR" altLang="en-US" dirty="0" err="1"/>
              <a:t>지절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3F3DB3-6321-4ABC-9A24-430D3A73F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D6ACD-9272-4D97-9D26-3A51422C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642"/>
            <a:ext cx="5687865" cy="2424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6F699F-C292-42C3-910F-B2446688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03" y="862640"/>
            <a:ext cx="6321837" cy="23661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06B840-1C0E-4669-95B1-2832666C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970" y="3568586"/>
            <a:ext cx="5395146" cy="26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ct val="100000"/>
            </a:pPr>
            <a:r>
              <a:rPr lang="ko-KR" altLang="en-US" dirty="0"/>
              <a:t>단일 제품 데이터 혹은 제품 명 태그 필요</a:t>
            </a:r>
          </a:p>
          <a:p>
            <a:pPr marL="685800" lvl="1" indent="-228600">
              <a:spcBef>
                <a:spcPts val="0"/>
              </a:spcBef>
              <a:buSzPct val="100000"/>
              <a:buFont typeface="Noto Sans Symbols"/>
              <a:buChar char="▪"/>
            </a:pPr>
            <a:r>
              <a:rPr lang="ko-KR" altLang="en-US" dirty="0"/>
              <a:t>현재 데이터는 두 개 제품이 혼재 되어 있음</a:t>
            </a:r>
            <a:endParaRPr lang="en-US" altLang="ko-KR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altLang="ko-KR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altLang="ko-KR" dirty="0"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 altLang="en-US" dirty="0"/>
              <a:t>기타</a:t>
            </a:r>
            <a:endParaRPr dirty="0"/>
          </a:p>
        </p:txBody>
      </p:sp>
      <p:sp>
        <p:nvSpPr>
          <p:cNvPr id="298" name="Google Shape;298;p13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12</a:t>
            </a:fld>
            <a:endParaRPr sz="1000" b="0" i="0" u="none" strike="noStrike" cap="non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  <p:pic>
        <p:nvPicPr>
          <p:cNvPr id="306" name="Google Shape;306;p16" descr="SEOULTECH 심벌마크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 descr="ETRI CI ㅣ ETRI 소개 ㅣ 한국전자통신연구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212437" y="862640"/>
            <a:ext cx="11757804" cy="57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89151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altLang="ko-KR" sz="1900" dirty="0"/>
              <a:t>Actual values</a:t>
            </a:r>
          </a:p>
          <a:p>
            <a:pPr marL="432000" lvl="1" indent="-22859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altLang="ko-KR" sz="1700" dirty="0"/>
              <a:t>UCL/LCL(control limits) </a:t>
            </a:r>
            <a:r>
              <a:rPr lang="ko-KR" altLang="en-US" sz="1700" dirty="0"/>
              <a:t>기준의 시점과 </a:t>
            </a:r>
            <a:r>
              <a:rPr lang="en-US" altLang="ko-KR" sz="1700" dirty="0"/>
              <a:t>stop </a:t>
            </a:r>
            <a:r>
              <a:rPr lang="ko-KR" altLang="en-US" sz="1700" dirty="0"/>
              <a:t>여부에 대해 확인 </a:t>
            </a:r>
            <a:endParaRPr lang="en-US" altLang="ko-KR" sz="1700" dirty="0"/>
          </a:p>
          <a:p>
            <a:pPr marL="432000" lvl="1" indent="-228599"/>
            <a:r>
              <a:rPr lang="en-US" altLang="ko-KR" sz="1700" dirty="0"/>
              <a:t>UCL/LCL</a:t>
            </a:r>
            <a:r>
              <a:rPr lang="ko-KR" altLang="en-US" sz="1700" dirty="0"/>
              <a:t>은 </a:t>
            </a:r>
            <a:r>
              <a:rPr lang="ko-KR" altLang="en-US" sz="1700" u="sng" dirty="0"/>
              <a:t>전체 테스트 데이터셋</a:t>
            </a:r>
            <a:r>
              <a:rPr lang="ko-KR" altLang="en-US" sz="1700" dirty="0"/>
              <a:t>으로 계산되며</a:t>
            </a:r>
            <a:r>
              <a:rPr lang="en-US" altLang="ko-KR" sz="1700" dirty="0"/>
              <a:t>, Sigma 3</a:t>
            </a:r>
            <a:r>
              <a:rPr lang="ko-KR" altLang="en-US" sz="1700" dirty="0"/>
              <a:t>기준</a:t>
            </a:r>
            <a:r>
              <a:rPr lang="en-US" altLang="ko-KR" sz="1700" dirty="0"/>
              <a:t>	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b="1" dirty="0"/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구간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3716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2023-07-16 13:06:00 ~ 2023-08-27 03:00:00 (17663)</a:t>
            </a: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Test 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 </a:t>
            </a:r>
            <a:endParaRPr lang="ko-KR" altLang="en-US" sz="17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변수</a:t>
            </a:r>
            <a:endParaRPr lang="en-US" altLang="ko-KR" sz="12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0    16134</a:t>
            </a:r>
            <a:endParaRPr lang="en-US" altLang="ko-KR" sz="12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1      654</a:t>
            </a:r>
          </a:p>
          <a:p>
            <a:pPr marL="1028700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2      875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LCL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이하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UCL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이상인 경우인 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 (350) 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sz="1700" b="0" dirty="0">
                <a:effectLst/>
              </a:rPr>
            </a:br>
            <a:r>
              <a:rPr lang="en-US" altLang="ko-KR" sz="1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 </a:t>
            </a:r>
            <a:endParaRPr lang="ko-KR" altLang="en-US" sz="17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</a:t>
            </a:r>
            <a:endParaRPr lang="en-US" altLang="ko-KR" sz="1800" b="0" dirty="0">
              <a:effectLst/>
            </a:endParaRPr>
          </a:p>
          <a:p>
            <a:pPr marL="1028700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0      60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1     289</a:t>
            </a:r>
            <a:endParaRPr lang="en-US" altLang="ko-KR" sz="12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2       1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	</a:t>
            </a: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 altLang="en-US" dirty="0"/>
              <a:t>이상 탐지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14</a:t>
            </a:fld>
            <a:endParaRPr sz="1000" b="0" i="0" u="none" strike="noStrike" cap="non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37D83F-2863-2D98-7D5F-1F8ED88D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5686"/>
            <a:ext cx="5565486" cy="30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212437" y="862640"/>
            <a:ext cx="11757804" cy="57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89151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altLang="ko-KR" sz="1900" dirty="0"/>
              <a:t>Actual values</a:t>
            </a:r>
          </a:p>
          <a:p>
            <a:pPr marL="432000" lvl="1" indent="-22859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altLang="ko-KR" sz="1700" dirty="0"/>
              <a:t>UCL/LCL(control limits) </a:t>
            </a:r>
            <a:r>
              <a:rPr lang="ko-KR" altLang="en-US" sz="1700" dirty="0"/>
              <a:t>기준의 시점과 </a:t>
            </a:r>
            <a:r>
              <a:rPr lang="en-US" altLang="ko-KR" sz="1700" dirty="0"/>
              <a:t>stop </a:t>
            </a:r>
            <a:r>
              <a:rPr lang="ko-KR" altLang="en-US" sz="1700" dirty="0"/>
              <a:t>여부에 대해 확인 </a:t>
            </a:r>
            <a:endParaRPr lang="en-US" altLang="ko-KR" sz="1700" dirty="0"/>
          </a:p>
          <a:p>
            <a:pPr marL="432000" lvl="1" indent="-228599"/>
            <a:r>
              <a:rPr lang="en-US" altLang="ko-KR" sz="1700" dirty="0"/>
              <a:t>UCL/LCL</a:t>
            </a:r>
            <a:r>
              <a:rPr lang="ko-KR" altLang="en-US" sz="1700" dirty="0"/>
              <a:t>은 </a:t>
            </a:r>
            <a:r>
              <a:rPr lang="ko-KR" altLang="en-US" sz="1700" u="sng" dirty="0"/>
              <a:t>하루 전의 데이터셋</a:t>
            </a:r>
            <a:r>
              <a:rPr lang="ko-KR" altLang="en-US" sz="1700" dirty="0"/>
              <a:t>으로 계산되며</a:t>
            </a:r>
            <a:r>
              <a:rPr lang="en-US" altLang="ko-KR" sz="1700" dirty="0"/>
              <a:t>, Sigma 3</a:t>
            </a:r>
            <a:r>
              <a:rPr lang="ko-KR" altLang="en-US" sz="1700" dirty="0"/>
              <a:t>기준 </a:t>
            </a:r>
            <a:r>
              <a:rPr lang="en-US" altLang="ko-KR" sz="1700" dirty="0"/>
              <a:t>	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b="1" dirty="0"/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구간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3716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2023-07-16 13:06:00 ~ 2023-08-27 03:00:00 (17663)</a:t>
            </a: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Test 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 </a:t>
            </a:r>
            <a:endParaRPr lang="ko-KR" altLang="en-US" sz="17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</a:t>
            </a:r>
            <a:endParaRPr lang="en-US" altLang="ko-KR" sz="1200" b="0" dirty="0">
              <a:effectLst/>
            </a:endParaRPr>
          </a:p>
          <a:p>
            <a:pPr marL="1028700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0    16134</a:t>
            </a:r>
            <a:endParaRPr lang="en-US" altLang="ko-KR" sz="1200" dirty="0"/>
          </a:p>
          <a:p>
            <a:pPr marL="1028700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1      654</a:t>
            </a:r>
          </a:p>
          <a:p>
            <a:pPr marL="1028700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2      875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LCL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이하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UCL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이상인 경우인 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 (1144) 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sz="1700" b="0" dirty="0">
                <a:effectLst/>
              </a:rPr>
            </a:br>
            <a:r>
              <a:rPr lang="en-US" altLang="ko-KR" sz="1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 </a:t>
            </a:r>
            <a:endParaRPr lang="ko-KR" altLang="en-US" sz="17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</a:t>
            </a:r>
            <a:endParaRPr lang="en-US" altLang="ko-KR" sz="1800" b="0" dirty="0">
              <a:effectLst/>
            </a:endParaRPr>
          </a:p>
          <a:p>
            <a:pPr marL="1028700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0      726</a:t>
            </a:r>
            <a:endParaRPr lang="en-US" altLang="ko-KR" sz="1200" dirty="0"/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1      325</a:t>
            </a:r>
            <a:endParaRPr lang="en-US" altLang="ko-KR" sz="1200" b="0" dirty="0">
              <a:effectLst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2       93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028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	</a:t>
            </a: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이상 탐지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15</a:t>
            </a:fld>
            <a:endParaRPr sz="1000" b="0" i="0" u="none" strike="noStrike" cap="non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55" y="2825496"/>
            <a:ext cx="5763003" cy="31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6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CF0BB2-2332-4CDF-A269-FB99351E6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Tg04 </a:t>
            </a:r>
            <a:r>
              <a:rPr lang="ko-KR" altLang="en-US" dirty="0"/>
              <a:t>예측</a:t>
            </a:r>
            <a:endParaRPr lang="en-US" altLang="ko-KR" dirty="0"/>
          </a:p>
          <a:p>
            <a:r>
              <a:rPr lang="en-US" altLang="ko-KR" dirty="0"/>
              <a:t>IMV-LSTM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ko-KR" altLang="en-US" dirty="0"/>
              <a:t>이상 탐지 정의 방안</a:t>
            </a:r>
            <a:endParaRPr lang="en-US" altLang="ko-KR" dirty="0"/>
          </a:p>
          <a:p>
            <a:r>
              <a:rPr lang="en-US" altLang="ko-KR" dirty="0"/>
              <a:t>Tg04 vs </a:t>
            </a:r>
            <a:r>
              <a:rPr lang="ko-KR" altLang="en-US" dirty="0" err="1"/>
              <a:t>지절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561714-040B-45ED-8A52-38345754A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8536B4-F776-4D45-A893-F7A6D008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6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487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9151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ko-KR" altLang="en-US" sz="1800" dirty="0"/>
              <a:t>이용 데이터</a:t>
            </a:r>
            <a:endParaRPr lang="en-US" altLang="ko-KR" sz="1800" dirty="0"/>
          </a:p>
          <a:p>
            <a:pPr marL="432000" lvl="1" indent="-22859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altLang="en-US" dirty="0"/>
              <a:t>제품 </a:t>
            </a:r>
            <a:r>
              <a:rPr lang="en-US" altLang="ko-KR" dirty="0"/>
              <a:t>2</a:t>
            </a:r>
            <a:r>
              <a:rPr lang="ko-KR" altLang="en-US" dirty="0"/>
              <a:t>종에 대한 </a:t>
            </a:r>
            <a:r>
              <a:rPr lang="en-US" altLang="ko-KR" dirty="0"/>
              <a:t>6</a:t>
            </a:r>
            <a:r>
              <a:rPr lang="ko-KR" altLang="en-US" dirty="0"/>
              <a:t>달간 센서 데이터</a:t>
            </a:r>
            <a:endParaRPr lang="en-US" altLang="ko-KR"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df_ext</a:t>
            </a:r>
            <a:r>
              <a:rPr lang="en-US" altLang="ko-KR" dirty="0"/>
              <a:t>(2023-03,04)(5123,0385)_2023-11-16 </a:t>
            </a:r>
            <a:r>
              <a:rPr lang="en-US" altLang="ko-KR" dirty="0" err="1"/>
              <a:t>seoultech</a:t>
            </a:r>
            <a:r>
              <a:rPr lang="en-US" altLang="ko-KR" dirty="0"/>
              <a:t> 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df_ext</a:t>
            </a:r>
            <a:r>
              <a:rPr lang="en-US" altLang="ko-KR" dirty="0"/>
              <a:t>(2023-05,06)(5123,0385)_2023-11-16 </a:t>
            </a:r>
            <a:r>
              <a:rPr lang="en-US" altLang="ko-KR" dirty="0" err="1"/>
              <a:t>seoultech</a:t>
            </a:r>
            <a:r>
              <a:rPr lang="en-US" altLang="ko-KR" dirty="0"/>
              <a:t> 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df_ext</a:t>
            </a:r>
            <a:r>
              <a:rPr lang="en-US" altLang="ko-KR" dirty="0"/>
              <a:t>(2023-07,08)(5123,0385)_2023-11-16 </a:t>
            </a:r>
            <a:r>
              <a:rPr lang="en-US" altLang="ko-KR" dirty="0" err="1"/>
              <a:t>seoultech</a:t>
            </a:r>
            <a:endParaRPr lang="en-US" altLang="ko-KR"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</a:t>
            </a:r>
            <a:r>
              <a:rPr lang="ko-KR" dirty="0"/>
              <a:t>기간 : </a:t>
            </a:r>
            <a:r>
              <a:rPr lang="en-US" altLang="ko-KR" dirty="0"/>
              <a:t>2023-03-02 08:00:00 ~ 2023-08-27 03:00:00 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dirty="0"/>
          </a:p>
          <a:p>
            <a:pPr marL="432000" lvl="1" indent="-22859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altLang="en-US" dirty="0"/>
              <a:t>이용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• </a:t>
            </a:r>
            <a:r>
              <a:rPr lang="en-US" altLang="ko-KR" dirty="0" err="1"/>
              <a:t>jr_progress</a:t>
            </a:r>
            <a:r>
              <a:rPr lang="en-US" altLang="ko-KR" dirty="0"/>
              <a:t> : </a:t>
            </a:r>
            <a:r>
              <a:rPr lang="en-US" altLang="ko-KR" dirty="0" err="1"/>
              <a:t>jr</a:t>
            </a:r>
            <a:r>
              <a:rPr lang="ko-KR" altLang="en-US" dirty="0"/>
              <a:t>을 기준으로 시간에 따른 정수를 새로운 변수로 추가 </a:t>
            </a:r>
            <a:endParaRPr lang="en-US" altLang="ko-KR" dirty="0"/>
          </a:p>
          <a:p>
            <a:pPr marL="203401" lvl="1" indent="0">
              <a:buNone/>
            </a:pPr>
            <a:r>
              <a:rPr lang="en-US" altLang="ko-KR" dirty="0"/>
              <a:t>	• </a:t>
            </a:r>
            <a:r>
              <a:rPr lang="ko-KR" altLang="en-US" dirty="0"/>
              <a:t>전체 데이터에 대해 </a:t>
            </a:r>
            <a:r>
              <a:rPr lang="en-US" altLang="ko-KR" dirty="0" err="1"/>
              <a:t>Minmaxscaler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endParaRPr lang="en-US" altLang="ko-KR" dirty="0"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 dirty="0"/>
              <a:t>데이터</a:t>
            </a:r>
            <a:endParaRPr dirty="0"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F224E5-4BD9-78B6-79CA-E70AB235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403" y="1550003"/>
            <a:ext cx="2976016" cy="16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693081-B9B1-A2C3-25E0-5B9C118BF4CA}"/>
              </a:ext>
            </a:extLst>
          </p:cNvPr>
          <p:cNvGrpSpPr/>
          <p:nvPr/>
        </p:nvGrpSpPr>
        <p:grpSpPr>
          <a:xfrm>
            <a:off x="7721957" y="3834435"/>
            <a:ext cx="4265301" cy="931530"/>
            <a:chOff x="-106434" y="3579472"/>
            <a:chExt cx="8709886" cy="1365296"/>
          </a:xfrm>
        </p:grpSpPr>
        <p:cxnSp>
          <p:nvCxnSpPr>
            <p:cNvPr id="2" name="Google Shape;107;p2">
              <a:extLst>
                <a:ext uri="{FF2B5EF4-FFF2-40B4-BE49-F238E27FC236}">
                  <a16:creationId xmlns:a16="http://schemas.microsoft.com/office/drawing/2014/main" id="{4F233C4A-5AAB-045B-5B5D-5C428BB5F2A8}"/>
                </a:ext>
              </a:extLst>
            </p:cNvPr>
            <p:cNvCxnSpPr/>
            <p:nvPr/>
          </p:nvCxnSpPr>
          <p:spPr>
            <a:xfrm rot="10800000" flipH="1">
              <a:off x="1887514" y="3697476"/>
              <a:ext cx="1097280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" name="Google Shape;108;p2">
              <a:extLst>
                <a:ext uri="{FF2B5EF4-FFF2-40B4-BE49-F238E27FC236}">
                  <a16:creationId xmlns:a16="http://schemas.microsoft.com/office/drawing/2014/main" id="{1E8E33B7-46A1-9BAF-BBBB-84457F4DA0F3}"/>
                </a:ext>
              </a:extLst>
            </p:cNvPr>
            <p:cNvCxnSpPr/>
            <p:nvPr/>
          </p:nvCxnSpPr>
          <p:spPr>
            <a:xfrm rot="10800000" flipH="1">
              <a:off x="2984794" y="3952240"/>
              <a:ext cx="777623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" name="Google Shape;109;p2">
              <a:extLst>
                <a:ext uri="{FF2B5EF4-FFF2-40B4-BE49-F238E27FC236}">
                  <a16:creationId xmlns:a16="http://schemas.microsoft.com/office/drawing/2014/main" id="{E3287D44-D941-0DB6-D18E-6FBE38FA279B}"/>
                </a:ext>
              </a:extLst>
            </p:cNvPr>
            <p:cNvCxnSpPr/>
            <p:nvPr/>
          </p:nvCxnSpPr>
          <p:spPr>
            <a:xfrm rot="10800000" flipH="1">
              <a:off x="3762417" y="3579472"/>
              <a:ext cx="1245341" cy="9925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110;p2">
              <a:extLst>
                <a:ext uri="{FF2B5EF4-FFF2-40B4-BE49-F238E27FC236}">
                  <a16:creationId xmlns:a16="http://schemas.microsoft.com/office/drawing/2014/main" id="{28BED716-904B-E550-5475-20D0E3E78E47}"/>
                </a:ext>
              </a:extLst>
            </p:cNvPr>
            <p:cNvCxnSpPr/>
            <p:nvPr/>
          </p:nvCxnSpPr>
          <p:spPr>
            <a:xfrm rot="10800000" flipH="1">
              <a:off x="5007758" y="3697476"/>
              <a:ext cx="1097279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111;p2">
              <a:extLst>
                <a:ext uri="{FF2B5EF4-FFF2-40B4-BE49-F238E27FC236}">
                  <a16:creationId xmlns:a16="http://schemas.microsoft.com/office/drawing/2014/main" id="{2023D800-D17D-E02D-50A3-B1D0E108C6AF}"/>
                </a:ext>
              </a:extLst>
            </p:cNvPr>
            <p:cNvCxnSpPr/>
            <p:nvPr/>
          </p:nvCxnSpPr>
          <p:spPr>
            <a:xfrm rot="10800000" flipH="1">
              <a:off x="6105037" y="3952240"/>
              <a:ext cx="777623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12;p2">
              <a:extLst>
                <a:ext uri="{FF2B5EF4-FFF2-40B4-BE49-F238E27FC236}">
                  <a16:creationId xmlns:a16="http://schemas.microsoft.com/office/drawing/2014/main" id="{C4E94855-DA93-EFDF-126D-31A14E4A61D3}"/>
                </a:ext>
              </a:extLst>
            </p:cNvPr>
            <p:cNvCxnSpPr/>
            <p:nvPr/>
          </p:nvCxnSpPr>
          <p:spPr>
            <a:xfrm rot="10800000" flipH="1">
              <a:off x="6873625" y="3927183"/>
              <a:ext cx="809063" cy="644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113;p2">
              <a:extLst>
                <a:ext uri="{FF2B5EF4-FFF2-40B4-BE49-F238E27FC236}">
                  <a16:creationId xmlns:a16="http://schemas.microsoft.com/office/drawing/2014/main" id="{A980361B-70E3-279A-D1FD-C0124571F304}"/>
                </a:ext>
              </a:extLst>
            </p:cNvPr>
            <p:cNvCxnSpPr/>
            <p:nvPr/>
          </p:nvCxnSpPr>
          <p:spPr>
            <a:xfrm rot="10800000" flipH="1">
              <a:off x="7682688" y="3838158"/>
              <a:ext cx="920764" cy="7338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114;p2">
              <a:extLst>
                <a:ext uri="{FF2B5EF4-FFF2-40B4-BE49-F238E27FC236}">
                  <a16:creationId xmlns:a16="http://schemas.microsoft.com/office/drawing/2014/main" id="{DC697B98-DA4C-FC55-EFDA-D9368F593453}"/>
                </a:ext>
              </a:extLst>
            </p:cNvPr>
            <p:cNvCxnSpPr/>
            <p:nvPr/>
          </p:nvCxnSpPr>
          <p:spPr>
            <a:xfrm>
              <a:off x="2984794" y="3697476"/>
              <a:ext cx="0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15;p2">
              <a:extLst>
                <a:ext uri="{FF2B5EF4-FFF2-40B4-BE49-F238E27FC236}">
                  <a16:creationId xmlns:a16="http://schemas.microsoft.com/office/drawing/2014/main" id="{79120C76-FE67-517F-685A-980664CCB295}"/>
                </a:ext>
              </a:extLst>
            </p:cNvPr>
            <p:cNvCxnSpPr/>
            <p:nvPr/>
          </p:nvCxnSpPr>
          <p:spPr>
            <a:xfrm>
              <a:off x="3762417" y="3952240"/>
              <a:ext cx="0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6;p2">
              <a:extLst>
                <a:ext uri="{FF2B5EF4-FFF2-40B4-BE49-F238E27FC236}">
                  <a16:creationId xmlns:a16="http://schemas.microsoft.com/office/drawing/2014/main" id="{C6E2CD3B-FBF4-91C6-4FE8-050D00C1FA1E}"/>
                </a:ext>
              </a:extLst>
            </p:cNvPr>
            <p:cNvCxnSpPr/>
            <p:nvPr/>
          </p:nvCxnSpPr>
          <p:spPr>
            <a:xfrm>
              <a:off x="5007758" y="3579472"/>
              <a:ext cx="0" cy="9925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17;p2">
              <a:extLst>
                <a:ext uri="{FF2B5EF4-FFF2-40B4-BE49-F238E27FC236}">
                  <a16:creationId xmlns:a16="http://schemas.microsoft.com/office/drawing/2014/main" id="{1426C504-DA38-07F1-2239-241D50595DB8}"/>
                </a:ext>
              </a:extLst>
            </p:cNvPr>
            <p:cNvCxnSpPr/>
            <p:nvPr/>
          </p:nvCxnSpPr>
          <p:spPr>
            <a:xfrm>
              <a:off x="6096001" y="3697476"/>
              <a:ext cx="0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18;p2">
              <a:extLst>
                <a:ext uri="{FF2B5EF4-FFF2-40B4-BE49-F238E27FC236}">
                  <a16:creationId xmlns:a16="http://schemas.microsoft.com/office/drawing/2014/main" id="{F5271EC6-180B-D165-387E-FCAE52DBEF60}"/>
                </a:ext>
              </a:extLst>
            </p:cNvPr>
            <p:cNvCxnSpPr/>
            <p:nvPr/>
          </p:nvCxnSpPr>
          <p:spPr>
            <a:xfrm>
              <a:off x="6874747" y="3952240"/>
              <a:ext cx="0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19;p2">
              <a:extLst>
                <a:ext uri="{FF2B5EF4-FFF2-40B4-BE49-F238E27FC236}">
                  <a16:creationId xmlns:a16="http://schemas.microsoft.com/office/drawing/2014/main" id="{0B1C56DE-5DE5-DCE4-B115-FE630D8142AA}"/>
                </a:ext>
              </a:extLst>
            </p:cNvPr>
            <p:cNvCxnSpPr/>
            <p:nvPr/>
          </p:nvCxnSpPr>
          <p:spPr>
            <a:xfrm>
              <a:off x="7681361" y="3952240"/>
              <a:ext cx="0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" name="Google Shape;120;p2">
              <a:extLst>
                <a:ext uri="{FF2B5EF4-FFF2-40B4-BE49-F238E27FC236}">
                  <a16:creationId xmlns:a16="http://schemas.microsoft.com/office/drawing/2014/main" id="{B87A88CE-7EFE-0266-81CC-3D69F1F56477}"/>
                </a:ext>
              </a:extLst>
            </p:cNvPr>
            <p:cNvSpPr/>
            <p:nvPr/>
          </p:nvSpPr>
          <p:spPr>
            <a:xfrm>
              <a:off x="1887514" y="4744720"/>
              <a:ext cx="1097272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21;p2">
              <a:extLst>
                <a:ext uri="{FF2B5EF4-FFF2-40B4-BE49-F238E27FC236}">
                  <a16:creationId xmlns:a16="http://schemas.microsoft.com/office/drawing/2014/main" id="{DF3E5304-6642-25B2-E37E-0E6F7F6CAA56}"/>
                </a:ext>
              </a:extLst>
            </p:cNvPr>
            <p:cNvSpPr/>
            <p:nvPr/>
          </p:nvSpPr>
          <p:spPr>
            <a:xfrm>
              <a:off x="2984786" y="4744720"/>
              <a:ext cx="777623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22;p2">
              <a:extLst>
                <a:ext uri="{FF2B5EF4-FFF2-40B4-BE49-F238E27FC236}">
                  <a16:creationId xmlns:a16="http://schemas.microsoft.com/office/drawing/2014/main" id="{48413851-1D8D-A3A0-1211-00D3AC190CA0}"/>
                </a:ext>
              </a:extLst>
            </p:cNvPr>
            <p:cNvSpPr/>
            <p:nvPr/>
          </p:nvSpPr>
          <p:spPr>
            <a:xfrm>
              <a:off x="3762409" y="4744720"/>
              <a:ext cx="1245336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23;p2">
              <a:extLst>
                <a:ext uri="{FF2B5EF4-FFF2-40B4-BE49-F238E27FC236}">
                  <a16:creationId xmlns:a16="http://schemas.microsoft.com/office/drawing/2014/main" id="{B00B1445-32E3-BD03-0EA3-17A096459168}"/>
                </a:ext>
              </a:extLst>
            </p:cNvPr>
            <p:cNvSpPr/>
            <p:nvPr/>
          </p:nvSpPr>
          <p:spPr>
            <a:xfrm>
              <a:off x="5007745" y="4744720"/>
              <a:ext cx="1088255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24;p2">
              <a:extLst>
                <a:ext uri="{FF2B5EF4-FFF2-40B4-BE49-F238E27FC236}">
                  <a16:creationId xmlns:a16="http://schemas.microsoft.com/office/drawing/2014/main" id="{84BE56DA-852F-468F-C91D-8EDB7C9136CE}"/>
                </a:ext>
              </a:extLst>
            </p:cNvPr>
            <p:cNvSpPr/>
            <p:nvPr/>
          </p:nvSpPr>
          <p:spPr>
            <a:xfrm>
              <a:off x="6096001" y="4744720"/>
              <a:ext cx="777624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25;p2">
              <a:extLst>
                <a:ext uri="{FF2B5EF4-FFF2-40B4-BE49-F238E27FC236}">
                  <a16:creationId xmlns:a16="http://schemas.microsoft.com/office/drawing/2014/main" id="{EA67F575-FD11-9A54-0F25-AD15DDF98C59}"/>
                </a:ext>
              </a:extLst>
            </p:cNvPr>
            <p:cNvSpPr/>
            <p:nvPr/>
          </p:nvSpPr>
          <p:spPr>
            <a:xfrm>
              <a:off x="6873624" y="4744720"/>
              <a:ext cx="807733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6;p2">
              <a:extLst>
                <a:ext uri="{FF2B5EF4-FFF2-40B4-BE49-F238E27FC236}">
                  <a16:creationId xmlns:a16="http://schemas.microsoft.com/office/drawing/2014/main" id="{F988A8EF-2352-B426-73EF-027E2FF4C3AC}"/>
                </a:ext>
              </a:extLst>
            </p:cNvPr>
            <p:cNvSpPr/>
            <p:nvPr/>
          </p:nvSpPr>
          <p:spPr>
            <a:xfrm>
              <a:off x="7681356" y="4744720"/>
              <a:ext cx="920739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7;p2">
              <a:extLst>
                <a:ext uri="{FF2B5EF4-FFF2-40B4-BE49-F238E27FC236}">
                  <a16:creationId xmlns:a16="http://schemas.microsoft.com/office/drawing/2014/main" id="{ABF516C5-28FB-DA2F-B026-3351311079B5}"/>
                </a:ext>
              </a:extLst>
            </p:cNvPr>
            <p:cNvSpPr txBox="1"/>
            <p:nvPr/>
          </p:nvSpPr>
          <p:spPr>
            <a:xfrm>
              <a:off x="-106434" y="4123770"/>
              <a:ext cx="2136720" cy="375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Jr_progress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8;p2">
              <a:extLst>
                <a:ext uri="{FF2B5EF4-FFF2-40B4-BE49-F238E27FC236}">
                  <a16:creationId xmlns:a16="http://schemas.microsoft.com/office/drawing/2014/main" id="{00274DFF-6EB6-6CCE-4E66-16A279F54E77}"/>
                </a:ext>
              </a:extLst>
            </p:cNvPr>
            <p:cNvSpPr txBox="1"/>
            <p:nvPr/>
          </p:nvSpPr>
          <p:spPr>
            <a:xfrm>
              <a:off x="339258" y="4636992"/>
              <a:ext cx="1245337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212437" y="862640"/>
            <a:ext cx="11757804" cy="42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9151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ko-KR" altLang="en-US" sz="1800" dirty="0"/>
              <a:t>이용 데이터</a:t>
            </a:r>
            <a:endParaRPr lang="en-US" altLang="ko-KR" sz="1800" dirty="0"/>
          </a:p>
          <a:p>
            <a:pPr marL="432000" lvl="1" indent="-22859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altLang="en-US" dirty="0"/>
              <a:t>이용 데이터 정의</a:t>
            </a:r>
            <a:endParaRPr lang="en-US" altLang="ko-KR" dirty="0"/>
          </a:p>
          <a:p>
            <a:pPr marL="203401" lvl="1" indent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• input(X) : </a:t>
            </a:r>
            <a:r>
              <a:rPr lang="en-US" altLang="ko-KR" b="1" dirty="0" err="1"/>
              <a:t>tg</a:t>
            </a:r>
            <a:r>
              <a:rPr lang="en-US" altLang="ko-KR" b="1" dirty="0"/>
              <a:t> (37</a:t>
            </a:r>
            <a:r>
              <a:rPr lang="ko-KR" altLang="en-US" b="1" dirty="0"/>
              <a:t>개 </a:t>
            </a:r>
            <a:r>
              <a:rPr lang="en-US" altLang="ko-KR" b="1" dirty="0"/>
              <a:t>sensor </a:t>
            </a:r>
            <a:r>
              <a:rPr lang="ko-KR" altLang="en-US" b="1" dirty="0"/>
              <a:t>데이터</a:t>
            </a:r>
            <a:r>
              <a:rPr lang="en-US" altLang="ko-KR" b="1" dirty="0"/>
              <a:t>), </a:t>
            </a:r>
            <a:r>
              <a:rPr lang="ko-KR" altLang="en-US" b="1" dirty="0"/>
              <a:t>공정진행도</a:t>
            </a:r>
            <a:r>
              <a:rPr lang="en-US" altLang="ko-KR" b="1" dirty="0"/>
              <a:t>(</a:t>
            </a:r>
            <a:r>
              <a:rPr lang="en-US" altLang="ko-KR" b="1" dirty="0" err="1"/>
              <a:t>jr_progress</a:t>
            </a:r>
            <a:r>
              <a:rPr lang="en-US" altLang="ko-KR" b="1" dirty="0"/>
              <a:t>) </a:t>
            </a:r>
          </a:p>
          <a:p>
            <a:pPr marL="203401" lvl="1" indent="0">
              <a:buNone/>
            </a:pPr>
            <a:r>
              <a:rPr lang="en-US" altLang="ko-KR" dirty="0"/>
              <a:t>		- Window size : 20 </a:t>
            </a:r>
            <a:endParaRPr lang="en-US" altLang="ko-KR" b="1"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b="1" dirty="0"/>
              <a:t>	• output(y) : 10</a:t>
            </a:r>
            <a:r>
              <a:rPr lang="ko-KR" altLang="en-US" b="1" dirty="0"/>
              <a:t>분 후의 </a:t>
            </a:r>
            <a:r>
              <a:rPr lang="en-US" altLang="ko-KR" b="1" u="sng" dirty="0" err="1"/>
              <a:t>tg</a:t>
            </a:r>
            <a:r>
              <a:rPr lang="en-US" altLang="ko-KR" b="1" u="sng" dirty="0"/>
              <a:t> 04(</a:t>
            </a:r>
            <a:r>
              <a:rPr lang="ko-KR" altLang="en-US" b="1" u="sng" dirty="0"/>
              <a:t>스팀 </a:t>
            </a:r>
            <a:r>
              <a:rPr lang="ko-KR" altLang="en-US" b="1" u="sng" dirty="0" err="1"/>
              <a:t>순간값</a:t>
            </a:r>
            <a:r>
              <a:rPr lang="en-US" altLang="ko-KR" b="1" u="sng" dirty="0"/>
              <a:t>)</a:t>
            </a:r>
            <a:r>
              <a:rPr lang="en-US" altLang="ko-KR" b="1" dirty="0"/>
              <a:t> 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dirty="0"/>
          </a:p>
          <a:p>
            <a:pPr marL="432000" lvl="1" indent="-22859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altLang="ko-KR" dirty="0"/>
              <a:t>Data split	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• Train/Validation/Test = 60:20:20 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  Train : 2023-03-02 08:00:00 ~ 2023-06-16 18:22:00 (52980) 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  Validation : ~ 2023-07-16 12:37:00 (17660) </a:t>
            </a: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	  Test : ~ 2023-08-27 03:00:00 (17663)</a:t>
            </a: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 dirty="0"/>
              <a:t>데이터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 sz="1000" b="0" i="0" u="none" strike="noStrike" cap="non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dirty="0"/>
              <a:t>예측 성능 지표</a:t>
            </a:r>
            <a:endParaRPr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dirty="0"/>
              <a:t>R</a:t>
            </a:r>
            <a:r>
              <a:rPr lang="ko-KR" baseline="30000" dirty="0"/>
              <a:t>2</a:t>
            </a:r>
            <a:r>
              <a:rPr lang="ko-KR" dirty="0"/>
              <a:t> : </a:t>
            </a:r>
            <a:r>
              <a:rPr lang="en-US" altLang="ko-KR" dirty="0"/>
              <a:t>0.4051</a:t>
            </a:r>
            <a:endParaRPr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dirty="0"/>
              <a:t>MSE : </a:t>
            </a:r>
            <a:r>
              <a:rPr lang="en-US" altLang="ko-KR" dirty="0"/>
              <a:t>2.2104</a:t>
            </a:r>
            <a:endParaRPr lang="ko-KR" altLang="en-US"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dirty="0"/>
              <a:t>	</a:t>
            </a: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dirty="0"/>
              <a:t>변수 중요도 </a:t>
            </a:r>
            <a:endParaRPr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u="sng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머신 러닝 모델 (Random forest)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5053966" y="4357291"/>
            <a:ext cx="654062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tag0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&amp; tg0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가장 중요하게 작용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B5B67E-BBCC-6A0C-BB79-70E0AE1F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33" y="920503"/>
            <a:ext cx="3794545" cy="20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4287B68-D6A2-CB2D-E1AB-2A02A0AF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458" y="920503"/>
            <a:ext cx="2070264" cy="20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F9B12FA-F95B-5EA3-49EF-8B12BA10B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" y="3429000"/>
            <a:ext cx="4315136" cy="33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Experiment</a:t>
            </a:r>
            <a:r>
              <a:rPr lang="ko-KR" sz="1600" dirty="0"/>
              <a:t> </a:t>
            </a:r>
            <a:r>
              <a:rPr lang="ko-KR" sz="1600" dirty="0" err="1"/>
              <a:t>setting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1D </a:t>
            </a:r>
            <a:r>
              <a:rPr lang="ko-KR" sz="1400" dirty="0" err="1"/>
              <a:t>Conv</a:t>
            </a:r>
            <a:r>
              <a:rPr lang="ko-KR" sz="1400" dirty="0"/>
              <a:t> </a:t>
            </a:r>
            <a:r>
              <a:rPr lang="ko-KR" sz="1400" dirty="0" err="1"/>
              <a:t>layers</a:t>
            </a:r>
            <a:r>
              <a:rPr lang="ko-KR" sz="1400" dirty="0"/>
              <a:t>(64-128-256-512-1024 / </a:t>
            </a:r>
            <a:r>
              <a:rPr lang="ko-KR" sz="1400" dirty="0" err="1"/>
              <a:t>kernel</a:t>
            </a:r>
            <a:r>
              <a:rPr lang="ko-KR" sz="1400" dirty="0"/>
              <a:t>=3) + </a:t>
            </a:r>
            <a:r>
              <a:rPr lang="ko-KR" sz="1400" dirty="0" err="1"/>
              <a:t>linear</a:t>
            </a:r>
            <a:r>
              <a:rPr lang="ko-KR" sz="1400" dirty="0"/>
              <a:t> </a:t>
            </a:r>
            <a:r>
              <a:rPr lang="ko-KR" sz="1400" dirty="0" err="1"/>
              <a:t>layers</a:t>
            </a:r>
            <a:r>
              <a:rPr lang="ko-KR" sz="1400" dirty="0"/>
              <a:t> (1024-512-128-64-1)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Epoch</a:t>
            </a:r>
            <a:r>
              <a:rPr lang="ko-KR" sz="1400" dirty="0"/>
              <a:t> : 100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optimizer</a:t>
            </a:r>
            <a:r>
              <a:rPr lang="ko-KR" sz="1400" dirty="0"/>
              <a:t> : </a:t>
            </a:r>
            <a:r>
              <a:rPr lang="ko-KR" sz="1400" dirty="0" err="1"/>
              <a:t>Adam</a:t>
            </a:r>
            <a:r>
              <a:rPr lang="ko-KR" sz="1400" dirty="0"/>
              <a:t>(</a:t>
            </a:r>
            <a:r>
              <a:rPr lang="ko-KR" sz="1400" dirty="0" err="1"/>
              <a:t>lr</a:t>
            </a:r>
            <a:r>
              <a:rPr lang="ko-KR" sz="1400" dirty="0"/>
              <a:t>=1e-4)</a:t>
            </a:r>
            <a:endParaRPr sz="1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Result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R</a:t>
            </a:r>
            <a:r>
              <a:rPr lang="ko-KR" sz="1400" baseline="30000" dirty="0"/>
              <a:t>2</a:t>
            </a:r>
            <a:r>
              <a:rPr lang="ko-KR" sz="1400" dirty="0"/>
              <a:t> : </a:t>
            </a:r>
            <a:r>
              <a:rPr lang="en-US" altLang="ko-KR" sz="1400" dirty="0"/>
              <a:t>0.4045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MSE : </a:t>
            </a:r>
            <a:r>
              <a:rPr lang="en-US" altLang="ko-KR" sz="1400" dirty="0"/>
              <a:t>2.2125</a:t>
            </a:r>
            <a:endParaRPr sz="1400" dirty="0"/>
          </a:p>
          <a:p>
            <a:pPr marL="432000" lvl="1" indent="-1269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400" dirty="0"/>
          </a:p>
          <a:p>
            <a:pPr marL="228600" lvl="0" indent="-22859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 dirty="0" err="1"/>
              <a:t>SHAP을</a:t>
            </a:r>
            <a:r>
              <a:rPr lang="ko-KR" sz="1600" dirty="0"/>
              <a:t> 통한 모델 해석</a:t>
            </a:r>
            <a:endParaRPr sz="1600"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(1D CNN)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7411556" y="5513494"/>
            <a:ext cx="204651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스팀 </a:t>
            </a:r>
            <a:r>
              <a:rPr lang="ko-KR" alt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순간값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끝단 설비 속도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tg13: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설비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절대습도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tg34: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설비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절대습도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설비 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PE2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온도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897B46-CA6C-89A2-21BA-239411CC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44" y="4287798"/>
            <a:ext cx="3109435" cy="25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78BDE13-A1DD-3A69-845D-2CD2B373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44" y="1950075"/>
            <a:ext cx="4551172" cy="24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2E352E3-B00D-A300-1695-4A8A6912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59" y="1746314"/>
            <a:ext cx="2743199" cy="27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Experiment</a:t>
            </a:r>
            <a:r>
              <a:rPr lang="ko-KR" sz="1600" dirty="0"/>
              <a:t> </a:t>
            </a:r>
            <a:r>
              <a:rPr lang="ko-KR" sz="1600" dirty="0" err="1"/>
              <a:t>setting</a:t>
            </a:r>
            <a:r>
              <a:rPr lang="ko-KR" sz="1600" dirty="0"/>
              <a:t> 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LSTM </a:t>
            </a:r>
            <a:r>
              <a:rPr lang="ko-KR" sz="1400" dirty="0" err="1"/>
              <a:t>layer</a:t>
            </a:r>
            <a:r>
              <a:rPr lang="ko-KR" sz="1400" dirty="0"/>
              <a:t>(</a:t>
            </a:r>
            <a:r>
              <a:rPr lang="ko-KR" sz="1400" dirty="0" err="1"/>
              <a:t>hidden</a:t>
            </a:r>
            <a:r>
              <a:rPr lang="ko-KR" sz="1400" dirty="0"/>
              <a:t>=256, </a:t>
            </a:r>
            <a:r>
              <a:rPr lang="ko-KR" sz="1400" dirty="0" err="1"/>
              <a:t>layer</a:t>
            </a:r>
            <a:r>
              <a:rPr lang="ko-KR" sz="1400" dirty="0"/>
              <a:t>=8) + </a:t>
            </a:r>
            <a:r>
              <a:rPr lang="ko-KR" sz="1400" dirty="0" err="1"/>
              <a:t>attention</a:t>
            </a:r>
            <a:r>
              <a:rPr lang="ko-KR" sz="1400" dirty="0"/>
              <a:t> </a:t>
            </a:r>
            <a:r>
              <a:rPr lang="ko-KR" sz="1400" dirty="0" err="1"/>
              <a:t>layar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Epoch</a:t>
            </a:r>
            <a:r>
              <a:rPr lang="ko-KR" sz="1400" dirty="0"/>
              <a:t> : 100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optimizer</a:t>
            </a:r>
            <a:r>
              <a:rPr lang="ko-KR" sz="1400" dirty="0"/>
              <a:t> : </a:t>
            </a:r>
            <a:r>
              <a:rPr lang="ko-KR" sz="1400" dirty="0" err="1"/>
              <a:t>Adam</a:t>
            </a:r>
            <a:r>
              <a:rPr lang="ko-KR" sz="1400" dirty="0"/>
              <a:t>(</a:t>
            </a:r>
            <a:r>
              <a:rPr lang="ko-KR" sz="1400" dirty="0" err="1"/>
              <a:t>lr</a:t>
            </a:r>
            <a:r>
              <a:rPr lang="ko-KR" sz="1400" dirty="0"/>
              <a:t>=1e-4)</a:t>
            </a:r>
            <a:endParaRPr sz="1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Result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 dirty="0"/>
              <a:t>R</a:t>
            </a:r>
            <a:r>
              <a:rPr lang="ko-KR" sz="1400" baseline="30000" dirty="0"/>
              <a:t>2</a:t>
            </a:r>
            <a:r>
              <a:rPr lang="ko-KR" sz="1400" dirty="0"/>
              <a:t> : </a:t>
            </a:r>
            <a:r>
              <a:rPr lang="en-US" altLang="ko-KR" sz="1400" dirty="0"/>
              <a:t>0.4018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 dirty="0"/>
              <a:t>MSE : </a:t>
            </a:r>
            <a:r>
              <a:rPr lang="en-US" altLang="ko-KR" sz="1400" dirty="0"/>
              <a:t>2.2226</a:t>
            </a:r>
            <a:endParaRPr sz="1400" dirty="0"/>
          </a:p>
          <a:p>
            <a:pPr marL="432000" lvl="1" indent="-1269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400" dirty="0"/>
          </a:p>
          <a:p>
            <a:pPr marL="228600" lvl="0" indent="-22859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 dirty="0"/>
              <a:t>모델 해석</a:t>
            </a:r>
            <a:endParaRPr sz="1600" dirty="0"/>
          </a:p>
          <a:p>
            <a:pPr marL="2034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400" dirty="0"/>
              <a:t>	</a:t>
            </a:r>
            <a:endParaRPr sz="1400"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/>
          </a:p>
        </p:txBody>
      </p:sp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(LSTM)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2" name="Google Shape;172;p12"/>
          <p:cNvSpPr/>
          <p:nvPr/>
        </p:nvSpPr>
        <p:spPr>
          <a:xfrm>
            <a:off x="9496745" y="5093015"/>
            <a:ext cx="204651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tg17: 스팀 </a:t>
            </a: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누적값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스팀 </a:t>
            </a:r>
            <a:r>
              <a:rPr lang="ko-KR" alt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순간값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종이별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측정 무게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설비 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온도 </a:t>
            </a:r>
            <a:endParaRPr lang="en-US" altLang="ko-KR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설비 </a:t>
            </a:r>
            <a:r>
              <a:rPr lang="en-US" altLang="ko-K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절대습도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033A82-F402-61B7-0840-A57F89BEE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5" y="4201923"/>
            <a:ext cx="5765840" cy="21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8BBF2ED-030A-7685-5B83-D677020E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81" y="4201923"/>
            <a:ext cx="2596718" cy="21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A7E3B06-A426-DD23-CD6E-550594793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36" y="1366695"/>
            <a:ext cx="2743200" cy="27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6A56E42-6CF6-4C8B-B985-71760B13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40" y="1605518"/>
            <a:ext cx="4593096" cy="2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>
            <a:spLocks noGrp="1"/>
          </p:cNvSpPr>
          <p:nvPr>
            <p:ph type="body" idx="1"/>
          </p:nvPr>
        </p:nvSpPr>
        <p:spPr>
          <a:xfrm>
            <a:off x="217098" y="93546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Experiment</a:t>
            </a:r>
            <a:r>
              <a:rPr lang="ko-KR" sz="1600" dirty="0"/>
              <a:t> </a:t>
            </a:r>
            <a:r>
              <a:rPr lang="ko-KR" sz="1600" dirty="0" err="1"/>
              <a:t>setting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Encoder</a:t>
            </a:r>
            <a:r>
              <a:rPr lang="ko-KR" sz="1400" dirty="0"/>
              <a:t> &amp; </a:t>
            </a:r>
            <a:r>
              <a:rPr lang="ko-KR" sz="1400" dirty="0" err="1"/>
              <a:t>Decoder</a:t>
            </a:r>
            <a:r>
              <a:rPr lang="ko-KR" sz="1400" dirty="0"/>
              <a:t> </a:t>
            </a:r>
            <a:r>
              <a:rPr lang="ko-KR" sz="1400" dirty="0" err="1"/>
              <a:t>Layer</a:t>
            </a:r>
            <a:r>
              <a:rPr lang="ko-KR" sz="1400" dirty="0"/>
              <a:t> : 16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Epoch</a:t>
            </a:r>
            <a:r>
              <a:rPr lang="ko-KR" sz="1400" dirty="0"/>
              <a:t> : 200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Optimizer</a:t>
            </a:r>
            <a:r>
              <a:rPr lang="ko-KR" sz="1400" dirty="0"/>
              <a:t> : </a:t>
            </a:r>
            <a:r>
              <a:rPr lang="ko-KR" sz="1400" dirty="0" err="1"/>
              <a:t>Adam</a:t>
            </a:r>
            <a:r>
              <a:rPr lang="ko-KR" sz="1400" dirty="0"/>
              <a:t>(</a:t>
            </a:r>
            <a:r>
              <a:rPr lang="ko-KR" sz="1400" dirty="0" err="1"/>
              <a:t>lr</a:t>
            </a:r>
            <a:r>
              <a:rPr lang="ko-KR" sz="1400" dirty="0"/>
              <a:t>=1e-3)</a:t>
            </a:r>
            <a:endParaRPr sz="1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Result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R</a:t>
            </a:r>
            <a:r>
              <a:rPr lang="ko-KR" sz="1400" baseline="30000" dirty="0"/>
              <a:t>2</a:t>
            </a:r>
            <a:r>
              <a:rPr lang="ko-KR" sz="1400" dirty="0"/>
              <a:t> : 0.</a:t>
            </a:r>
            <a:r>
              <a:rPr lang="en-US" altLang="ko-KR" sz="1400" dirty="0"/>
              <a:t>4331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MSE : </a:t>
            </a:r>
            <a:r>
              <a:rPr lang="en-US" altLang="ko-KR" sz="1400" dirty="0"/>
              <a:t>2.1064</a:t>
            </a:r>
            <a:endParaRPr sz="1400" dirty="0"/>
          </a:p>
          <a:p>
            <a:pPr marL="432000" lvl="1" indent="-1269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400" dirty="0"/>
          </a:p>
          <a:p>
            <a:pPr marL="228600" lvl="0" indent="-22859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 dirty="0" err="1"/>
              <a:t>Attention</a:t>
            </a:r>
            <a:r>
              <a:rPr lang="ko-KR" sz="1600" dirty="0"/>
              <a:t> </a:t>
            </a:r>
            <a:r>
              <a:rPr lang="ko-KR" sz="1600" dirty="0" err="1"/>
              <a:t>Score을</a:t>
            </a:r>
            <a:r>
              <a:rPr lang="ko-KR" sz="1600" dirty="0"/>
              <a:t> 통한 모델 해석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</a:pPr>
            <a:r>
              <a:rPr lang="en-US" altLang="ko-KR" sz="1400" dirty="0">
                <a:solidFill>
                  <a:srgbClr val="000000"/>
                </a:solidFill>
              </a:rPr>
              <a:t>tg17</a:t>
            </a:r>
            <a:r>
              <a:rPr lang="ko-KR" altLang="en-US" sz="1400" dirty="0">
                <a:solidFill>
                  <a:srgbClr val="000000"/>
                </a:solidFill>
              </a:rPr>
              <a:t>이 중요하게 작용</a:t>
            </a: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/>
          </a:p>
        </p:txBody>
      </p:sp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(DARNN)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411991" y="6217091"/>
            <a:ext cx="873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먼 시점</a:t>
            </a:r>
            <a:endParaRPr dirty="0"/>
          </a:p>
        </p:txBody>
      </p:sp>
      <p:sp>
        <p:nvSpPr>
          <p:cNvPr id="275" name="Google Shape;275;p8"/>
          <p:cNvSpPr txBox="1"/>
          <p:nvPr/>
        </p:nvSpPr>
        <p:spPr>
          <a:xfrm>
            <a:off x="11259312" y="6223642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가까운 시점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A8BF02-6E42-ED53-7125-06C8690E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21" y="974856"/>
            <a:ext cx="4611707" cy="25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512FAF3-841D-AC43-B58D-79AECBD3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64" y="813620"/>
            <a:ext cx="2576317" cy="259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FFD1EC4-9E4F-6AF1-3F27-418812F3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81" y="3528811"/>
            <a:ext cx="3504684" cy="27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FBC30363-2148-E5E3-850D-993CDD1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82" y="3528811"/>
            <a:ext cx="3504684" cy="292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Google Shape;276;p8"/>
          <p:cNvSpPr/>
          <p:nvPr/>
        </p:nvSpPr>
        <p:spPr>
          <a:xfrm>
            <a:off x="5104990" y="3853424"/>
            <a:ext cx="185928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tg17: </a:t>
            </a:r>
            <a:r>
              <a:rPr lang="ko-KR" alt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스팀 </a:t>
            </a:r>
            <a:r>
              <a:rPr lang="ko-KR" altLang="en-US" sz="11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누적값</a:t>
            </a:r>
            <a:endParaRPr lang="ko-KR" alt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 dirty="0"/>
              <a:t>딥러닝 모델 (</a:t>
            </a:r>
            <a:r>
              <a:rPr lang="en-US" altLang="ko-KR" dirty="0"/>
              <a:t>IMV-LSTM</a:t>
            </a:r>
            <a:r>
              <a:rPr lang="ko-KR" dirty="0"/>
              <a:t>)</a:t>
            </a:r>
            <a:endParaRPr dirty="0"/>
          </a:p>
        </p:txBody>
      </p:sp>
      <p:sp>
        <p:nvSpPr>
          <p:cNvPr id="5" name="Google Shape;271;p8">
            <a:extLst>
              <a:ext uri="{FF2B5EF4-FFF2-40B4-BE49-F238E27FC236}">
                <a16:creationId xmlns:a16="http://schemas.microsoft.com/office/drawing/2014/main" id="{AE7E8F43-A9A4-9BA3-6FC8-FE39F665F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7098" y="93546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Experiment</a:t>
            </a:r>
            <a:r>
              <a:rPr lang="ko-KR" sz="1600" dirty="0"/>
              <a:t> </a:t>
            </a:r>
            <a:r>
              <a:rPr lang="ko-KR" sz="1600" dirty="0" err="1"/>
              <a:t>setting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altLang="ko-KR" sz="1400" dirty="0" err="1"/>
              <a:t>Lstm</a:t>
            </a:r>
            <a:r>
              <a:rPr lang="en-US" altLang="ko-KR" sz="1400" dirty="0"/>
              <a:t> layer node</a:t>
            </a:r>
            <a:r>
              <a:rPr lang="ko-KR" altLang="en-US" sz="1400" dirty="0"/>
              <a:t> </a:t>
            </a:r>
            <a:r>
              <a:rPr lang="en-US" altLang="ko-KR" sz="1400" dirty="0"/>
              <a:t>: 32</a:t>
            </a:r>
            <a:endParaRPr lang="en-US"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altLang="ko-KR" sz="1400" dirty="0"/>
              <a:t>Epoch : 100</a:t>
            </a:r>
            <a:endParaRPr lang="en-US"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 err="1"/>
              <a:t>Optimizer</a:t>
            </a:r>
            <a:r>
              <a:rPr lang="ko-KR" sz="1400" dirty="0"/>
              <a:t> : </a:t>
            </a:r>
            <a:r>
              <a:rPr lang="ko-KR" sz="1400" dirty="0" err="1"/>
              <a:t>Adam</a:t>
            </a:r>
            <a:r>
              <a:rPr lang="ko-KR" sz="1400" dirty="0"/>
              <a:t>(</a:t>
            </a:r>
            <a:r>
              <a:rPr lang="ko-KR" sz="1400" dirty="0" err="1"/>
              <a:t>lr</a:t>
            </a:r>
            <a:r>
              <a:rPr lang="ko-KR" sz="1400" dirty="0"/>
              <a:t>=1e-3)</a:t>
            </a:r>
            <a:endParaRPr sz="1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 dirty="0" err="1"/>
              <a:t>Result</a:t>
            </a:r>
            <a:endParaRPr sz="16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R</a:t>
            </a:r>
            <a:r>
              <a:rPr lang="ko-KR" sz="1400" baseline="30000" dirty="0"/>
              <a:t>2</a:t>
            </a:r>
            <a:r>
              <a:rPr lang="ko-KR" sz="1400" dirty="0"/>
              <a:t> : </a:t>
            </a:r>
            <a:r>
              <a:rPr lang="en-US" altLang="ko-KR" sz="1400" dirty="0"/>
              <a:t>0.4136</a:t>
            </a:r>
            <a:endParaRPr sz="1400" dirty="0"/>
          </a:p>
          <a:p>
            <a:pPr marL="432000" lvl="1" indent="-2285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 dirty="0"/>
              <a:t>MSE : </a:t>
            </a:r>
            <a:r>
              <a:rPr lang="en-US" altLang="ko-KR" sz="1400" dirty="0"/>
              <a:t>2.1787</a:t>
            </a:r>
            <a:endParaRPr sz="1400" dirty="0"/>
          </a:p>
          <a:p>
            <a:pPr marL="432000" lvl="1" indent="-12699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400" dirty="0"/>
          </a:p>
          <a:p>
            <a:pPr marL="228600" lvl="0" indent="-22859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 dirty="0" err="1"/>
              <a:t>Attention</a:t>
            </a:r>
            <a:r>
              <a:rPr lang="ko-KR" sz="1600" dirty="0"/>
              <a:t> </a:t>
            </a:r>
            <a:r>
              <a:rPr lang="en-US" altLang="ko-KR" sz="1600" dirty="0"/>
              <a:t>Map</a:t>
            </a:r>
            <a:r>
              <a:rPr lang="ko-KR" sz="1600" dirty="0"/>
              <a:t>을 통한 모델 해석</a:t>
            </a:r>
            <a:endParaRPr sz="1600" dirty="0"/>
          </a:p>
          <a:p>
            <a:pPr marL="203403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		</a:t>
            </a:r>
            <a:endParaRPr lang="en-US" sz="1600" dirty="0"/>
          </a:p>
        </p:txBody>
      </p:sp>
      <p:sp>
        <p:nvSpPr>
          <p:cNvPr id="8" name="Google Shape;274;p8"/>
          <p:cNvSpPr txBox="1"/>
          <p:nvPr/>
        </p:nvSpPr>
        <p:spPr>
          <a:xfrm>
            <a:off x="8917640" y="6247718"/>
            <a:ext cx="873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먼 시점</a:t>
            </a:r>
            <a:endParaRPr dirty="0"/>
          </a:p>
        </p:txBody>
      </p:sp>
      <p:sp>
        <p:nvSpPr>
          <p:cNvPr id="9" name="Google Shape;275;p8"/>
          <p:cNvSpPr txBox="1"/>
          <p:nvPr/>
        </p:nvSpPr>
        <p:spPr>
          <a:xfrm>
            <a:off x="11389225" y="6212839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가까운 시점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68" y="3429000"/>
            <a:ext cx="3175781" cy="32901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723" y="352912"/>
            <a:ext cx="3071625" cy="5852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0" y="1378267"/>
            <a:ext cx="1965298" cy="1936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910" y="1409251"/>
            <a:ext cx="3677642" cy="2019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88723-5441-4CE2-BB23-A79146A6BE89}"/>
              </a:ext>
            </a:extLst>
          </p:cNvPr>
          <p:cNvSpPr/>
          <p:nvPr/>
        </p:nvSpPr>
        <p:spPr>
          <a:xfrm>
            <a:off x="4221137" y="3513541"/>
            <a:ext cx="2979312" cy="64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9153" lvl="1" indent="-285750">
              <a:lnSpc>
                <a:spcPct val="120000"/>
              </a:lnSpc>
              <a:spcBef>
                <a:spcPts val="500"/>
              </a:spcBef>
              <a:buSzPts val="1400"/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feature importance</a:t>
            </a:r>
          </a:p>
          <a:p>
            <a:pPr marL="203403" lvl="1">
              <a:lnSpc>
                <a:spcPct val="120000"/>
              </a:lnSpc>
              <a:spcBef>
                <a:spcPts val="500"/>
              </a:spcBef>
              <a:buSzPts val="1400"/>
            </a:pPr>
            <a:r>
              <a:rPr lang="en-US" altLang="ko-KR" dirty="0">
                <a:sym typeface="Wingdings" panose="05000000000000000000" pitchFamily="2" charset="2"/>
              </a:rPr>
              <a:t>      : tg04, tg42, tg44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9088F7-29B3-46B9-B4BD-7E85337E833B}"/>
              </a:ext>
            </a:extLst>
          </p:cNvPr>
          <p:cNvSpPr/>
          <p:nvPr/>
        </p:nvSpPr>
        <p:spPr>
          <a:xfrm>
            <a:off x="9259717" y="6545419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변수 별 </a:t>
            </a:r>
            <a:r>
              <a:rPr lang="en-US" altLang="ko-KR" dirty="0">
                <a:sym typeface="Wingdings" panose="05000000000000000000" pitchFamily="2" charset="2"/>
              </a:rPr>
              <a:t>temporal importance&gt;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9EBB4B-47CC-413A-B1DD-9E54AE326AE1}"/>
              </a:ext>
            </a:extLst>
          </p:cNvPr>
          <p:cNvSpPr/>
          <p:nvPr/>
        </p:nvSpPr>
        <p:spPr>
          <a:xfrm>
            <a:off x="4024668" y="296341"/>
            <a:ext cx="5142695" cy="409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401" lvl="1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en-US" altLang="ko-KR" sz="900" dirty="0"/>
              <a:t>Guo, Tian, Tao Lin, and Nino </a:t>
            </a:r>
            <a:r>
              <a:rPr lang="en-US" altLang="ko-KR" sz="900" dirty="0" err="1"/>
              <a:t>Antulov-Fantulin</a:t>
            </a:r>
            <a:r>
              <a:rPr lang="en-US" altLang="ko-KR" sz="900" dirty="0"/>
              <a:t>. "Exploring interpretable LSTM neural networks over multi-variable data." </a:t>
            </a:r>
            <a:r>
              <a:rPr lang="en-US" altLang="ko-KR" sz="900" i="1" dirty="0"/>
              <a:t>International conference on machine learning</a:t>
            </a:r>
            <a:r>
              <a:rPr lang="en-US" altLang="ko-KR" sz="900" dirty="0"/>
              <a:t>. PMLR, 2019.</a:t>
            </a:r>
          </a:p>
        </p:txBody>
      </p:sp>
    </p:spTree>
    <p:extLst>
      <p:ext uri="{BB962C8B-B14F-4D97-AF65-F5344CB8AC3E}">
        <p14:creationId xmlns:p14="http://schemas.microsoft.com/office/powerpoint/2010/main" val="68400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844</Words>
  <Application>Microsoft Office PowerPoint</Application>
  <PresentationFormat>와이드스크린</PresentationFormat>
  <Paragraphs>180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Symbols</vt:lpstr>
      <vt:lpstr>Malgun Gothic</vt:lpstr>
      <vt:lpstr>Arial</vt:lpstr>
      <vt:lpstr>Calibri</vt:lpstr>
      <vt:lpstr>Courier New</vt:lpstr>
      <vt:lpstr>Verdana</vt:lpstr>
      <vt:lpstr>Wingdings</vt:lpstr>
      <vt:lpstr>Office 테마</vt:lpstr>
      <vt:lpstr>다변량 스팀 사용 이상 감지 및  영향 변수의 원인 분석 </vt:lpstr>
      <vt:lpstr>PowerPoint 프레젠테이션</vt:lpstr>
      <vt:lpstr>데이터</vt:lpstr>
      <vt:lpstr>데이터</vt:lpstr>
      <vt:lpstr>머신 러닝 모델 (Random forest)</vt:lpstr>
      <vt:lpstr>딥러닝 모델 (1D CNN)</vt:lpstr>
      <vt:lpstr>딥러닝 모델 (LSTM)</vt:lpstr>
      <vt:lpstr>딥러닝 모델 (DARNN)</vt:lpstr>
      <vt:lpstr>딥러닝 모델 (IMV-LSTM)</vt:lpstr>
      <vt:lpstr>이상 임계값 설정 방안</vt:lpstr>
      <vt:lpstr>Tg04 vs 지절</vt:lpstr>
      <vt:lpstr>기타</vt:lpstr>
      <vt:lpstr>감사합니다</vt:lpstr>
      <vt:lpstr>이상 탐지</vt:lpstr>
      <vt:lpstr>이상 탐지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스팀 사용 이상 감지 및  영향 변수의 원인 분석 </dc:title>
  <dc:creator>Windows 사용자</dc:creator>
  <cp:lastModifiedBy>woong</cp:lastModifiedBy>
  <cp:revision>24</cp:revision>
  <dcterms:created xsi:type="dcterms:W3CDTF">2019-12-31T10:05:55Z</dcterms:created>
  <dcterms:modified xsi:type="dcterms:W3CDTF">2023-12-14T03:38:26Z</dcterms:modified>
</cp:coreProperties>
</file>