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PlxgYQOyMjxjTrA0tUahyvF7B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3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3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LIME의 weight?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3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LIME의 weight?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3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3600"/>
              <a:buFont typeface="Calibri"/>
              <a:buNone/>
              <a:defRPr b="1" sz="3600">
                <a:solidFill>
                  <a:srgbClr val="1A52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/>
          <p:nvPr/>
        </p:nvSpPr>
        <p:spPr>
          <a:xfrm>
            <a:off x="0" y="3972697"/>
            <a:ext cx="12192000" cy="2885303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sz="1800"/>
            </a:lvl1pPr>
            <a:lvl2pPr indent="-3302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–"/>
              <a:defRPr sz="1600"/>
            </a:lvl2pPr>
            <a:lvl3pPr indent="-3175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–"/>
              <a:defRPr sz="1400"/>
            </a:lvl3pPr>
            <a:lvl4pPr indent="-3048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–"/>
              <a:defRPr sz="1200"/>
            </a:lvl4pPr>
            <a:lvl5pPr indent="-3048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–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  <a:defRPr b="1" sz="2400">
                <a:solidFill>
                  <a:srgbClr val="1A52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" name="Google Shape;23;p18"/>
          <p:cNvSpPr/>
          <p:nvPr/>
        </p:nvSpPr>
        <p:spPr>
          <a:xfrm>
            <a:off x="0" y="734560"/>
            <a:ext cx="12192000" cy="62764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ctrTitle"/>
          </p:nvPr>
        </p:nvSpPr>
        <p:spPr>
          <a:xfrm>
            <a:off x="1697973" y="2917192"/>
            <a:ext cx="8670978" cy="1960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4000"/>
              <a:buFont typeface="Verdana"/>
              <a:buNone/>
              <a:defRPr b="1" sz="4000">
                <a:solidFill>
                  <a:srgbClr val="1A52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/>
          <p:nvPr/>
        </p:nvSpPr>
        <p:spPr>
          <a:xfrm>
            <a:off x="0" y="4877967"/>
            <a:ext cx="12192000" cy="62764"/>
          </a:xfrm>
          <a:prstGeom prst="rect">
            <a:avLst/>
          </a:prstGeom>
          <a:solidFill>
            <a:srgbClr val="1A52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dan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Verdana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  <a:defRPr b="0" i="0" sz="4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about:blank" TargetMode="External"/><Relationship Id="rId4" Type="http://schemas.openxmlformats.org/officeDocument/2006/relationships/hyperlink" Target="mailto:shbae2819@g.seoultech.ac.kr" TargetMode="External"/><Relationship Id="rId5" Type="http://schemas.openxmlformats.org/officeDocument/2006/relationships/hyperlink" Target="mailto:jaewoong@seoultech.ac.kr" TargetMode="External"/><Relationship Id="rId6" Type="http://schemas.openxmlformats.org/officeDocument/2006/relationships/image" Target="../media/image27.gif"/><Relationship Id="rId7" Type="http://schemas.openxmlformats.org/officeDocument/2006/relationships/image" Target="../media/image17.png"/><Relationship Id="rId8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gif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23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Relationship Id="rId6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800"/>
              <a:buFont typeface="Verdana"/>
              <a:buNone/>
            </a:pPr>
            <a:r>
              <a:rPr lang="ko-KR" sz="2800">
                <a:latin typeface="Verdana"/>
                <a:ea typeface="Verdana"/>
                <a:cs typeface="Verdana"/>
                <a:sym typeface="Verdana"/>
              </a:rPr>
              <a:t>다변량 스팀 사용 이상 감지 및 </a:t>
            </a:r>
            <a:br>
              <a:rPr lang="ko-KR" sz="2800">
                <a:latin typeface="Verdana"/>
                <a:ea typeface="Verdana"/>
                <a:cs typeface="Verdana"/>
                <a:sym typeface="Verdana"/>
              </a:rPr>
            </a:br>
            <a:r>
              <a:rPr lang="ko-KR" sz="2800">
                <a:latin typeface="Verdana"/>
                <a:ea typeface="Verdana"/>
                <a:cs typeface="Verdana"/>
                <a:sym typeface="Verdana"/>
              </a:rPr>
              <a:t>영향 변수의 원인 분석 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1800"/>
              <a:t>서울과학기술대학교 데이터사이언스학과</a:t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1800"/>
              <a:t>이성호 </a:t>
            </a:r>
            <a:r>
              <a:rPr b="1" lang="ko-KR" sz="1800" u="sng">
                <a:solidFill>
                  <a:schemeClr val="hlink"/>
                </a:solidFill>
                <a:hlinkClick r:id="rId3"/>
              </a:rPr>
              <a:t>sean0310@seoultech.ac.kr</a:t>
            </a:r>
            <a:r>
              <a:rPr b="1" lang="ko-KR" sz="18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1800"/>
              <a:t>배소희 </a:t>
            </a:r>
            <a:r>
              <a:rPr b="1" lang="ko-KR" sz="1800" u="sng">
                <a:solidFill>
                  <a:schemeClr val="hlink"/>
                </a:solidFill>
                <a:hlinkClick r:id="rId4"/>
              </a:rPr>
              <a:t>shbae2819@g.seoultech.ac.kr</a:t>
            </a:r>
            <a:r>
              <a:rPr b="1" lang="ko-KR" sz="18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ko-KR" sz="1800"/>
              <a:t>심재웅 </a:t>
            </a:r>
            <a:r>
              <a:rPr b="1" lang="ko-KR" sz="1800" u="sng">
                <a:solidFill>
                  <a:schemeClr val="hlink"/>
                </a:solidFill>
                <a:hlinkClick r:id="rId5"/>
              </a:rPr>
              <a:t>jaewoong@seoultech.ac.kr</a:t>
            </a:r>
            <a:r>
              <a:rPr b="1" lang="ko-KR" sz="18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b="1"/>
          </a:p>
        </p:txBody>
      </p:sp>
      <p:pic>
        <p:nvPicPr>
          <p:cNvPr descr="SEOULTECH 심벌마크" id="90" name="Google Shape;9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77604" y="157383"/>
            <a:ext cx="662399" cy="62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929769" y="141836"/>
            <a:ext cx="1103291" cy="652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RI CI ㅣ ETRI 소개 ㅣ 한국전자통신연구원" id="92" name="Google Shape;92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5759" y="230266"/>
            <a:ext cx="1263104" cy="4757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697973" y="2002657"/>
            <a:ext cx="27754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23.12.22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각 이상 탐지 결과에 대한 해석 (Global interpretation 🡪 Local interpretation)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적절한 성능 지표 개발</a:t>
            </a:r>
            <a:endParaRPr/>
          </a:p>
          <a:p>
            <a: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계획</a:t>
            </a:r>
            <a:endParaRPr/>
          </a:p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type="ctrTitle"/>
          </p:nvPr>
        </p:nvSpPr>
        <p:spPr>
          <a:xfrm>
            <a:off x="1697973" y="1684579"/>
            <a:ext cx="8670978" cy="22201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3600"/>
              <a:buFont typeface="Calibri"/>
              <a:buNone/>
            </a:pPr>
            <a:r>
              <a:rPr lang="ko-KR"/>
              <a:t>감사합니다</a:t>
            </a:r>
            <a:endParaRPr/>
          </a:p>
        </p:txBody>
      </p:sp>
      <p:sp>
        <p:nvSpPr>
          <p:cNvPr id="234" name="Google Shape;234;p16"/>
          <p:cNvSpPr txBox="1"/>
          <p:nvPr>
            <p:ph idx="1" type="subTitle"/>
          </p:nvPr>
        </p:nvSpPr>
        <p:spPr>
          <a:xfrm>
            <a:off x="1697973" y="4281616"/>
            <a:ext cx="8670977" cy="14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SEOULTECH 심벌마크" id="235" name="Google Shape;2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7604" y="157383"/>
            <a:ext cx="662399" cy="62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9769" y="141836"/>
            <a:ext cx="1103291" cy="652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TRI CI ㅣ ETRI 소개 ㅣ 한국전자통신연구원" id="237" name="Google Shape;23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759" y="230266"/>
            <a:ext cx="1263104" cy="47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idx="1" type="body"/>
          </p:nvPr>
        </p:nvSpPr>
        <p:spPr>
          <a:xfrm>
            <a:off x="217098" y="862641"/>
            <a:ext cx="11757804" cy="4873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48915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800"/>
              <a:t>이용 데이터</a:t>
            </a:r>
            <a:endParaRPr sz="1800"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제품 2종에 대한 6달간 센서 데이터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df_ext(2023-03,04)(5123,0385)_2023-11-16 seoultech 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df_ext(2023-05,06)(5123,0385)_2023-11-16 seoultech 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df_ext(2023-07,08)(5123,0385)_2023-11-16 seoultech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기간 : 2023-03-02 08:00:00 ~ 2023-08-27 03:00:00 (분)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이용 데이터 전처리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• jr_progress : jr을 기준으로 시간에 따른 정수를 새로운 변수로 추가 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ko-KR"/>
              <a:t>	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ko-KR"/>
              <a:t>	 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ko-KR"/>
              <a:t>	• jr_window_patch : window 사이즈 만큼의 데이터 패치 후, 예측하고자 하는 시점의 jr과 다른지 같은지 		  표기하는 새로운 변수 추가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ko-KR"/>
              <a:t>	</a:t>
            </a:r>
            <a:endParaRPr/>
          </a:p>
        </p:txBody>
      </p:sp>
      <p:sp>
        <p:nvSpPr>
          <p:cNvPr id="99" name="Google Shape;99;p7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데이터</a:t>
            </a:r>
            <a:endParaRPr/>
          </a:p>
        </p:txBody>
      </p:sp>
      <p:sp>
        <p:nvSpPr>
          <p:cNvPr id="100" name="Google Shape;100;p7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8403" y="1550003"/>
            <a:ext cx="2976016" cy="16598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7"/>
          <p:cNvGrpSpPr/>
          <p:nvPr/>
        </p:nvGrpSpPr>
        <p:grpSpPr>
          <a:xfrm>
            <a:off x="7831685" y="3299211"/>
            <a:ext cx="4265301" cy="931530"/>
            <a:chOff x="-106434" y="3579472"/>
            <a:chExt cx="8709886" cy="1365296"/>
          </a:xfrm>
        </p:grpSpPr>
        <p:cxnSp>
          <p:nvCxnSpPr>
            <p:cNvPr id="103" name="Google Shape;103;p7"/>
            <p:cNvCxnSpPr/>
            <p:nvPr/>
          </p:nvCxnSpPr>
          <p:spPr>
            <a:xfrm flipH="1" rot="10800000">
              <a:off x="1887514" y="3697476"/>
              <a:ext cx="1097280" cy="8745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7"/>
            <p:cNvCxnSpPr/>
            <p:nvPr/>
          </p:nvCxnSpPr>
          <p:spPr>
            <a:xfrm flipH="1" rot="10800000">
              <a:off x="2984794" y="3952240"/>
              <a:ext cx="777623" cy="6197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7"/>
            <p:cNvCxnSpPr/>
            <p:nvPr/>
          </p:nvCxnSpPr>
          <p:spPr>
            <a:xfrm flipH="1" rot="10800000">
              <a:off x="3762417" y="3579472"/>
              <a:ext cx="1245341" cy="992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7"/>
            <p:cNvCxnSpPr/>
            <p:nvPr/>
          </p:nvCxnSpPr>
          <p:spPr>
            <a:xfrm flipH="1" rot="10800000">
              <a:off x="5007758" y="3697476"/>
              <a:ext cx="1097279" cy="8745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7"/>
            <p:cNvCxnSpPr/>
            <p:nvPr/>
          </p:nvCxnSpPr>
          <p:spPr>
            <a:xfrm flipH="1" rot="10800000">
              <a:off x="6105037" y="3952240"/>
              <a:ext cx="777623" cy="6197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7"/>
            <p:cNvCxnSpPr/>
            <p:nvPr/>
          </p:nvCxnSpPr>
          <p:spPr>
            <a:xfrm flipH="1" rot="10800000">
              <a:off x="6873625" y="3927183"/>
              <a:ext cx="809063" cy="64481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7"/>
            <p:cNvCxnSpPr/>
            <p:nvPr/>
          </p:nvCxnSpPr>
          <p:spPr>
            <a:xfrm flipH="1" rot="10800000">
              <a:off x="7682688" y="3838158"/>
              <a:ext cx="920764" cy="7338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2984794" y="3697476"/>
              <a:ext cx="0" cy="8745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3762417" y="3952240"/>
              <a:ext cx="0" cy="6197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5007758" y="3579472"/>
              <a:ext cx="0" cy="992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6096001" y="3697476"/>
              <a:ext cx="0" cy="8745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7"/>
            <p:cNvCxnSpPr/>
            <p:nvPr/>
          </p:nvCxnSpPr>
          <p:spPr>
            <a:xfrm>
              <a:off x="6874747" y="3952240"/>
              <a:ext cx="0" cy="6197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7"/>
            <p:cNvCxnSpPr/>
            <p:nvPr/>
          </p:nvCxnSpPr>
          <p:spPr>
            <a:xfrm>
              <a:off x="7681361" y="3952240"/>
              <a:ext cx="0" cy="6197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16" name="Google Shape;116;p7"/>
            <p:cNvSpPr/>
            <p:nvPr/>
          </p:nvSpPr>
          <p:spPr>
            <a:xfrm>
              <a:off x="1887514" y="4744720"/>
              <a:ext cx="1097272" cy="200048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984786" y="4744720"/>
              <a:ext cx="777623" cy="200048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762409" y="4744720"/>
              <a:ext cx="1245336" cy="200048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007745" y="4744720"/>
              <a:ext cx="1088255" cy="200048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6096001" y="4744720"/>
              <a:ext cx="777624" cy="200048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873624" y="4744720"/>
              <a:ext cx="807733" cy="200048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7681356" y="4744720"/>
              <a:ext cx="920739" cy="200048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 txBox="1"/>
            <p:nvPr/>
          </p:nvSpPr>
          <p:spPr>
            <a:xfrm>
              <a:off x="-106434" y="4123770"/>
              <a:ext cx="2136720" cy="375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Jr_progress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 txBox="1"/>
            <p:nvPr/>
          </p:nvSpPr>
          <p:spPr>
            <a:xfrm>
              <a:off x="339258" y="4636992"/>
              <a:ext cx="1245337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7"/>
          <p:cNvSpPr/>
          <p:nvPr/>
        </p:nvSpPr>
        <p:spPr>
          <a:xfrm>
            <a:off x="8875014" y="6204613"/>
            <a:ext cx="537343" cy="136491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9412357" y="6204613"/>
            <a:ext cx="380808" cy="136491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9793165" y="6204613"/>
            <a:ext cx="609851" cy="136491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10403016" y="6204613"/>
            <a:ext cx="532927" cy="136491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10935944" y="6204613"/>
            <a:ext cx="380809" cy="136491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11316753" y="6204613"/>
            <a:ext cx="846445" cy="136491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543800" y="5780944"/>
            <a:ext cx="1401131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jr_window_patch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8116821" y="6131111"/>
            <a:ext cx="609852" cy="209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7543800" y="5365027"/>
            <a:ext cx="1401131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9065418" y="5468358"/>
            <a:ext cx="537343" cy="266075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8953537" y="5777127"/>
            <a:ext cx="12984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0,0,0,1,1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11439810" y="5468358"/>
            <a:ext cx="537343" cy="266075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11327929" y="5777127"/>
            <a:ext cx="12984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0,0,0,1,1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0028" y="1545712"/>
            <a:ext cx="3705248" cy="2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4192" y="4202512"/>
            <a:ext cx="3711084" cy="265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217098" y="862641"/>
            <a:ext cx="11757804" cy="388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48915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800"/>
              <a:t>새로운 파생 변수 비교 (IMV-LSTM)</a:t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</a:pPr>
            <a:r>
              <a:rPr lang="ko-KR"/>
              <a:t>센서 데이터 + jr_progress</a:t>
            </a:r>
            <a:endParaRPr/>
          </a:p>
          <a:p>
            <a:pPr indent="-285749" lvl="2" marL="9463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>
                <a:solidFill>
                  <a:srgbClr val="000000"/>
                </a:solidFill>
              </a:rPr>
              <a:t>모든 테스트 데이터셋에 대해 (R2 : </a:t>
            </a:r>
            <a:r>
              <a:rPr lang="ko-KR"/>
              <a:t>0.5098</a:t>
            </a:r>
            <a:r>
              <a:rPr lang="ko-KR">
                <a:solidFill>
                  <a:srgbClr val="000000"/>
                </a:solidFill>
              </a:rPr>
              <a:t>, Acc : 0.9606, Macro F1 : 5704)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269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269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269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269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</a:pPr>
            <a:r>
              <a:rPr lang="ko-KR"/>
              <a:t>센서 데이터 + jr_progress </a:t>
            </a:r>
            <a:r>
              <a:rPr lang="ko-KR">
                <a:solidFill>
                  <a:srgbClr val="FF0000"/>
                </a:solidFill>
              </a:rPr>
              <a:t>+ jr_window_patch</a:t>
            </a:r>
            <a:endParaRPr/>
          </a:p>
          <a:p>
            <a:pPr indent="-285749" lvl="2" marL="9463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ko-KR"/>
              <a:t>모든 테스트 데이터셋에 대해 (R2 : 0.4896, Acc : 0.9241, Macro F1 : 0.6746)</a:t>
            </a:r>
            <a:endParaRPr/>
          </a:p>
          <a:p>
            <a:pPr indent="-196849" lvl="2" marL="9463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96849" lvl="2" marL="94635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	</a:t>
            </a:r>
            <a:endParaRPr/>
          </a:p>
        </p:txBody>
      </p:sp>
      <p:sp>
        <p:nvSpPr>
          <p:cNvPr id="145" name="Google Shape;145;p15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데이터</a:t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9392" y="4823049"/>
            <a:ext cx="3556966" cy="195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79392" y="2149246"/>
            <a:ext cx="3556966" cy="195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212437" y="862640"/>
            <a:ext cx="11757804" cy="4217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1" marL="48915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ko-KR" sz="1800"/>
              <a:t>이용 데이터</a:t>
            </a:r>
            <a:endParaRPr sz="1800"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이용 데이터 정의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ko-KR"/>
              <a:t>	</a:t>
            </a:r>
            <a:r>
              <a:rPr b="1" lang="ko-KR"/>
              <a:t>• input(X) : tg (38개 sensor 데이터), 공정진행도(jr_progress) , 공정변화도(jr_window_patch)  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ko-KR"/>
              <a:t>		- Window size : 20 </a:t>
            </a:r>
            <a:endParaRPr b="1"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ko-KR"/>
              <a:t>	• output(y) : 10분 후의 </a:t>
            </a:r>
            <a:r>
              <a:rPr b="1" lang="ko-KR" u="sng"/>
              <a:t>tg 04(스팀 순간값)</a:t>
            </a:r>
            <a:r>
              <a:rPr b="1" lang="ko-KR"/>
              <a:t> 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Data split	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• Train/Validation/Test = 60:20:20 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  Train : 2023-03-02 08:00:00 ~ 2023-06-16 18:22:00 (52980) 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  Validation : ~ 2023-07-16 12:37:00 (17660) </a:t>
            </a:r>
            <a:endParaRPr/>
          </a:p>
          <a:p>
            <a:pPr indent="0" lvl="1" marL="203401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	  Test : ~ 2023-08-27 03:00:00 (17663)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53" name="Google Shape;153;p30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데이터</a:t>
            </a:r>
            <a:endParaRPr/>
          </a:p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b="0" i="0" lang="ko-KR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212437" y="932581"/>
            <a:ext cx="11757804" cy="38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8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</a:pPr>
            <a:r>
              <a:rPr lang="ko-KR" sz="1700"/>
              <a:t>전체 테스트 데이터셋 기준 mean += 3sigma</a:t>
            </a:r>
            <a:endParaRPr/>
          </a:p>
          <a:p>
            <a:pPr indent="0" lvl="0" marL="5715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-KR"/>
              <a:t>	</a:t>
            </a:r>
            <a:endParaRPr/>
          </a:p>
        </p:txBody>
      </p:sp>
      <p:sp>
        <p:nvSpPr>
          <p:cNvPr id="160" name="Google Shape;160;p32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이상에 대한 정의 및 탐지</a:t>
            </a:r>
            <a:endParaRPr/>
          </a:p>
        </p:txBody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000"/>
              <a:buFont typeface="Verdana"/>
              <a:buNone/>
            </a:pPr>
            <a:fld id="{00000000-1234-1234-1234-123412341234}" type="slidenum">
              <a:rPr b="0" i="0" lang="ko-KR" sz="1000" u="none" cap="none" strike="noStrike">
                <a:solidFill>
                  <a:srgbClr val="75707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000" u="none" cap="none" strike="noStrike">
              <a:solidFill>
                <a:srgbClr val="75707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2" name="Google Shape;1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59" y="2101501"/>
            <a:ext cx="5565486" cy="305654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2"/>
          <p:cNvSpPr/>
          <p:nvPr/>
        </p:nvSpPr>
        <p:spPr>
          <a:xfrm>
            <a:off x="5834590" y="932581"/>
            <a:ext cx="6096000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4891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b="0" i="0" lang="ko-K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최근 1일 동안의 데이터 (60 * 24개 시점) 기준으로 관리 한계선을 매일 업데이트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2034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- mean += 3sigma 기준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2034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- 이상으로 탐지되었던 시점은 계산에서 제외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0351" y="2101648"/>
            <a:ext cx="5565218" cy="305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/>
          <p:nvPr/>
        </p:nvSpPr>
        <p:spPr>
          <a:xfrm>
            <a:off x="6854519" y="5274343"/>
            <a:ext cx="500105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48915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관리한계선에 따른 클래스 지정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2034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-   관리한계선 이상 : 2</a:t>
            </a:r>
            <a:endParaRPr/>
          </a:p>
          <a:p>
            <a:pPr indent="0" lvl="6" marL="2034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-   관리한계선 이하 : 1</a:t>
            </a:r>
            <a:endParaRPr/>
          </a:p>
          <a:p>
            <a:pPr indent="0" lvl="6" marL="20340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-   관리한계선 내부 : 0</a:t>
            </a:r>
            <a:endParaRPr/>
          </a:p>
        </p:txBody>
      </p:sp>
      <p:sp>
        <p:nvSpPr>
          <p:cNvPr id="166" name="Google Shape;166;p32"/>
          <p:cNvSpPr txBox="1"/>
          <p:nvPr/>
        </p:nvSpPr>
        <p:spPr>
          <a:xfrm>
            <a:off x="9474708" y="3104263"/>
            <a:ext cx="7702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9474708" y="3802518"/>
            <a:ext cx="7702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9474708" y="3470855"/>
            <a:ext cx="7702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328" y="862641"/>
            <a:ext cx="2392723" cy="240854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예측 성능 지표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R</a:t>
            </a:r>
            <a:r>
              <a:rPr baseline="30000" lang="ko-KR"/>
              <a:t>2</a:t>
            </a:r>
            <a:r>
              <a:rPr lang="ko-KR"/>
              <a:t> : 0.4051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MSE : 2.2104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Acc : 0.8041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/>
              <a:t>F1 : 0.5098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/>
              <a:t>변수 중요도 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u="sng"/>
          </a:p>
        </p:txBody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머신 러닝 모델 (Random forest)</a:t>
            </a:r>
            <a:endParaRPr/>
          </a:p>
        </p:txBody>
      </p:sp>
      <p:sp>
        <p:nvSpPr>
          <p:cNvPr id="176" name="Google Shape;176;p10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6896" y="1084093"/>
            <a:ext cx="3579114" cy="196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937" y="3364170"/>
            <a:ext cx="4241190" cy="329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3396960"/>
            <a:ext cx="4743007" cy="3341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0"/>
          <p:cNvSpPr/>
          <p:nvPr/>
        </p:nvSpPr>
        <p:spPr>
          <a:xfrm>
            <a:off x="1301116" y="4003451"/>
            <a:ext cx="6540625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tag04 &amp; tg03가 가장 중요하게 작용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217098" y="86264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/>
              <a:t>Experiment setting </a:t>
            </a:r>
            <a:endParaRPr sz="16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LSTM layer(hidden=128, layer=4) + attention layar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Epoch : 100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optimizer : Adam(lr=1e-4)</a:t>
            </a:r>
            <a:endParaRPr sz="1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/>
              <a:t>Result</a:t>
            </a:r>
            <a:endParaRPr sz="16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R</a:t>
            </a:r>
            <a:r>
              <a:rPr baseline="30000" lang="ko-KR" sz="1400"/>
              <a:t>2</a:t>
            </a:r>
            <a:r>
              <a:rPr lang="ko-KR" sz="1400"/>
              <a:t> : 0.2547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MSE : 2.7691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Acc : 0.8827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ko-KR" sz="1400"/>
              <a:t>F1 : 0.4771</a:t>
            </a:r>
            <a:endParaRPr sz="1400"/>
          </a:p>
          <a:p>
            <a:pPr indent="-228598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ko-KR" sz="1600"/>
              <a:t>모델 해석</a:t>
            </a:r>
            <a:endParaRPr sz="1600"/>
          </a:p>
          <a:p>
            <a:pPr indent="0" lvl="1" marL="203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400"/>
              <a:t>	</a:t>
            </a:r>
            <a:endParaRPr sz="1400"/>
          </a:p>
          <a:p>
            <a:pPr indent="-1143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186" name="Google Shape;186;p12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딥러닝 모델 (LSTM)</a:t>
            </a:r>
            <a:endParaRPr/>
          </a:p>
        </p:txBody>
      </p:sp>
      <p:sp>
        <p:nvSpPr>
          <p:cNvPr id="187" name="Google Shape;187;p12"/>
          <p:cNvSpPr txBox="1"/>
          <p:nvPr>
            <p:ph idx="12" type="sldNum"/>
          </p:nvPr>
        </p:nvSpPr>
        <p:spPr>
          <a:xfrm>
            <a:off x="9244058" y="6621337"/>
            <a:ext cx="2743200" cy="184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8029" y="1770209"/>
            <a:ext cx="3826002" cy="2101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34963" y="0"/>
            <a:ext cx="2703843" cy="2664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5644" y="4097219"/>
            <a:ext cx="2994356" cy="245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00" y="3150119"/>
            <a:ext cx="4464148" cy="3194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us.googleusercontent.com/Xxdt9RkjmUnbdc0Z0nK9m0J8mixOUfO-IRPBESY7ZYl9X9GDHZxjtf0uREZLhz5tQB-xSBQEZhBc3fgxGHR-c0sTPVlatp-wNASRGuUTJdSDH3sxmHGr91A7I6K1M8L19Ul6cz_2iU3GdWQ=s2048" id="192" name="Google Shape;192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6431" y="4558396"/>
            <a:ext cx="4066908" cy="155024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/>
          <p:nvPr/>
        </p:nvSpPr>
        <p:spPr>
          <a:xfrm>
            <a:off x="5954999" y="4295112"/>
            <a:ext cx="2046514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tg17: 스팀 누적값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tg04: 스팀 순간값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tg40: 설비H 온도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tg03: 설비 AS 절대습도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tg32: 설비 S1 온도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200" y="3145456"/>
            <a:ext cx="3218992" cy="336494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딥러닝 모델 (IMV-LSTM)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217098" y="93546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/>
              <a:t>Experiment setting</a:t>
            </a:r>
            <a:endParaRPr sz="16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Lstm layer node : 32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Epoch : 100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Optimizer : Adam(lr=1e-3)</a:t>
            </a:r>
            <a:endParaRPr sz="1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/>
              <a:t>Result</a:t>
            </a:r>
            <a:endParaRPr sz="16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R</a:t>
            </a:r>
            <a:r>
              <a:rPr baseline="30000" lang="ko-KR" sz="1400"/>
              <a:t>2</a:t>
            </a:r>
            <a:r>
              <a:rPr lang="ko-KR" sz="1400"/>
              <a:t> : 0.5399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MSE : 1.7094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Acc : 0.9265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F1 : 0.6810</a:t>
            </a:r>
            <a:endParaRPr sz="1400"/>
          </a:p>
          <a:p>
            <a:pPr indent="-1269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-126998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26998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28598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ko-KR" sz="1600"/>
              <a:t>Attention Map을 통한 모델 해석</a:t>
            </a:r>
            <a:endParaRPr sz="1600"/>
          </a:p>
          <a:p>
            <a:pPr indent="0" lvl="1" marL="203402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ko-KR" sz="1400">
                <a:solidFill>
                  <a:srgbClr val="000000"/>
                </a:solidFill>
              </a:rPr>
              <a:t>		</a:t>
            </a:r>
            <a:endParaRPr sz="1600"/>
          </a:p>
        </p:txBody>
      </p:sp>
      <p:sp>
        <p:nvSpPr>
          <p:cNvPr id="201" name="Google Shape;201;p33"/>
          <p:cNvSpPr txBox="1"/>
          <p:nvPr/>
        </p:nvSpPr>
        <p:spPr>
          <a:xfrm>
            <a:off x="8917640" y="6247718"/>
            <a:ext cx="8738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예측 지점과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먼 시점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11389225" y="6212839"/>
            <a:ext cx="9326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예측 지점과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가까운 시점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4774211" y="3220216"/>
            <a:ext cx="2979312" cy="673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48915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🡪"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importance</a:t>
            </a:r>
            <a:endParaRPr/>
          </a:p>
          <a:p>
            <a:pPr indent="0" lvl="1" marL="20340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: tg04, tg41</a:t>
            </a:r>
            <a:endParaRPr/>
          </a:p>
        </p:txBody>
      </p:sp>
      <p:sp>
        <p:nvSpPr>
          <p:cNvPr id="204" name="Google Shape;204;p33"/>
          <p:cNvSpPr/>
          <p:nvPr/>
        </p:nvSpPr>
        <p:spPr>
          <a:xfrm>
            <a:off x="9259717" y="6545419"/>
            <a:ext cx="26613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&lt;변수 별 temporal importance&gt;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4024668" y="296341"/>
            <a:ext cx="5142695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20340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Guo, Tian, Tao Lin, and Nino Antulov-Fantulin. "Exploring interpretable LSTM neural networks over multi-variable data." </a:t>
            </a:r>
            <a:r>
              <a:rPr b="0" i="1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International conference on machine learning</a:t>
            </a: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PMLR, 2019.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5912" y="1012507"/>
            <a:ext cx="3244562" cy="178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6016" y="828644"/>
            <a:ext cx="2050574" cy="206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81094" y="296341"/>
            <a:ext cx="3071541" cy="592163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/>
          <p:nvPr/>
        </p:nvSpPr>
        <p:spPr>
          <a:xfrm>
            <a:off x="9000428" y="253645"/>
            <a:ext cx="179198" cy="179198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8957051" y="4801771"/>
            <a:ext cx="210312" cy="210312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11733570" y="156165"/>
            <a:ext cx="458429" cy="451856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36431" y="265227"/>
            <a:ext cx="11519138" cy="471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523F"/>
              </a:buClr>
              <a:buSzPts val="2400"/>
              <a:buFont typeface="Verdana"/>
              <a:buNone/>
            </a:pPr>
            <a:r>
              <a:rPr lang="ko-KR"/>
              <a:t>딥러닝 모델 (IMV-LSTM)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217098" y="935461"/>
            <a:ext cx="11757804" cy="566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/>
              <a:t>Experiment setting</a:t>
            </a:r>
            <a:endParaRPr sz="16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Lstm layer node : 32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Epoch : 100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Optimizer : Adam(lr=1e-3)</a:t>
            </a:r>
            <a:endParaRPr sz="1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ko-KR" sz="1600"/>
              <a:t>Result</a:t>
            </a:r>
            <a:endParaRPr sz="16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R</a:t>
            </a:r>
            <a:r>
              <a:rPr baseline="30000" lang="ko-KR" sz="1400"/>
              <a:t>2</a:t>
            </a:r>
            <a:r>
              <a:rPr lang="ko-KR" sz="1400"/>
              <a:t> : 0.5399</a:t>
            </a:r>
            <a:endParaRPr sz="1400"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MSE : 1.7094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Acc : 0.9265</a:t>
            </a:r>
            <a:endParaRPr/>
          </a:p>
          <a:p>
            <a:pPr indent="-2285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ko-KR" sz="1400"/>
              <a:t>F1 : 0.6810</a:t>
            </a:r>
            <a:endParaRPr sz="1400"/>
          </a:p>
          <a:p>
            <a:pPr indent="-126997" lvl="1" marL="432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  <a:p>
            <a:pPr indent="-126998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1" marL="203402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ko-KR" sz="1400">
                <a:solidFill>
                  <a:srgbClr val="000000"/>
                </a:solidFill>
              </a:rPr>
              <a:t>		</a:t>
            </a:r>
            <a:endParaRPr sz="1600"/>
          </a:p>
        </p:txBody>
      </p:sp>
      <p:sp>
        <p:nvSpPr>
          <p:cNvPr id="218" name="Google Shape;218;p34"/>
          <p:cNvSpPr/>
          <p:nvPr/>
        </p:nvSpPr>
        <p:spPr>
          <a:xfrm>
            <a:off x="4024668" y="296341"/>
            <a:ext cx="5142695" cy="4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20340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Guo, Tian, Tao Lin, and Nino Antulov-Fantulin. "Exploring interpretable LSTM neural networks over multi-variable data." </a:t>
            </a:r>
            <a:r>
              <a:rPr b="0" i="1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International conference on machine learning</a:t>
            </a:r>
            <a:r>
              <a:rPr b="0" i="0" lang="ko-K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PMLR, 2019.</a:t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3362" y="896540"/>
            <a:ext cx="4908980" cy="2695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4640" y="3651505"/>
            <a:ext cx="4406660" cy="315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2019-12-31T10:05:55Z</dcterms:created>
  <dc:creator>Windows 사용자</dc:creator>
</cp:coreProperties>
</file>