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04" r:id="rId3"/>
    <p:sldId id="311" r:id="rId4"/>
    <p:sldId id="260" r:id="rId5"/>
    <p:sldId id="261" r:id="rId6"/>
    <p:sldId id="262" r:id="rId7"/>
    <p:sldId id="263" r:id="rId8"/>
    <p:sldId id="264" r:id="rId9"/>
    <p:sldId id="265" r:id="rId10"/>
    <p:sldId id="318" r:id="rId11"/>
    <p:sldId id="267" r:id="rId12"/>
    <p:sldId id="268" r:id="rId13"/>
    <p:sldId id="269" r:id="rId14"/>
    <p:sldId id="319" r:id="rId15"/>
    <p:sldId id="271" r:id="rId16"/>
    <p:sldId id="266" r:id="rId17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PlxgYQOyMjxjTrA0tUahyvF7B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76" autoAdjust="0"/>
  </p:normalViewPr>
  <p:slideViewPr>
    <p:cSldViewPr snapToGrid="0">
      <p:cViewPr varScale="1">
        <p:scale>
          <a:sx n="123" d="100"/>
          <a:sy n="123" d="100"/>
        </p:scale>
        <p:origin x="169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557294e5e_1_10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46" name="Google Shape;146;g2b557294e5e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557294e5e_1_11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58" name="Google Shape;158;g2b557294e5e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48af5928c_0_11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72" name="Google Shape;172;g2b48af5928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4fdaddbab_0_2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83" name="Google Shape;183;g2b4fdaddba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557294e5e_1_2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95" name="Google Shape;195;g2b557294e5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9749ceef8_0_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개 모델 간 성능의 차이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 모델 간 설명 방식의 차이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사전</a:t>
            </a:r>
            <a:r>
              <a:rPr lang="en-US" altLang="ko-KR" dirty="0"/>
              <a:t>’</a:t>
            </a:r>
            <a:r>
              <a:rPr lang="ko-KR" altLang="en-US" dirty="0"/>
              <a:t> 탐지 능력이 높지 못함</a:t>
            </a:r>
            <a:endParaRPr lang="en-US" altLang="ko-KR" dirty="0"/>
          </a:p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 lang="en-US" altLang="ko-KR" dirty="0"/>
          </a:p>
          <a:p>
            <a:pPr marL="88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r>
              <a:rPr lang="ko-KR" altLang="en-US" dirty="0"/>
              <a:t>보고서</a:t>
            </a:r>
            <a:r>
              <a:rPr lang="en-US" altLang="ko-KR" dirty="0"/>
              <a:t>/</a:t>
            </a:r>
            <a:r>
              <a:rPr lang="ko-KR" altLang="en-US" dirty="0"/>
              <a:t>코드 전달 마무리</a:t>
            </a:r>
            <a:endParaRPr lang="en-US" altLang="ko-KR" dirty="0"/>
          </a:p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 dirty="0"/>
          </a:p>
        </p:txBody>
      </p:sp>
      <p:sp>
        <p:nvSpPr>
          <p:cNvPr id="209" name="Google Shape;209;g2b9749cee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16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045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0503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12aafcb57_1_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79" name="Google Shape;79;g2b12aafcb5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2aafcb57_0_1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91" name="Google Shape;91;g2b12aafcb5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4fc8b065b_0_4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99" name="Google Shape;99;g2b4fc8b065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4fdaddbab_0_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09" name="Google Shape;109;g2b4fdaddba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557294e5e_1_8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21" name="Google Shape;121;g2b557294e5e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4fc8b065b_0_8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35" name="Google Shape;135;g2b4fc8b065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697973" y="1684579"/>
            <a:ext cx="8670978" cy="222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3600"/>
              <a:buFont typeface="Calibri"/>
              <a:buNone/>
              <a:defRPr sz="3600" b="1">
                <a:solidFill>
                  <a:srgbClr val="1A52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697973" y="4281616"/>
            <a:ext cx="8670977" cy="146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/>
          <p:nvPr/>
        </p:nvSpPr>
        <p:spPr>
          <a:xfrm>
            <a:off x="0" y="3972697"/>
            <a:ext cx="12192000" cy="2885303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body" idx="1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–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–"/>
              <a:defRPr sz="1400"/>
            </a:lvl3pPr>
            <a:lvl4pPr marL="1828800" lvl="3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–"/>
              <a:defRPr sz="1200"/>
            </a:lvl4pPr>
            <a:lvl5pPr marL="2286000" lvl="4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–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  <a:defRPr sz="2400" b="1">
                <a:solidFill>
                  <a:srgbClr val="1A52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" name="Google Shape;23;p18"/>
          <p:cNvSpPr/>
          <p:nvPr/>
        </p:nvSpPr>
        <p:spPr>
          <a:xfrm>
            <a:off x="0" y="734560"/>
            <a:ext cx="12192000" cy="62764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about:blank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hyperlink" Target="mailto:jaewoong@seoultech.ac.kr" TargetMode="External"/><Relationship Id="rId4" Type="http://schemas.openxmlformats.org/officeDocument/2006/relationships/hyperlink" Target="mailto:shbae2819@g.seoultech.ac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697973" y="1684579"/>
            <a:ext cx="8670978" cy="222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800"/>
              <a:buFont typeface="Verdana"/>
              <a:buNone/>
            </a:pPr>
            <a:r>
              <a:rPr lang="ko-KR" sz="2800">
                <a:latin typeface="Verdana"/>
                <a:ea typeface="Verdana"/>
                <a:cs typeface="Verdana"/>
                <a:sym typeface="Verdana"/>
              </a:rPr>
              <a:t>다변량 스팀 사용 이상 감지 및 </a:t>
            </a:r>
            <a:br>
              <a:rPr lang="ko-KR" sz="2800">
                <a:latin typeface="Verdana"/>
                <a:ea typeface="Verdana"/>
                <a:cs typeface="Verdana"/>
                <a:sym typeface="Verdana"/>
              </a:rPr>
            </a:br>
            <a:r>
              <a:rPr lang="ko-KR" sz="2800">
                <a:latin typeface="Verdana"/>
                <a:ea typeface="Verdana"/>
                <a:cs typeface="Verdana"/>
                <a:sym typeface="Verdana"/>
              </a:rPr>
              <a:t>영향 변수의 원인 분석 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697973" y="4281616"/>
            <a:ext cx="8670977" cy="146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800" b="1"/>
              <a:t>서울과학기술대학교 데이터사이언스학과</a:t>
            </a:r>
            <a:endParaRPr sz="18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800" b="1"/>
              <a:t>이성호 </a:t>
            </a:r>
            <a:r>
              <a:rPr lang="ko-KR" sz="1800" b="1" u="sng">
                <a:solidFill>
                  <a:schemeClr val="hlink"/>
                </a:solidFill>
                <a:hlinkClick r:id="rId3"/>
              </a:rPr>
              <a:t>sean0310@seoultech.ac.kr</a:t>
            </a:r>
            <a:r>
              <a:rPr lang="ko-KR" sz="1800" b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800" b="1"/>
              <a:t>배소희 </a:t>
            </a:r>
            <a:r>
              <a:rPr lang="ko-KR" sz="1800" b="1" u="sng">
                <a:solidFill>
                  <a:schemeClr val="hlink"/>
                </a:solidFill>
                <a:hlinkClick r:id="rId4"/>
              </a:rPr>
              <a:t>shbae2819@g.seoultech.ac.kr</a:t>
            </a:r>
            <a:r>
              <a:rPr lang="ko-KR" sz="1800" b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800" b="1"/>
              <a:t>심재웅 </a:t>
            </a:r>
            <a:r>
              <a:rPr lang="ko-KR" sz="1800" b="1" u="sng">
                <a:solidFill>
                  <a:schemeClr val="hlink"/>
                </a:solidFill>
                <a:hlinkClick r:id="rId5"/>
              </a:rPr>
              <a:t>jaewoong@seoultech.ac.kr</a:t>
            </a:r>
            <a:r>
              <a:rPr lang="ko-KR" sz="1800" b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b="1"/>
          </a:p>
        </p:txBody>
      </p:sp>
      <p:pic>
        <p:nvPicPr>
          <p:cNvPr id="90" name="Google Shape;90;p1" descr="SEOULTECH 심벌마크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77604" y="157383"/>
            <a:ext cx="662399" cy="62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29769" y="141836"/>
            <a:ext cx="1103291" cy="65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 descr="ETRI CI ㅣ ETRI 소개 ㅣ 한국전자통신연구원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5759" y="230266"/>
            <a:ext cx="1263104" cy="4757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1697973" y="2002657"/>
            <a:ext cx="27754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15</a:t>
            </a:r>
            <a:endParaRPr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557294e5e_1_108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LSTM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9" name="Google Shape;149;g2b557294e5e_1_108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b557294e5e_1_108"/>
          <p:cNvSpPr txBox="1"/>
          <p:nvPr/>
        </p:nvSpPr>
        <p:spPr>
          <a:xfrm>
            <a:off x="486050" y="981500"/>
            <a:ext cx="58722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분류하는 index 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1" name="Google Shape;151;g2b557294e5e_1_108"/>
          <p:cNvPicPr preferRelativeResize="0"/>
          <p:nvPr/>
        </p:nvPicPr>
        <p:blipFill rotWithShape="1">
          <a:blip r:embed="rId4">
            <a:alphaModFix/>
          </a:blip>
          <a:srcRect r="72432"/>
          <a:stretch/>
        </p:blipFill>
        <p:spPr>
          <a:xfrm>
            <a:off x="5191913" y="1285650"/>
            <a:ext cx="1808175" cy="14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b557294e5e_1_108"/>
          <p:cNvSpPr/>
          <p:nvPr/>
        </p:nvSpPr>
        <p:spPr>
          <a:xfrm>
            <a:off x="5585513" y="1285650"/>
            <a:ext cx="645900" cy="1380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b557294e5e_1_108"/>
          <p:cNvSpPr/>
          <p:nvPr/>
        </p:nvSpPr>
        <p:spPr>
          <a:xfrm>
            <a:off x="6262863" y="1285650"/>
            <a:ext cx="482400" cy="1380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2b557294e5e_1_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9975" y="4962600"/>
            <a:ext cx="7765227" cy="173497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5" name="Google Shape;155;g2b557294e5e_1_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9975" y="2978450"/>
            <a:ext cx="7812025" cy="173497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557294e5e_1_119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id="161" name="Google Shape;161;g2b557294e5e_1_119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b557294e5e_1_119"/>
          <p:cNvSpPr txBox="1"/>
          <p:nvPr/>
        </p:nvSpPr>
        <p:spPr>
          <a:xfrm>
            <a:off x="486050" y="981500"/>
            <a:ext cx="63696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분류하는 index 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3" name="Google Shape;163;g2b557294e5e_1_119"/>
          <p:cNvPicPr preferRelativeResize="0"/>
          <p:nvPr/>
        </p:nvPicPr>
        <p:blipFill rotWithShape="1">
          <a:blip r:embed="rId4">
            <a:alphaModFix/>
          </a:blip>
          <a:srcRect l="58912" r="2863"/>
          <a:stretch/>
        </p:blipFill>
        <p:spPr>
          <a:xfrm>
            <a:off x="4842412" y="1285650"/>
            <a:ext cx="2507175" cy="14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b557294e5e_1_119"/>
          <p:cNvSpPr/>
          <p:nvPr/>
        </p:nvSpPr>
        <p:spPr>
          <a:xfrm>
            <a:off x="6956688" y="1285650"/>
            <a:ext cx="208200" cy="13806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b557294e5e_1_119"/>
          <p:cNvSpPr/>
          <p:nvPr/>
        </p:nvSpPr>
        <p:spPr>
          <a:xfrm>
            <a:off x="5273913" y="1285650"/>
            <a:ext cx="195000" cy="1380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b557294e5e_1_119"/>
          <p:cNvSpPr/>
          <p:nvPr/>
        </p:nvSpPr>
        <p:spPr>
          <a:xfrm>
            <a:off x="6695813" y="1285650"/>
            <a:ext cx="245400" cy="13806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2b557294e5e_1_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1200" y="3025687"/>
            <a:ext cx="6369601" cy="140703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8" name="Google Shape;168;g2b557294e5e_1_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950" y="4665550"/>
            <a:ext cx="5792575" cy="129072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9" name="Google Shape;169;g2b557294e5e_1_1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8525" y="4665550"/>
            <a:ext cx="5792577" cy="1283398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48af5928c_0_118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IMV-LSTM</a:t>
            </a:r>
            <a:endParaRPr/>
          </a:p>
        </p:txBody>
      </p:sp>
      <p:pic>
        <p:nvPicPr>
          <p:cNvPr id="175" name="Google Shape;175;g2b48af5928c_0_118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b48af5928c_0_118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lr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=1e-3)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layer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노드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32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데이터셋에서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각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클래스가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차지하는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비율의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역수를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사용하여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loss weight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0.9501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F1 : 0.5368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해석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(Attention Map)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jr_window_patch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공정변화도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tg03(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끝단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is_abnormal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label값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35(설비S1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용액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높이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jr_progress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공정진행도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7" name="Google Shape;177;g2b48af5928c_0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4823" y="2688588"/>
            <a:ext cx="6738950" cy="14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b48af5928c_0_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8282" y="981500"/>
            <a:ext cx="2055493" cy="17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b48af5928c_0_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93775" y="1104775"/>
            <a:ext cx="2247125" cy="429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b48af5928c_0_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32400" y="4321812"/>
            <a:ext cx="2261386" cy="2383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4fdaddbab_0_24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IMV-LSTM</a:t>
            </a:r>
            <a:endParaRPr/>
          </a:p>
        </p:txBody>
      </p:sp>
      <p:pic>
        <p:nvPicPr>
          <p:cNvPr id="186" name="Google Shape;186;g2b4fdaddbab_0_2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b4fdaddbab_0_24"/>
          <p:cNvSpPr txBox="1"/>
          <p:nvPr/>
        </p:nvSpPr>
        <p:spPr>
          <a:xfrm>
            <a:off x="486050" y="981500"/>
            <a:ext cx="63696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분류하는 index 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g2b4fdaddbab_0_24"/>
          <p:cNvPicPr preferRelativeResize="0"/>
          <p:nvPr/>
        </p:nvPicPr>
        <p:blipFill rotWithShape="1">
          <a:blip r:embed="rId4">
            <a:alphaModFix/>
          </a:blip>
          <a:srcRect r="71622"/>
          <a:stretch/>
        </p:blipFill>
        <p:spPr>
          <a:xfrm>
            <a:off x="5139823" y="1267050"/>
            <a:ext cx="1912350" cy="14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b4fdaddbab_0_24"/>
          <p:cNvSpPr/>
          <p:nvPr/>
        </p:nvSpPr>
        <p:spPr>
          <a:xfrm>
            <a:off x="6233550" y="1285650"/>
            <a:ext cx="482400" cy="1380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b4fdaddbab_0_24"/>
          <p:cNvSpPr/>
          <p:nvPr/>
        </p:nvSpPr>
        <p:spPr>
          <a:xfrm>
            <a:off x="5498000" y="1285650"/>
            <a:ext cx="645900" cy="1380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2b4fdaddbab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1283" y="3029137"/>
            <a:ext cx="7615580" cy="168592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2" name="Google Shape;192;g2b4fdaddbab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8600" y="4917888"/>
            <a:ext cx="7600950" cy="168592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557294e5e_1_22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IMV-LSTM</a:t>
            </a:r>
            <a:endParaRPr/>
          </a:p>
        </p:txBody>
      </p:sp>
      <p:pic>
        <p:nvPicPr>
          <p:cNvPr id="198" name="Google Shape;198;g2b557294e5e_1_22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b557294e5e_1_22"/>
          <p:cNvPicPr preferRelativeResize="0"/>
          <p:nvPr/>
        </p:nvPicPr>
        <p:blipFill rotWithShape="1">
          <a:blip r:embed="rId4">
            <a:alphaModFix/>
          </a:blip>
          <a:srcRect l="62952" r="3483"/>
          <a:stretch/>
        </p:blipFill>
        <p:spPr>
          <a:xfrm>
            <a:off x="5001602" y="1267050"/>
            <a:ext cx="2261849" cy="14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b557294e5e_1_22"/>
          <p:cNvSpPr txBox="1"/>
          <p:nvPr/>
        </p:nvSpPr>
        <p:spPr>
          <a:xfrm>
            <a:off x="486050" y="981500"/>
            <a:ext cx="63696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분류하는 index 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2b557294e5e_1_22"/>
          <p:cNvSpPr/>
          <p:nvPr/>
        </p:nvSpPr>
        <p:spPr>
          <a:xfrm>
            <a:off x="6917075" y="1285650"/>
            <a:ext cx="208200" cy="13806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b557294e5e_1_22"/>
          <p:cNvSpPr/>
          <p:nvPr/>
        </p:nvSpPr>
        <p:spPr>
          <a:xfrm>
            <a:off x="5195450" y="1285650"/>
            <a:ext cx="195000" cy="1380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b557294e5e_1_22"/>
          <p:cNvSpPr/>
          <p:nvPr/>
        </p:nvSpPr>
        <p:spPr>
          <a:xfrm>
            <a:off x="6656200" y="1285650"/>
            <a:ext cx="245400" cy="13806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g2b557294e5e_1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850" y="3065504"/>
            <a:ext cx="6090301" cy="13274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5" name="Google Shape;205;g2b557294e5e_1_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250" y="4656699"/>
            <a:ext cx="5456052" cy="120522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6" name="Google Shape;206;g2b557294e5e_1_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2525" y="4624963"/>
            <a:ext cx="5726200" cy="12687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9749ceef8_0_0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전체 모델 결과표</a:t>
            </a:r>
            <a:endParaRPr dirty="0"/>
          </a:p>
        </p:txBody>
      </p:sp>
      <p:pic>
        <p:nvPicPr>
          <p:cNvPr id="212" name="Google Shape;212;g2b9749ceef8_0_0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b9749ceef8_0_0"/>
          <p:cNvSpPr txBox="1"/>
          <p:nvPr/>
        </p:nvSpPr>
        <p:spPr>
          <a:xfrm>
            <a:off x="486050" y="1064629"/>
            <a:ext cx="58722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1D CNN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IMV LSTM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B4FE785-7A2C-B861-1448-B459AC9904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4287" y="1141351"/>
          <a:ext cx="3835672" cy="1487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918">
                  <a:extLst>
                    <a:ext uri="{9D8B030D-6E8A-4147-A177-3AD203B41FA5}">
                      <a16:colId xmlns:a16="http://schemas.microsoft.com/office/drawing/2014/main" val="1648728664"/>
                    </a:ext>
                  </a:extLst>
                </a:gridCol>
                <a:gridCol w="958918">
                  <a:extLst>
                    <a:ext uri="{9D8B030D-6E8A-4147-A177-3AD203B41FA5}">
                      <a16:colId xmlns:a16="http://schemas.microsoft.com/office/drawing/2014/main" val="2447002640"/>
                    </a:ext>
                  </a:extLst>
                </a:gridCol>
                <a:gridCol w="958918">
                  <a:extLst>
                    <a:ext uri="{9D8B030D-6E8A-4147-A177-3AD203B41FA5}">
                      <a16:colId xmlns:a16="http://schemas.microsoft.com/office/drawing/2014/main" val="141825909"/>
                    </a:ext>
                  </a:extLst>
                </a:gridCol>
                <a:gridCol w="958918">
                  <a:extLst>
                    <a:ext uri="{9D8B030D-6E8A-4147-A177-3AD203B41FA5}">
                      <a16:colId xmlns:a16="http://schemas.microsoft.com/office/drawing/2014/main" val="2213471005"/>
                    </a:ext>
                  </a:extLst>
                </a:gridCol>
              </a:tblGrid>
              <a:tr h="29756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Regression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23278"/>
                  </a:ext>
                </a:extLst>
              </a:tr>
              <a:tr h="2975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precision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recall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F1 score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357549"/>
                  </a:ext>
                </a:extLst>
              </a:tr>
              <a:tr h="29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Under LCL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0.3986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0.4365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0.4167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8403638"/>
                  </a:ext>
                </a:extLst>
              </a:tr>
              <a:tr h="29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Over UCL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0.5391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0.2081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0.3002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0433417"/>
                  </a:ext>
                </a:extLst>
              </a:tr>
              <a:tr h="297565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Accuracy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0.9748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6325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6F2853E-AE99-0607-F8C1-962AE0D1A0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4287" y="2903954"/>
          <a:ext cx="3835672" cy="1487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918">
                  <a:extLst>
                    <a:ext uri="{9D8B030D-6E8A-4147-A177-3AD203B41FA5}">
                      <a16:colId xmlns:a16="http://schemas.microsoft.com/office/drawing/2014/main" val="1648728664"/>
                    </a:ext>
                  </a:extLst>
                </a:gridCol>
                <a:gridCol w="958918">
                  <a:extLst>
                    <a:ext uri="{9D8B030D-6E8A-4147-A177-3AD203B41FA5}">
                      <a16:colId xmlns:a16="http://schemas.microsoft.com/office/drawing/2014/main" val="2447002640"/>
                    </a:ext>
                  </a:extLst>
                </a:gridCol>
                <a:gridCol w="958918">
                  <a:extLst>
                    <a:ext uri="{9D8B030D-6E8A-4147-A177-3AD203B41FA5}">
                      <a16:colId xmlns:a16="http://schemas.microsoft.com/office/drawing/2014/main" val="141825909"/>
                    </a:ext>
                  </a:extLst>
                </a:gridCol>
                <a:gridCol w="958918">
                  <a:extLst>
                    <a:ext uri="{9D8B030D-6E8A-4147-A177-3AD203B41FA5}">
                      <a16:colId xmlns:a16="http://schemas.microsoft.com/office/drawing/2014/main" val="2213471005"/>
                    </a:ext>
                  </a:extLst>
                </a:gridCol>
              </a:tblGrid>
              <a:tr h="29756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Regression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23278"/>
                  </a:ext>
                </a:extLst>
              </a:tr>
              <a:tr h="2975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precision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recall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F1 score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357549"/>
                  </a:ext>
                </a:extLst>
              </a:tr>
              <a:tr h="29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Under LCL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0.6087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0.4200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0.4970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8403638"/>
                  </a:ext>
                </a:extLst>
              </a:tr>
              <a:tr h="29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Over UCL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0.2087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0.4000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0.2743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0433417"/>
                  </a:ext>
                </a:extLst>
              </a:tr>
              <a:tr h="297565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Accuracy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0.9832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63250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68C2-80E3-9EB8-A08A-056ED10412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4287" y="4666558"/>
          <a:ext cx="3835672" cy="1487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918">
                  <a:extLst>
                    <a:ext uri="{9D8B030D-6E8A-4147-A177-3AD203B41FA5}">
                      <a16:colId xmlns:a16="http://schemas.microsoft.com/office/drawing/2014/main" val="1648728664"/>
                    </a:ext>
                  </a:extLst>
                </a:gridCol>
                <a:gridCol w="958918">
                  <a:extLst>
                    <a:ext uri="{9D8B030D-6E8A-4147-A177-3AD203B41FA5}">
                      <a16:colId xmlns:a16="http://schemas.microsoft.com/office/drawing/2014/main" val="2447002640"/>
                    </a:ext>
                  </a:extLst>
                </a:gridCol>
                <a:gridCol w="958918">
                  <a:extLst>
                    <a:ext uri="{9D8B030D-6E8A-4147-A177-3AD203B41FA5}">
                      <a16:colId xmlns:a16="http://schemas.microsoft.com/office/drawing/2014/main" val="141825909"/>
                    </a:ext>
                  </a:extLst>
                </a:gridCol>
                <a:gridCol w="958918">
                  <a:extLst>
                    <a:ext uri="{9D8B030D-6E8A-4147-A177-3AD203B41FA5}">
                      <a16:colId xmlns:a16="http://schemas.microsoft.com/office/drawing/2014/main" val="2213471005"/>
                    </a:ext>
                  </a:extLst>
                </a:gridCol>
              </a:tblGrid>
              <a:tr h="29756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Regression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23278"/>
                  </a:ext>
                </a:extLst>
              </a:tr>
              <a:tr h="2975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precision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recall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F1 score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357549"/>
                  </a:ext>
                </a:extLst>
              </a:tr>
              <a:tr h="29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Under LCL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0.5072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0.4930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0.5000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8403638"/>
                  </a:ext>
                </a:extLst>
              </a:tr>
              <a:tr h="29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Over UCL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0.2870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0.3667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0.3220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0433417"/>
                  </a:ext>
                </a:extLst>
              </a:tr>
              <a:tr h="297565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Accuracy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0.9843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63250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6DA0B5-7B4B-3732-E56D-FC00E7272C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88360" y="1141351"/>
          <a:ext cx="3835672" cy="1487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918">
                  <a:extLst>
                    <a:ext uri="{9D8B030D-6E8A-4147-A177-3AD203B41FA5}">
                      <a16:colId xmlns:a16="http://schemas.microsoft.com/office/drawing/2014/main" val="1648728664"/>
                    </a:ext>
                  </a:extLst>
                </a:gridCol>
                <a:gridCol w="958918">
                  <a:extLst>
                    <a:ext uri="{9D8B030D-6E8A-4147-A177-3AD203B41FA5}">
                      <a16:colId xmlns:a16="http://schemas.microsoft.com/office/drawing/2014/main" val="2447002640"/>
                    </a:ext>
                  </a:extLst>
                </a:gridCol>
                <a:gridCol w="958918">
                  <a:extLst>
                    <a:ext uri="{9D8B030D-6E8A-4147-A177-3AD203B41FA5}">
                      <a16:colId xmlns:a16="http://schemas.microsoft.com/office/drawing/2014/main" val="141825909"/>
                    </a:ext>
                  </a:extLst>
                </a:gridCol>
                <a:gridCol w="958918">
                  <a:extLst>
                    <a:ext uri="{9D8B030D-6E8A-4147-A177-3AD203B41FA5}">
                      <a16:colId xmlns:a16="http://schemas.microsoft.com/office/drawing/2014/main" val="2213471005"/>
                    </a:ext>
                  </a:extLst>
                </a:gridCol>
              </a:tblGrid>
              <a:tr h="29756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Classification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23278"/>
                  </a:ext>
                </a:extLst>
              </a:tr>
              <a:tr h="2975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precision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recall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F1 score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357549"/>
                  </a:ext>
                </a:extLst>
              </a:tr>
              <a:tr h="29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Under LCL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0.8188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0.0694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0.1280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8403638"/>
                  </a:ext>
                </a:extLst>
              </a:tr>
              <a:tr h="29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Over UCL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0.3478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0.2847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0.2847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0433417"/>
                  </a:ext>
                </a:extLst>
              </a:tr>
              <a:tr h="297565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Accuracy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0.9010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63250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0D8985B-C4E5-A977-B1C3-CAF1D5FF5B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88360" y="2903954"/>
          <a:ext cx="3835672" cy="1487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918">
                  <a:extLst>
                    <a:ext uri="{9D8B030D-6E8A-4147-A177-3AD203B41FA5}">
                      <a16:colId xmlns:a16="http://schemas.microsoft.com/office/drawing/2014/main" val="1648728664"/>
                    </a:ext>
                  </a:extLst>
                </a:gridCol>
                <a:gridCol w="958918">
                  <a:extLst>
                    <a:ext uri="{9D8B030D-6E8A-4147-A177-3AD203B41FA5}">
                      <a16:colId xmlns:a16="http://schemas.microsoft.com/office/drawing/2014/main" val="2447002640"/>
                    </a:ext>
                  </a:extLst>
                </a:gridCol>
                <a:gridCol w="958918">
                  <a:extLst>
                    <a:ext uri="{9D8B030D-6E8A-4147-A177-3AD203B41FA5}">
                      <a16:colId xmlns:a16="http://schemas.microsoft.com/office/drawing/2014/main" val="141825909"/>
                    </a:ext>
                  </a:extLst>
                </a:gridCol>
                <a:gridCol w="958918">
                  <a:extLst>
                    <a:ext uri="{9D8B030D-6E8A-4147-A177-3AD203B41FA5}">
                      <a16:colId xmlns:a16="http://schemas.microsoft.com/office/drawing/2014/main" val="2213471005"/>
                    </a:ext>
                  </a:extLst>
                </a:gridCol>
              </a:tblGrid>
              <a:tr h="29756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Classification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23278"/>
                  </a:ext>
                </a:extLst>
              </a:tr>
              <a:tr h="2975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precision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recall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F1 score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357549"/>
                  </a:ext>
                </a:extLst>
              </a:tr>
              <a:tr h="29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Under LCL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0.4348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0.2091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0.2824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8403638"/>
                  </a:ext>
                </a:extLst>
              </a:tr>
              <a:tr h="29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Over UCL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0.487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0.1414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0.2192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0433417"/>
                  </a:ext>
                </a:extLst>
              </a:tr>
              <a:tr h="297565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Accuracy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0.9619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63250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F8DDED0-E3F5-6EE5-F2EB-405993B486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88360" y="4666557"/>
          <a:ext cx="3835672" cy="1487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918">
                  <a:extLst>
                    <a:ext uri="{9D8B030D-6E8A-4147-A177-3AD203B41FA5}">
                      <a16:colId xmlns:a16="http://schemas.microsoft.com/office/drawing/2014/main" val="1648728664"/>
                    </a:ext>
                  </a:extLst>
                </a:gridCol>
                <a:gridCol w="958918">
                  <a:extLst>
                    <a:ext uri="{9D8B030D-6E8A-4147-A177-3AD203B41FA5}">
                      <a16:colId xmlns:a16="http://schemas.microsoft.com/office/drawing/2014/main" val="2447002640"/>
                    </a:ext>
                  </a:extLst>
                </a:gridCol>
                <a:gridCol w="958918">
                  <a:extLst>
                    <a:ext uri="{9D8B030D-6E8A-4147-A177-3AD203B41FA5}">
                      <a16:colId xmlns:a16="http://schemas.microsoft.com/office/drawing/2014/main" val="141825909"/>
                    </a:ext>
                  </a:extLst>
                </a:gridCol>
                <a:gridCol w="958918">
                  <a:extLst>
                    <a:ext uri="{9D8B030D-6E8A-4147-A177-3AD203B41FA5}">
                      <a16:colId xmlns:a16="http://schemas.microsoft.com/office/drawing/2014/main" val="2213471005"/>
                    </a:ext>
                  </a:extLst>
                </a:gridCol>
              </a:tblGrid>
              <a:tr h="29756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Classification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23278"/>
                  </a:ext>
                </a:extLst>
              </a:tr>
              <a:tr h="2975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precision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recall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F1 score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357549"/>
                  </a:ext>
                </a:extLst>
              </a:tr>
              <a:tr h="29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Under LCL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0.5652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0.2241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0.3210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8403638"/>
                  </a:ext>
                </a:extLst>
              </a:tr>
              <a:tr h="29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Over UCL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0.6174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0.1431</a:t>
                      </a:r>
                      <a:endParaRPr 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0.2324</a:t>
                      </a:r>
                      <a:endParaRPr 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0433417"/>
                  </a:ext>
                </a:extLst>
              </a:tr>
              <a:tr h="297565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Accuracy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0.9546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6325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A305FD6-1631-3B99-4BF2-9F643ADDA0E8}"/>
              </a:ext>
            </a:extLst>
          </p:cNvPr>
          <p:cNvSpPr txBox="1"/>
          <p:nvPr/>
        </p:nvSpPr>
        <p:spPr>
          <a:xfrm>
            <a:off x="2004287" y="6429160"/>
            <a:ext cx="8019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IMV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LSTM</a:t>
            </a:r>
            <a:r>
              <a:rPr lang="ko-KR" altLang="en-US" dirty="0">
                <a:sym typeface="Wingdings" panose="05000000000000000000" pitchFamily="2" charset="2"/>
              </a:rPr>
              <a:t>이 회귀와 분류 작업 모두에서 가장 균형 있는 성능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E7D86-23FD-CBD7-C331-8EB00C7C7C96}"/>
              </a:ext>
            </a:extLst>
          </p:cNvPr>
          <p:cNvSpPr txBox="1"/>
          <p:nvPr/>
        </p:nvSpPr>
        <p:spPr>
          <a:xfrm>
            <a:off x="10095345" y="1300487"/>
            <a:ext cx="2045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회귀에서 높은 정확도이나 분류의 정확도는 낮음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분류의 </a:t>
            </a:r>
            <a:r>
              <a:rPr lang="en-US" altLang="ko-KR" dirty="0"/>
              <a:t>F1 score </a:t>
            </a:r>
            <a:r>
              <a:rPr lang="ko-KR" altLang="en-US" dirty="0"/>
              <a:t>매우 낮음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952DF-CCCE-36EE-1DF6-2AF391A172D0}"/>
              </a:ext>
            </a:extLst>
          </p:cNvPr>
          <p:cNvSpPr txBox="1"/>
          <p:nvPr/>
        </p:nvSpPr>
        <p:spPr>
          <a:xfrm>
            <a:off x="10095345" y="3063090"/>
            <a:ext cx="2045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회귀의</a:t>
            </a:r>
            <a:r>
              <a:rPr lang="en-US" altLang="ko-KR" dirty="0"/>
              <a:t> Under UCL</a:t>
            </a:r>
            <a:r>
              <a:rPr lang="ko-KR" altLang="en-US" dirty="0"/>
              <a:t>의 경우 높은 정밀도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전반적으로 낮은 </a:t>
            </a:r>
            <a:r>
              <a:rPr lang="en-US" altLang="ko-KR" dirty="0"/>
              <a:t>F1 score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4A496C-E258-F350-9FF2-6AC905F34F85}"/>
              </a:ext>
            </a:extLst>
          </p:cNvPr>
          <p:cNvSpPr txBox="1"/>
          <p:nvPr/>
        </p:nvSpPr>
        <p:spPr>
          <a:xfrm>
            <a:off x="10095345" y="4933415"/>
            <a:ext cx="2045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회귀에서의 높은 정확도와 </a:t>
            </a:r>
            <a:r>
              <a:rPr lang="en-US" altLang="ko-KR" dirty="0"/>
              <a:t>Under UCL</a:t>
            </a:r>
            <a:r>
              <a:rPr lang="ko-KR" altLang="en-US" dirty="0"/>
              <a:t>의 가장 높은 </a:t>
            </a:r>
            <a:r>
              <a:rPr lang="ko-KR" altLang="en-US" dirty="0" err="1"/>
              <a:t>재현율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분류의 </a:t>
            </a:r>
            <a:r>
              <a:rPr lang="en-US" altLang="ko-KR" dirty="0"/>
              <a:t>F1 score </a:t>
            </a:r>
            <a:r>
              <a:rPr lang="ko-KR" altLang="en-US" dirty="0"/>
              <a:t>가장 높음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ctrTitle"/>
          </p:nvPr>
        </p:nvSpPr>
        <p:spPr>
          <a:xfrm>
            <a:off x="1697973" y="1684579"/>
            <a:ext cx="8670978" cy="222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3600"/>
              <a:buFont typeface="Calibri"/>
              <a:buNone/>
            </a:pPr>
            <a:r>
              <a:rPr lang="ko-KR"/>
              <a:t>감사합니다</a:t>
            </a:r>
            <a:endParaRPr/>
          </a:p>
        </p:txBody>
      </p:sp>
      <p:sp>
        <p:nvSpPr>
          <p:cNvPr id="234" name="Google Shape;234;p16"/>
          <p:cNvSpPr txBox="1">
            <a:spLocks noGrp="1"/>
          </p:cNvSpPr>
          <p:nvPr>
            <p:ph type="subTitle" idx="1"/>
          </p:nvPr>
        </p:nvSpPr>
        <p:spPr>
          <a:xfrm>
            <a:off x="1697973" y="4281616"/>
            <a:ext cx="8670977" cy="146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</p:txBody>
      </p:sp>
      <p:pic>
        <p:nvPicPr>
          <p:cNvPr id="235" name="Google Shape;235;p16" descr="SEOULTECH 심벌마크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7604" y="157383"/>
            <a:ext cx="662399" cy="62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9769" y="141836"/>
            <a:ext cx="1103291" cy="65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6" descr="ETRI CI ㅣ ETRI 소개 ㅣ 한국전자통신연구원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759" y="230266"/>
            <a:ext cx="1263104" cy="47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body" idx="1"/>
          </p:nvPr>
        </p:nvSpPr>
        <p:spPr>
          <a:xfrm>
            <a:off x="217098" y="862641"/>
            <a:ext cx="11757804" cy="487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9151" lvl="1" indent="-2857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ko-KR" sz="1800"/>
              <a:t>이용 데이터</a:t>
            </a:r>
            <a:endParaRPr sz="1800"/>
          </a:p>
          <a:p>
            <a:pPr marL="432000" lvl="1" indent="-22859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제품 2종에 대한 6달간 센서 데이터</a:t>
            </a:r>
            <a:endParaRPr/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	df_ext(2023-03,04)(5123,0385)_2023-11-16 seoultech </a:t>
            </a:r>
            <a:endParaRPr/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	df_ext(2023-05,06)(5123,0385)_2023-11-16 seoultech </a:t>
            </a:r>
            <a:endParaRPr/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	df_ext(2023-07,08)(5123,0385)_2023-11-16 seoultech</a:t>
            </a:r>
            <a:endParaRPr/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	기간 : 2023-03-02 08:00:00 ~ 2023-08-27 03:00:00 (분)</a:t>
            </a:r>
            <a:endParaRPr/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432000" lvl="1" indent="-22859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이용 데이터 전처리</a:t>
            </a:r>
            <a:endParaRPr/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	• jr_progress : jr을 기준으로 시간에 따른 정수를 새로운 변수로 추가 </a:t>
            </a:r>
            <a:endParaRPr/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ko-KR"/>
              <a:t>	</a:t>
            </a:r>
            <a:endParaRPr/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ko-KR"/>
              <a:t>	 </a:t>
            </a:r>
            <a:endParaRPr/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ko-KR"/>
              <a:t>	• jr_window_patch : window 사이즈 만큼의 데이터 패치 후, 예측하고자 하는 시점의 jr과 다른지 같은지 		  표기하는 새로운 변수 추가</a:t>
            </a:r>
            <a:endParaRPr/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ko-KR"/>
              <a:t>	</a:t>
            </a:r>
            <a:endParaRPr/>
          </a:p>
        </p:txBody>
      </p:sp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데이터</a:t>
            </a:r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sldNum" idx="12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8403" y="1550003"/>
            <a:ext cx="2976016" cy="16598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7"/>
          <p:cNvGrpSpPr/>
          <p:nvPr/>
        </p:nvGrpSpPr>
        <p:grpSpPr>
          <a:xfrm>
            <a:off x="7831685" y="3299211"/>
            <a:ext cx="4265301" cy="931530"/>
            <a:chOff x="-106434" y="3579472"/>
            <a:chExt cx="8709886" cy="1365296"/>
          </a:xfrm>
        </p:grpSpPr>
        <p:cxnSp>
          <p:nvCxnSpPr>
            <p:cNvPr id="103" name="Google Shape;103;p7"/>
            <p:cNvCxnSpPr/>
            <p:nvPr/>
          </p:nvCxnSpPr>
          <p:spPr>
            <a:xfrm rot="10800000" flipH="1">
              <a:off x="1887514" y="3697476"/>
              <a:ext cx="1097280" cy="8745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 rot="10800000" flipH="1">
              <a:off x="2984794" y="3952240"/>
              <a:ext cx="777623" cy="6197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" name="Google Shape;105;p7"/>
            <p:cNvCxnSpPr/>
            <p:nvPr/>
          </p:nvCxnSpPr>
          <p:spPr>
            <a:xfrm rot="10800000" flipH="1">
              <a:off x="3762417" y="3579472"/>
              <a:ext cx="1245341" cy="99252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" name="Google Shape;106;p7"/>
            <p:cNvCxnSpPr/>
            <p:nvPr/>
          </p:nvCxnSpPr>
          <p:spPr>
            <a:xfrm rot="10800000" flipH="1">
              <a:off x="5007758" y="3697476"/>
              <a:ext cx="1097279" cy="8745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" name="Google Shape;107;p7"/>
            <p:cNvCxnSpPr/>
            <p:nvPr/>
          </p:nvCxnSpPr>
          <p:spPr>
            <a:xfrm rot="10800000" flipH="1">
              <a:off x="6105037" y="3952240"/>
              <a:ext cx="777623" cy="6197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Google Shape;108;p7"/>
            <p:cNvCxnSpPr/>
            <p:nvPr/>
          </p:nvCxnSpPr>
          <p:spPr>
            <a:xfrm rot="10800000" flipH="1">
              <a:off x="6873625" y="3927183"/>
              <a:ext cx="809063" cy="64481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" name="Google Shape;109;p7"/>
            <p:cNvCxnSpPr/>
            <p:nvPr/>
          </p:nvCxnSpPr>
          <p:spPr>
            <a:xfrm rot="10800000" flipH="1">
              <a:off x="7682688" y="3838158"/>
              <a:ext cx="920764" cy="73384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2984794" y="3697476"/>
              <a:ext cx="0" cy="8745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3762417" y="3952240"/>
              <a:ext cx="0" cy="6197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5007758" y="3579472"/>
              <a:ext cx="0" cy="99252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6096001" y="3697476"/>
              <a:ext cx="0" cy="8745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7"/>
            <p:cNvCxnSpPr/>
            <p:nvPr/>
          </p:nvCxnSpPr>
          <p:spPr>
            <a:xfrm>
              <a:off x="6874747" y="3952240"/>
              <a:ext cx="0" cy="6197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p7"/>
            <p:cNvCxnSpPr/>
            <p:nvPr/>
          </p:nvCxnSpPr>
          <p:spPr>
            <a:xfrm>
              <a:off x="7681361" y="3952240"/>
              <a:ext cx="0" cy="6197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" name="Google Shape;116;p7"/>
            <p:cNvSpPr/>
            <p:nvPr/>
          </p:nvSpPr>
          <p:spPr>
            <a:xfrm>
              <a:off x="1887514" y="4744720"/>
              <a:ext cx="1097272" cy="200048"/>
            </a:xfrm>
            <a:prstGeom prst="rect">
              <a:avLst/>
            </a:prstGeom>
            <a:solidFill>
              <a:srgbClr val="AEABA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984786" y="4744720"/>
              <a:ext cx="777623" cy="200048"/>
            </a:xfrm>
            <a:prstGeom prst="rect">
              <a:avLst/>
            </a:prstGeom>
            <a:solidFill>
              <a:srgbClr val="AEABA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762409" y="4744720"/>
              <a:ext cx="1245336" cy="200048"/>
            </a:xfrm>
            <a:prstGeom prst="rect">
              <a:avLst/>
            </a:prstGeom>
            <a:solidFill>
              <a:srgbClr val="AEABA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007745" y="4744720"/>
              <a:ext cx="1088255" cy="200048"/>
            </a:xfrm>
            <a:prstGeom prst="rect">
              <a:avLst/>
            </a:prstGeom>
            <a:solidFill>
              <a:srgbClr val="AEABA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096001" y="4744720"/>
              <a:ext cx="777624" cy="200048"/>
            </a:xfrm>
            <a:prstGeom prst="rect">
              <a:avLst/>
            </a:prstGeom>
            <a:solidFill>
              <a:srgbClr val="AEABA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873624" y="4744720"/>
              <a:ext cx="807733" cy="200048"/>
            </a:xfrm>
            <a:prstGeom prst="rect">
              <a:avLst/>
            </a:prstGeom>
            <a:solidFill>
              <a:srgbClr val="AEABA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7681356" y="4744720"/>
              <a:ext cx="920739" cy="200048"/>
            </a:xfrm>
            <a:prstGeom prst="rect">
              <a:avLst/>
            </a:prstGeom>
            <a:solidFill>
              <a:srgbClr val="AEABA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 txBox="1"/>
            <p:nvPr/>
          </p:nvSpPr>
          <p:spPr>
            <a:xfrm>
              <a:off x="-106434" y="4123770"/>
              <a:ext cx="2136720" cy="3759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Jr_progress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 txBox="1"/>
            <p:nvPr/>
          </p:nvSpPr>
          <p:spPr>
            <a:xfrm>
              <a:off x="339258" y="4636992"/>
              <a:ext cx="1245337" cy="307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7"/>
          <p:cNvSpPr/>
          <p:nvPr/>
        </p:nvSpPr>
        <p:spPr>
          <a:xfrm>
            <a:off x="8875014" y="6204613"/>
            <a:ext cx="537343" cy="136491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9412357" y="6204613"/>
            <a:ext cx="380808" cy="136491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9793165" y="6204613"/>
            <a:ext cx="609851" cy="136491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10403016" y="6204613"/>
            <a:ext cx="532927" cy="136491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10935944" y="6204613"/>
            <a:ext cx="380809" cy="136491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11316753" y="6204613"/>
            <a:ext cx="846445" cy="136491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7543800" y="5780944"/>
            <a:ext cx="140113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jr_window_patch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8116821" y="6131111"/>
            <a:ext cx="609852" cy="209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7543800" y="5365027"/>
            <a:ext cx="140113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9065418" y="5468358"/>
            <a:ext cx="537343" cy="266075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8953537" y="5777127"/>
            <a:ext cx="12984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0,0,0,1,1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11439810" y="5468358"/>
            <a:ext cx="537343" cy="266075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11327929" y="5777127"/>
            <a:ext cx="12984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0,0,0,1,1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805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212437" y="862640"/>
            <a:ext cx="11757804" cy="421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9151" lvl="1" indent="-2857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ko-KR" sz="1800" dirty="0"/>
              <a:t>이용 데이터</a:t>
            </a:r>
            <a:endParaRPr sz="1800" dirty="0"/>
          </a:p>
          <a:p>
            <a:pPr marL="432000" lvl="1" indent="-22859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dirty="0"/>
              <a:t>이용 데이터 정의</a:t>
            </a:r>
            <a:endParaRPr dirty="0"/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ko-KR" dirty="0"/>
              <a:t>	</a:t>
            </a:r>
            <a:r>
              <a:rPr lang="ko-KR" b="1" dirty="0"/>
              <a:t>• </a:t>
            </a:r>
            <a:r>
              <a:rPr lang="ko-KR" b="1" dirty="0" err="1"/>
              <a:t>input</a:t>
            </a:r>
            <a:r>
              <a:rPr lang="ko-KR" b="1" dirty="0"/>
              <a:t>(</a:t>
            </a:r>
            <a:r>
              <a:rPr lang="ko-KR" b="1" dirty="0" err="1"/>
              <a:t>X</a:t>
            </a:r>
            <a:r>
              <a:rPr lang="ko-KR" b="1" dirty="0"/>
              <a:t>) : </a:t>
            </a:r>
            <a:r>
              <a:rPr lang="ko-KR" b="1" dirty="0" err="1"/>
              <a:t>tg</a:t>
            </a:r>
            <a:r>
              <a:rPr lang="ko-KR" b="1" dirty="0"/>
              <a:t> (38개 </a:t>
            </a:r>
            <a:r>
              <a:rPr lang="ko-KR" b="1" dirty="0" err="1"/>
              <a:t>sensor</a:t>
            </a:r>
            <a:r>
              <a:rPr lang="ko-KR" b="1" dirty="0"/>
              <a:t> 데이터), 공정진행도(</a:t>
            </a:r>
            <a:r>
              <a:rPr lang="ko-KR" b="1" dirty="0" err="1"/>
              <a:t>jr_progress</a:t>
            </a:r>
            <a:r>
              <a:rPr lang="ko-KR" b="1" dirty="0"/>
              <a:t>) , 공정변화도(</a:t>
            </a:r>
            <a:r>
              <a:rPr lang="ko-KR" b="1" dirty="0" err="1"/>
              <a:t>jr_window_patch</a:t>
            </a:r>
            <a:r>
              <a:rPr lang="ko-KR" b="1" dirty="0"/>
              <a:t>)  </a:t>
            </a:r>
            <a:endParaRPr dirty="0"/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ko-KR" dirty="0"/>
              <a:t>		- </a:t>
            </a:r>
            <a:r>
              <a:rPr lang="ko-KR" dirty="0" err="1"/>
              <a:t>Window</a:t>
            </a:r>
            <a:r>
              <a:rPr lang="ko-KR" dirty="0"/>
              <a:t> </a:t>
            </a:r>
            <a:r>
              <a:rPr lang="ko-KR" dirty="0" err="1"/>
              <a:t>size</a:t>
            </a:r>
            <a:r>
              <a:rPr lang="ko-KR" dirty="0"/>
              <a:t> : </a:t>
            </a:r>
            <a:r>
              <a:rPr lang="en-US" altLang="ko-KR" dirty="0"/>
              <a:t>3</a:t>
            </a:r>
            <a:r>
              <a:rPr lang="ko-KR" dirty="0"/>
              <a:t>0 </a:t>
            </a:r>
            <a:endParaRPr b="1" dirty="0"/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b="1" dirty="0"/>
              <a:t>	• </a:t>
            </a:r>
            <a:r>
              <a:rPr lang="ko-KR" b="1" dirty="0" err="1"/>
              <a:t>output</a:t>
            </a:r>
            <a:r>
              <a:rPr lang="ko-KR" b="1" dirty="0"/>
              <a:t>(</a:t>
            </a:r>
            <a:r>
              <a:rPr lang="ko-KR" b="1" dirty="0" err="1"/>
              <a:t>y</a:t>
            </a:r>
            <a:r>
              <a:rPr lang="ko-KR" b="1" dirty="0"/>
              <a:t>) : </a:t>
            </a:r>
            <a:r>
              <a:rPr lang="en-US" altLang="ko-KR" b="1" dirty="0"/>
              <a:t>5</a:t>
            </a:r>
            <a:r>
              <a:rPr lang="ko-KR" b="1" dirty="0"/>
              <a:t>분 후의 </a:t>
            </a:r>
            <a:r>
              <a:rPr lang="en-US" altLang="ko-KR" b="1" dirty="0" err="1">
                <a:solidFill>
                  <a:srgbClr val="FF0000"/>
                </a:solidFill>
              </a:rPr>
              <a:t>ei</a:t>
            </a:r>
            <a:r>
              <a:rPr lang="ko-KR" altLang="en-US" b="1" dirty="0" err="1">
                <a:solidFill>
                  <a:srgbClr val="FF0000"/>
                </a:solidFill>
              </a:rPr>
              <a:t>계산값</a:t>
            </a:r>
            <a:r>
              <a:rPr lang="en-US" altLang="ko-KR" b="1" dirty="0">
                <a:solidFill>
                  <a:srgbClr val="FF0000"/>
                </a:solidFill>
              </a:rPr>
              <a:t> tg04/(tg02*tg03*0.0003)</a:t>
            </a:r>
            <a:endParaRPr dirty="0">
              <a:solidFill>
                <a:srgbClr val="FF0000"/>
              </a:solidFill>
            </a:endParaRPr>
          </a:p>
          <a:p>
            <a:pPr marL="203401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432000" lvl="1" indent="-22859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dirty="0"/>
              <a:t>Data </a:t>
            </a:r>
            <a:r>
              <a:rPr lang="ko-KR" dirty="0" err="1"/>
              <a:t>split</a:t>
            </a:r>
            <a:r>
              <a:rPr lang="ko-KR" dirty="0"/>
              <a:t>	</a:t>
            </a:r>
            <a:endParaRPr dirty="0"/>
          </a:p>
          <a:p>
            <a:pPr marL="203401" lvl="1" indent="0">
              <a:buNone/>
            </a:pPr>
            <a:r>
              <a:rPr lang="ko-KR" dirty="0"/>
              <a:t>	• </a:t>
            </a:r>
            <a:r>
              <a:rPr lang="en-US" altLang="ko-KR" dirty="0"/>
              <a:t>Train/Test = 80:20</a:t>
            </a:r>
          </a:p>
          <a:p>
            <a:pPr marL="1117801" lvl="3" indent="0">
              <a:buNone/>
            </a:pPr>
            <a:endParaRPr lang="en-US" altLang="ko-KR" dirty="0"/>
          </a:p>
          <a:p>
            <a:pPr marL="1117801" lvl="3" indent="0">
              <a:buNone/>
            </a:pPr>
            <a:r>
              <a:rPr lang="en-US" altLang="ko-KR" dirty="0"/>
              <a:t>Train : 2023-03-02 08:00:00 ~ 2023-07-16 12:47:00 (70440)</a:t>
            </a:r>
          </a:p>
          <a:p>
            <a:pPr marL="1117801" lvl="3" indent="0">
              <a:buNone/>
            </a:pPr>
            <a:r>
              <a:rPr lang="en-US" altLang="ko-KR" dirty="0"/>
              <a:t>Test : ~ 2023-08-27 03:00:00 (17598)</a:t>
            </a:r>
          </a:p>
          <a:p>
            <a:pPr marL="228600" lvl="0" indent="-114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데이터</a:t>
            </a:r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sldNum" idx="12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Verdana"/>
              <a:buNone/>
            </a:pPr>
            <a:fld id="{00000000-1234-1234-1234-123412341234}" type="slidenum">
              <a:rPr lang="en-US" altLang="ko-KR"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rPr>
              <a:t>3</a:t>
            </a:fld>
            <a:endParaRPr sz="1000" b="0" i="0" u="none" strike="noStrike" cap="none">
              <a:solidFill>
                <a:srgbClr val="75707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2383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12aafcb57_1_2"/>
          <p:cNvSpPr txBox="1">
            <a:spLocks noGrp="1"/>
          </p:cNvSpPr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이해 및 전처리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2" name="Google Shape;82;g2b12aafcb57_1_2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b12aafcb57_1_2"/>
          <p:cNvSpPr txBox="1"/>
          <p:nvPr/>
        </p:nvSpPr>
        <p:spPr>
          <a:xfrm>
            <a:off x="511075" y="888425"/>
            <a:ext cx="11381700" cy="5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처리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값 중 1 이하의 값 제외(735개의 index)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값 중 1000 이하의 값 제외(959개의 index)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값 중 10 이하의 값 제외(54개의 index)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1,131개의 row가 삭제됨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4" name="Google Shape;84;g2b12aafcb57_1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7700" y="888425"/>
            <a:ext cx="3260324" cy="112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b12aafcb57_1_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77700" y="2224775"/>
            <a:ext cx="3260324" cy="110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b12aafcb57_1_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77700" y="3546799"/>
            <a:ext cx="3260324" cy="1117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b12aafcb57_1_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63100" y="4767115"/>
            <a:ext cx="1645325" cy="1422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b12aafcb57_1_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77700" y="4956299"/>
            <a:ext cx="3260324" cy="111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12aafcb57_0_16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UCL &amp; LCL 설정</a:t>
            </a:r>
            <a:r>
              <a:rPr lang="en-GB" sz="2000"/>
              <a:t>(이상치 정의)</a:t>
            </a:r>
            <a:endParaRPr/>
          </a:p>
        </p:txBody>
      </p:sp>
      <p:pic>
        <p:nvPicPr>
          <p:cNvPr id="94" name="Google Shape;94;g2b12aafcb57_0_1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b12aafcb57_0_16"/>
          <p:cNvSpPr txBox="1"/>
          <p:nvPr/>
        </p:nvSpPr>
        <p:spPr>
          <a:xfrm>
            <a:off x="441675" y="885300"/>
            <a:ext cx="11381700" cy="4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5개의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jr에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ei값의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누적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± 0.15 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한계선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(UCL,LCL)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내부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(82668)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LCL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미만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class 1 (2794)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UCL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초과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class 2 (3247)</a:t>
            </a:r>
            <a:b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6" name="Google Shape;96;g2b12aafcb57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0475" y="2490623"/>
            <a:ext cx="8971049" cy="20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4fc8b065b_0_43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Google Shape;102;g2b4fc8b065b_0_43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b4fc8b065b_0_43"/>
          <p:cNvSpPr txBox="1"/>
          <p:nvPr/>
        </p:nvSpPr>
        <p:spPr>
          <a:xfrm>
            <a:off x="486050" y="981500"/>
            <a:ext cx="61584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 데이터셋에서 각 클래스가 차지하는 비율의 역수를 사용하여 loss weight 설정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1D Conv layer(16-&gt;32-&gt;64-&gt;128) / kernel=3),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Linear layer (256 -&gt; 32 -&gt; 3)</a:t>
            </a:r>
            <a:r>
              <a:rPr lang="en-GB" sz="1400" b="0" i="0" u="none" strike="noStrike" cap="non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 : 0.90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F1 : 0.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4538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tg17(스팀 누적값)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tg38(설비 AE 속도)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is_abnormal(ei label값)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4" name="Google Shape;104;g2b4fc8b065b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9375" y="832500"/>
            <a:ext cx="2370400" cy="19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b4fc8b065b_0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6675" y="2813879"/>
            <a:ext cx="7623098" cy="16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b4fc8b065b_0_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6675" y="4492129"/>
            <a:ext cx="2228688" cy="2061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4fdaddbab_0_12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" name="Google Shape;112;g2b4fdaddbab_0_12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b4fdaddbab_0_12"/>
          <p:cNvSpPr txBox="1"/>
          <p:nvPr/>
        </p:nvSpPr>
        <p:spPr>
          <a:xfrm>
            <a:off x="486050" y="981500"/>
            <a:ext cx="58722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분류하는 index 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" name="Google Shape;114;g2b4fdaddbab_0_12"/>
          <p:cNvPicPr preferRelativeResize="0"/>
          <p:nvPr/>
        </p:nvPicPr>
        <p:blipFill rotWithShape="1">
          <a:blip r:embed="rId4">
            <a:alphaModFix/>
          </a:blip>
          <a:srcRect r="71415"/>
          <a:stretch/>
        </p:blipFill>
        <p:spPr>
          <a:xfrm>
            <a:off x="5172950" y="1266338"/>
            <a:ext cx="184610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b4fdaddbab_0_12"/>
          <p:cNvSpPr/>
          <p:nvPr/>
        </p:nvSpPr>
        <p:spPr>
          <a:xfrm>
            <a:off x="5516125" y="1285650"/>
            <a:ext cx="645900" cy="1380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2b4fdaddbab_0_12"/>
          <p:cNvSpPr/>
          <p:nvPr/>
        </p:nvSpPr>
        <p:spPr>
          <a:xfrm>
            <a:off x="6193475" y="1285650"/>
            <a:ext cx="482400" cy="1380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2b4fdaddbab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4450" y="2842729"/>
            <a:ext cx="8383101" cy="189492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8" name="Google Shape;118;g2b4fdaddbab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4450" y="4914139"/>
            <a:ext cx="8383099" cy="1842886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557294e5e_1_87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/>
          </a:p>
        </p:txBody>
      </p:sp>
      <p:pic>
        <p:nvPicPr>
          <p:cNvPr id="124" name="Google Shape;124;g2b557294e5e_1_87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b557294e5e_1_87"/>
          <p:cNvSpPr txBox="1"/>
          <p:nvPr/>
        </p:nvSpPr>
        <p:spPr>
          <a:xfrm>
            <a:off x="486050" y="981500"/>
            <a:ext cx="63696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abnormal이라고 분류하는 index 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6" name="Google Shape;126;g2b557294e5e_1_87"/>
          <p:cNvPicPr preferRelativeResize="0"/>
          <p:nvPr/>
        </p:nvPicPr>
        <p:blipFill rotWithShape="1">
          <a:blip r:embed="rId4">
            <a:alphaModFix/>
          </a:blip>
          <a:srcRect l="64230"/>
          <a:stretch/>
        </p:blipFill>
        <p:spPr>
          <a:xfrm>
            <a:off x="4977476" y="1266350"/>
            <a:ext cx="2310099" cy="14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b557294e5e_1_87"/>
          <p:cNvSpPr/>
          <p:nvPr/>
        </p:nvSpPr>
        <p:spPr>
          <a:xfrm>
            <a:off x="6726950" y="1285650"/>
            <a:ext cx="208200" cy="13806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2b557294e5e_1_87"/>
          <p:cNvSpPr/>
          <p:nvPr/>
        </p:nvSpPr>
        <p:spPr>
          <a:xfrm>
            <a:off x="5063225" y="1285650"/>
            <a:ext cx="195000" cy="1380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b557294e5e_1_87"/>
          <p:cNvSpPr/>
          <p:nvPr/>
        </p:nvSpPr>
        <p:spPr>
          <a:xfrm>
            <a:off x="6466075" y="1285650"/>
            <a:ext cx="245400" cy="13806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2b557294e5e_1_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1000" y="2942925"/>
            <a:ext cx="6430005" cy="14192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1" name="Google Shape;131;g2b557294e5e_1_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100" y="4619500"/>
            <a:ext cx="5760650" cy="127357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2" name="Google Shape;132;g2b557294e5e_1_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2529" y="4619500"/>
            <a:ext cx="5945371" cy="1314025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4fc8b065b_0_87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id="138" name="Google Shape;138;g2b4fc8b065b_0_87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b4fc8b065b_0_87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lr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=1e-4)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데이터셋에서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각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클래스가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차지하는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비율의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역수를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사용하여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loss weight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layer(hidden=256, layer=6) + attention layer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0.9619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F1 : 0.4945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별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중요도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해석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tg02(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종이별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tg17(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누적값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tg38(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AE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0" name="Google Shape;140;g2b4fc8b065b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8525" y="815775"/>
            <a:ext cx="2266750" cy="19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b4fc8b065b_0_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7925" y="2855701"/>
            <a:ext cx="7937350" cy="17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b4fc8b065b_0_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7925" y="4755101"/>
            <a:ext cx="2263315" cy="195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b4fc8b065b_0_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1250" y="4755100"/>
            <a:ext cx="5184224" cy="19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828</Words>
  <Application>Microsoft Office PowerPoint</Application>
  <PresentationFormat>와이드스크린</PresentationFormat>
  <Paragraphs>327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Noto Sans Symbols</vt:lpstr>
      <vt:lpstr>Malgun Gothic</vt:lpstr>
      <vt:lpstr>Malgun Gothic</vt:lpstr>
      <vt:lpstr>Arial</vt:lpstr>
      <vt:lpstr>Calibri</vt:lpstr>
      <vt:lpstr>Verdana</vt:lpstr>
      <vt:lpstr>Wingdings</vt:lpstr>
      <vt:lpstr>Office 테마</vt:lpstr>
      <vt:lpstr>다변량 스팀 사용 이상 감지 및  영향 변수의 원인 분석 </vt:lpstr>
      <vt:lpstr>데이터</vt:lpstr>
      <vt:lpstr>데이터</vt:lpstr>
      <vt:lpstr>데이터 이해 및 전처리 </vt:lpstr>
      <vt:lpstr>UCL &amp; LCL 설정(이상치 정의)</vt:lpstr>
      <vt:lpstr>1D CNN</vt:lpstr>
      <vt:lpstr>1D CNN</vt:lpstr>
      <vt:lpstr>1D CNN</vt:lpstr>
      <vt:lpstr>LSTM</vt:lpstr>
      <vt:lpstr>LSTM</vt:lpstr>
      <vt:lpstr>LSTM</vt:lpstr>
      <vt:lpstr>IMV-LSTM</vt:lpstr>
      <vt:lpstr>IMV-LSTM</vt:lpstr>
      <vt:lpstr>IMV-LSTM</vt:lpstr>
      <vt:lpstr>전체 모델 결과표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다변량 스팀 사용 이상 감지 및  영향 변수의 원인 분석</dc:title>
  <dc:creator>Windows 사용자</dc:creator>
  <cp:lastModifiedBy>woong</cp:lastModifiedBy>
  <cp:revision>12</cp:revision>
  <dcterms:created xsi:type="dcterms:W3CDTF">2019-12-31T10:05:55Z</dcterms:created>
  <dcterms:modified xsi:type="dcterms:W3CDTF">2024-02-15T23:48:12Z</dcterms:modified>
</cp:coreProperties>
</file>