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실험 요약</a:t>
              </a:r>
              <a:endParaRPr lang="en-US" altLang="ko-KR" sz="3600" i="1" kern="0" dirty="0">
                <a:ln w="19050">
                  <a:noFill/>
                </a:ln>
                <a:solidFill>
                  <a:srgbClr val="66AAC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i="1" kern="0" dirty="0" err="1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데이터사이언스학과</a:t>
              </a: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22510108 </a:t>
              </a: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이성호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98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373" y="399964"/>
            <a:ext cx="11545254" cy="6238875"/>
            <a:chOff x="333375" y="295276"/>
            <a:chExt cx="11545254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53379" y="295276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평균 비교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C3015DB-713A-2A60-A24C-B0ABCD7851F2}"/>
              </a:ext>
            </a:extLst>
          </p:cNvPr>
          <p:cNvSpPr txBox="1"/>
          <p:nvPr/>
        </p:nvSpPr>
        <p:spPr>
          <a:xfrm>
            <a:off x="737704" y="1136073"/>
            <a:ext cx="107321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Conv-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모델이 </a:t>
            </a:r>
            <a:r>
              <a:rPr lang="ko-KR" altLang="en-US" dirty="0">
                <a:solidFill>
                  <a:srgbClr val="FF0000"/>
                </a:solidFill>
              </a:rPr>
              <a:t>모든 상황 환경에서 가장 좋은 성능을 </a:t>
            </a:r>
            <a:r>
              <a:rPr lang="ko-KR" altLang="en-US" dirty="0"/>
              <a:t>보인다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이는 </a:t>
            </a:r>
            <a:r>
              <a:rPr lang="en-US" altLang="ko-KR" dirty="0"/>
              <a:t>conv-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모델이 </a:t>
            </a:r>
            <a:r>
              <a:rPr lang="ko-KR" altLang="en-US" dirty="0">
                <a:solidFill>
                  <a:srgbClr val="FF0000"/>
                </a:solidFill>
              </a:rPr>
              <a:t>물체의 운동성을 학습</a:t>
            </a:r>
            <a:r>
              <a:rPr lang="ko-KR" altLang="en-US" dirty="0"/>
              <a:t>하여 예측하기에 좋은 성능을 보이는 것으로 보인다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실생활에서는 범용적으로 사용할 수 있는 모델은 </a:t>
            </a:r>
            <a:r>
              <a:rPr lang="en-US" altLang="ko-KR" dirty="0"/>
              <a:t>conv-</a:t>
            </a:r>
            <a:r>
              <a:rPr lang="en-US" altLang="ko-KR" dirty="0" err="1"/>
              <a:t>lstm</a:t>
            </a:r>
            <a:r>
              <a:rPr lang="ko-KR" altLang="en-US" dirty="0"/>
              <a:t>으로 생각한다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큰 공간에서의 </a:t>
            </a:r>
            <a:r>
              <a:rPr lang="en-US" altLang="ko-KR" dirty="0" err="1"/>
              <a:t>fcnns</a:t>
            </a:r>
            <a:r>
              <a:rPr lang="en-US" altLang="ko-KR" dirty="0"/>
              <a:t> </a:t>
            </a:r>
            <a:r>
              <a:rPr lang="ko-KR" altLang="en-US" dirty="0"/>
              <a:t>모델은 일반 </a:t>
            </a:r>
            <a:r>
              <a:rPr lang="en-US" altLang="ko-KR" dirty="0"/>
              <a:t>CNN </a:t>
            </a:r>
            <a:r>
              <a:rPr lang="ko-KR" altLang="en-US" dirty="0"/>
              <a:t>모델보다 좋은 성능을 보인다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앵커 주변에서 타겟을 예측하는 것은 훨씬 안 좋은 성능을 보인다</a:t>
            </a:r>
            <a:r>
              <a:rPr lang="en-US" altLang="ko-KR" dirty="0"/>
              <a:t> &amp; </a:t>
            </a:r>
            <a:r>
              <a:rPr lang="ko-KR" altLang="en-US" dirty="0"/>
              <a:t>오히려 오차가 증가한다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이에 반해 이미지 기반 모델들은 앵커 주변이든 전체 공간이든 모든 상황에서 비슷한 성능을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이미지 기반의 </a:t>
            </a:r>
            <a:r>
              <a:rPr lang="ko-KR" altLang="en-US" dirty="0">
                <a:solidFill>
                  <a:srgbClr val="FF0000"/>
                </a:solidFill>
              </a:rPr>
              <a:t>모델이 다양한 환경에서 두루 쓸 수 있는 </a:t>
            </a:r>
            <a:r>
              <a:rPr lang="en-US" altLang="ko-KR" dirty="0">
                <a:solidFill>
                  <a:srgbClr val="FF0000"/>
                </a:solidFill>
              </a:rPr>
              <a:t>robust</a:t>
            </a:r>
            <a:r>
              <a:rPr lang="ko-KR" altLang="en-US" dirty="0"/>
              <a:t>한 모델이다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노이즈가 거의 </a:t>
            </a:r>
            <a:r>
              <a:rPr lang="ko-KR" altLang="en-US" dirty="0" err="1"/>
              <a:t>없을땐</a:t>
            </a:r>
            <a:r>
              <a:rPr lang="ko-KR" altLang="en-US" dirty="0"/>
              <a:t> 성능이 비슷하지만 </a:t>
            </a:r>
            <a:r>
              <a:rPr lang="ko-KR" altLang="en-US" dirty="0">
                <a:solidFill>
                  <a:srgbClr val="FF0000"/>
                </a:solidFill>
              </a:rPr>
              <a:t>노이즈가 증가할수록</a:t>
            </a:r>
            <a:r>
              <a:rPr lang="ko-KR" altLang="en-US" dirty="0"/>
              <a:t> </a:t>
            </a:r>
            <a:r>
              <a:rPr lang="en-US" altLang="ko-KR" dirty="0"/>
              <a:t>TITT </a:t>
            </a:r>
            <a:r>
              <a:rPr lang="ko-KR" altLang="en-US" dirty="0"/>
              <a:t>모델과 </a:t>
            </a:r>
            <a:r>
              <a:rPr lang="en-US" altLang="ko-KR" dirty="0"/>
              <a:t>TPITT </a:t>
            </a:r>
            <a:r>
              <a:rPr lang="ko-KR" altLang="en-US" dirty="0"/>
              <a:t>모델의 </a:t>
            </a:r>
            <a:r>
              <a:rPr lang="ko-KR" altLang="en-US" dirty="0">
                <a:solidFill>
                  <a:srgbClr val="FF0000"/>
                </a:solidFill>
              </a:rPr>
              <a:t>성능 격차</a:t>
            </a:r>
            <a:r>
              <a:rPr lang="ko-KR" altLang="en-US" dirty="0"/>
              <a:t>가 커진다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TPITT</a:t>
            </a:r>
            <a:r>
              <a:rPr lang="ko-KR" altLang="en-US" dirty="0"/>
              <a:t>의 확률화 과정은 이미지 변환 방식의 주요 목적인 노이즈를 제거하는 역할을 더욱 더 잘 수행한다는 사실을 알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524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Temperature </a:t>
              </a:r>
              <a:r>
                <a:rPr lang="en-US" altLang="ko-KR" sz="1400" i="1" kern="0" dirty="0" err="1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scailing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AA4794-3100-7FE0-4B32-E0D5DC12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21" y="2952750"/>
            <a:ext cx="2533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3E048-4F6A-8876-03B8-288FB0F18535}"/>
              </a:ext>
            </a:extLst>
          </p:cNvPr>
          <p:cNvSpPr txBox="1"/>
          <p:nvPr/>
        </p:nvSpPr>
        <p:spPr>
          <a:xfrm>
            <a:off x="983411" y="1406105"/>
            <a:ext cx="7970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기계학습에서의 신뢰도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(confidence)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또한 중요한 평가 지표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그러나 </a:t>
            </a:r>
            <a:r>
              <a:rPr lang="ko-KR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딥러닝의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아웃풋은 확률로 사용하기에 과대평가된 부분이 있음</a:t>
            </a: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이를 보정하기 위해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Calibration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필요</a:t>
            </a: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그 중 하나가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Temperature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scailing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이다</a:t>
            </a: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함수 들어가기 전 결과값을 스케일링 한 후 마지막으로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함수를 거쳐 실제 현실의 확률 값으로 보정 가능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이를 활용하여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TPITT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모델에 격자 구간에 존재할 확률로 스케일링 실시</a:t>
            </a: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00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Temperature </a:t>
              </a:r>
              <a:r>
                <a:rPr lang="en-US" altLang="ko-KR" sz="1400" i="1" kern="0" dirty="0" err="1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scailing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93E048-4F6A-8876-03B8-288FB0F18535}"/>
              </a:ext>
            </a:extLst>
          </p:cNvPr>
          <p:cNvSpPr txBox="1"/>
          <p:nvPr/>
        </p:nvSpPr>
        <p:spPr>
          <a:xfrm>
            <a:off x="747706" y="3859229"/>
            <a:ext cx="1029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해당 코드와 같이 앵커들의 거리 차이와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TDOA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의 차이를 이용해 행렬을 만들고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행렬의 원소를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temperature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scailing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진행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이때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실험에서는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temperature = 0.1, epsilon = 0.05,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grid_size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0.1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로 설정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1A9F4-7526-E859-6388-71A93ADB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21"/>
          <a:stretch/>
        </p:blipFill>
        <p:spPr>
          <a:xfrm>
            <a:off x="1282280" y="952527"/>
            <a:ext cx="9190187" cy="26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4" y="309562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모델 구조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B51D4C3-A30A-2347-26F1-91DB786AA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4" y="954227"/>
            <a:ext cx="10999809" cy="52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실험 계획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1026" name="Picture 2" descr="아니 솔직히 강챙이 보다는 수륙챙이는 나은편이라구 - 배진영 카테고리">
            <a:extLst>
              <a:ext uri="{FF2B5EF4-FFF2-40B4-BE49-F238E27FC236}">
                <a16:creationId xmlns:a16="http://schemas.microsoft.com/office/drawing/2014/main" id="{4791C45D-4DF0-9074-A1B0-F824A0C8B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6" t="29693" r="26455" b="17555"/>
          <a:stretch/>
        </p:blipFill>
        <p:spPr bwMode="auto">
          <a:xfrm>
            <a:off x="8022564" y="823669"/>
            <a:ext cx="2320507" cy="2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20050-A481-E5EE-0EF8-03B06F3AB860}"/>
              </a:ext>
            </a:extLst>
          </p:cNvPr>
          <p:cNvSpPr txBox="1"/>
          <p:nvPr/>
        </p:nvSpPr>
        <p:spPr>
          <a:xfrm>
            <a:off x="747706" y="2067989"/>
            <a:ext cx="659804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실험 </a:t>
            </a:r>
            <a:r>
              <a:rPr lang="en-US" altLang="ko-KR" sz="2000" dirty="0"/>
              <a:t>1-1 : </a:t>
            </a:r>
            <a:r>
              <a:rPr lang="ko-KR" altLang="en-US" sz="2000" dirty="0"/>
              <a:t>랜덤 워크</a:t>
            </a:r>
            <a:r>
              <a:rPr lang="en-US" altLang="ko-KR" sz="2000" dirty="0"/>
              <a:t>(</a:t>
            </a:r>
            <a:r>
              <a:rPr lang="ko-KR" altLang="en-US" sz="2000" dirty="0"/>
              <a:t>전체 박스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실험 </a:t>
            </a:r>
            <a:r>
              <a:rPr lang="en-US" altLang="ko-KR" sz="2000" dirty="0"/>
              <a:t>1-2 : </a:t>
            </a:r>
            <a:r>
              <a:rPr lang="ko-KR" altLang="en-US" sz="2000" dirty="0"/>
              <a:t>랜덤 워크</a:t>
            </a:r>
            <a:r>
              <a:rPr lang="en-US" altLang="ko-KR" sz="2000" dirty="0"/>
              <a:t>(</a:t>
            </a:r>
            <a:r>
              <a:rPr lang="ko-KR" altLang="en-US" sz="2000" dirty="0"/>
              <a:t>기준 앵커 주변 </a:t>
            </a:r>
            <a:r>
              <a:rPr lang="en-US" altLang="ko-KR" sz="2000" dirty="0"/>
              <a:t>2m)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실험 </a:t>
            </a:r>
            <a:r>
              <a:rPr lang="en-US" altLang="ko-KR" sz="2000" dirty="0"/>
              <a:t>2-1 : </a:t>
            </a:r>
            <a:r>
              <a:rPr lang="ko-KR" altLang="en-US" sz="2000" dirty="0"/>
              <a:t>회전 운동</a:t>
            </a:r>
            <a:r>
              <a:rPr lang="en-US" altLang="ko-KR" sz="2000" dirty="0"/>
              <a:t>(</a:t>
            </a:r>
            <a:r>
              <a:rPr lang="ko-KR" altLang="en-US" sz="2000" dirty="0"/>
              <a:t>전체 박스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실험 </a:t>
            </a:r>
            <a:r>
              <a:rPr lang="en-US" altLang="ko-KR" sz="2000" dirty="0"/>
              <a:t>2-2 : </a:t>
            </a:r>
            <a:r>
              <a:rPr lang="ko-KR" altLang="en-US" sz="2000" dirty="0"/>
              <a:t>회전 운동</a:t>
            </a:r>
            <a:r>
              <a:rPr lang="en-US" altLang="ko-KR" sz="2000" dirty="0"/>
              <a:t>(</a:t>
            </a:r>
            <a:r>
              <a:rPr lang="ko-KR" altLang="en-US" sz="2000" dirty="0"/>
              <a:t>기준 앵커 주변 </a:t>
            </a:r>
            <a:r>
              <a:rPr lang="en-US" altLang="ko-KR" sz="2000" dirty="0"/>
              <a:t>2m)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실험 </a:t>
            </a:r>
            <a:r>
              <a:rPr lang="en-US" altLang="ko-KR" sz="2000" dirty="0"/>
              <a:t>3-1 : W </a:t>
            </a:r>
            <a:r>
              <a:rPr lang="ko-KR" altLang="en-US" sz="2000" dirty="0"/>
              <a:t>모양 지그재그 운동</a:t>
            </a:r>
            <a:r>
              <a:rPr lang="en-US" altLang="ko-KR" sz="2000" dirty="0"/>
              <a:t>(</a:t>
            </a:r>
            <a:r>
              <a:rPr lang="ko-KR" altLang="en-US" sz="2000" dirty="0"/>
              <a:t>전체 박스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실험 </a:t>
            </a:r>
            <a:r>
              <a:rPr lang="en-US" altLang="ko-KR" sz="2000" dirty="0"/>
              <a:t>3-2 : W </a:t>
            </a:r>
            <a:r>
              <a:rPr lang="ko-KR" altLang="en-US" sz="2000" dirty="0"/>
              <a:t>모양 지그재그 운동</a:t>
            </a:r>
            <a:r>
              <a:rPr lang="en-US" altLang="ko-KR" sz="2000" dirty="0"/>
              <a:t>(</a:t>
            </a:r>
            <a:r>
              <a:rPr lang="ko-KR" altLang="en-US" sz="2000" dirty="0"/>
              <a:t>기준 앵커 주변 </a:t>
            </a:r>
            <a:r>
              <a:rPr lang="en-US" altLang="ko-KR" sz="2000" dirty="0"/>
              <a:t>2m)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※ </a:t>
            </a:r>
            <a:r>
              <a:rPr lang="ko-KR" altLang="en-US" sz="2000" dirty="0">
                <a:solidFill>
                  <a:srgbClr val="FF0000"/>
                </a:solidFill>
              </a:rPr>
              <a:t>이때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실험은 실험 </a:t>
            </a:r>
            <a:r>
              <a:rPr lang="en-US" altLang="ko-KR" sz="2000" dirty="0">
                <a:solidFill>
                  <a:srgbClr val="FF0000"/>
                </a:solidFill>
              </a:rPr>
              <a:t>1-1</a:t>
            </a:r>
            <a:r>
              <a:rPr lang="ko-KR" altLang="en-US" sz="2000" dirty="0">
                <a:solidFill>
                  <a:srgbClr val="FF0000"/>
                </a:solidFill>
              </a:rPr>
              <a:t>의 데이터로 학습이 진행되며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나머지 실험은 </a:t>
            </a:r>
            <a:r>
              <a:rPr lang="en-US" altLang="ko-KR" sz="2000" dirty="0">
                <a:solidFill>
                  <a:srgbClr val="FF0000"/>
                </a:solidFill>
              </a:rPr>
              <a:t>Transfer Learning</a:t>
            </a:r>
            <a:r>
              <a:rPr lang="ko-KR" altLang="en-US" sz="2000" dirty="0">
                <a:solidFill>
                  <a:srgbClr val="FF0000"/>
                </a:solidFill>
              </a:rPr>
              <a:t>을 진행한다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실내에서 다양한 움직임에 대해 추가 학습 없이 가장 좋은 모델을 보여 다양한 환경에서 범용적으로 쓸 수 있는 모델임을 어필 위해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endParaRPr lang="ko-KR" altLang="en-US" sz="1500" dirty="0">
              <a:solidFill>
                <a:srgbClr val="FF0000"/>
              </a:solidFill>
            </a:endParaRP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A7D68-C915-D29A-C8F2-C72960C7D0D6}"/>
              </a:ext>
            </a:extLst>
          </p:cNvPr>
          <p:cNvSpPr txBox="1"/>
          <p:nvPr/>
        </p:nvSpPr>
        <p:spPr>
          <a:xfrm>
            <a:off x="8576226" y="2950278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</a:t>
            </a:r>
            <a:r>
              <a:rPr lang="en-US" altLang="ko-KR" dirty="0"/>
              <a:t>2 </a:t>
            </a:r>
            <a:r>
              <a:rPr lang="ko-KR" altLang="en-US" dirty="0"/>
              <a:t>예시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851544-34FB-95F7-78C3-9DA261994B69}"/>
              </a:ext>
            </a:extLst>
          </p:cNvPr>
          <p:cNvCxnSpPr/>
          <p:nvPr/>
        </p:nvCxnSpPr>
        <p:spPr>
          <a:xfrm>
            <a:off x="8022564" y="3895190"/>
            <a:ext cx="690613" cy="1173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B9E00C-11BC-340C-07A6-F3768E600988}"/>
              </a:ext>
            </a:extLst>
          </p:cNvPr>
          <p:cNvCxnSpPr>
            <a:cxnSpLocks/>
          </p:cNvCxnSpPr>
          <p:nvPr/>
        </p:nvCxnSpPr>
        <p:spPr>
          <a:xfrm flipV="1">
            <a:off x="8713177" y="3807069"/>
            <a:ext cx="395654" cy="1262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3E0F77-6559-78C7-E25E-3A01B0E2E56A}"/>
              </a:ext>
            </a:extLst>
          </p:cNvPr>
          <p:cNvCxnSpPr>
            <a:cxnSpLocks/>
          </p:cNvCxnSpPr>
          <p:nvPr/>
        </p:nvCxnSpPr>
        <p:spPr>
          <a:xfrm>
            <a:off x="9089567" y="3873043"/>
            <a:ext cx="696074" cy="1196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BDB376-97C3-520F-F217-399895945F98}"/>
              </a:ext>
            </a:extLst>
          </p:cNvPr>
          <p:cNvCxnSpPr>
            <a:cxnSpLocks/>
          </p:cNvCxnSpPr>
          <p:nvPr/>
        </p:nvCxnSpPr>
        <p:spPr>
          <a:xfrm flipV="1">
            <a:off x="9785641" y="3807069"/>
            <a:ext cx="446857" cy="1187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B4273B-E263-51CF-6A7E-4A0830080169}"/>
              </a:ext>
            </a:extLst>
          </p:cNvPr>
          <p:cNvSpPr txBox="1"/>
          <p:nvPr/>
        </p:nvSpPr>
        <p:spPr>
          <a:xfrm>
            <a:off x="8576226" y="5210456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</a:t>
            </a:r>
            <a:r>
              <a:rPr lang="en-US" altLang="ko-KR" dirty="0"/>
              <a:t>3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7637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Noise</a:t>
              </a: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Low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6431A0C-2C72-1A9C-E53D-0536FC67A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19923"/>
            <a:ext cx="7731125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Noise</a:t>
              </a: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Middle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5174BB3F-C068-2A64-CEE5-AEB991ED4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92" y="375819"/>
            <a:ext cx="7449416" cy="59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9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Noise</a:t>
              </a: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Extreme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7AC2E52-D68C-124A-D9D4-485FBFDE8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28" y="395081"/>
            <a:ext cx="7336944" cy="58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373" y="309562"/>
            <a:ext cx="11545254" cy="6238875"/>
            <a:chOff x="333375" y="295276"/>
            <a:chExt cx="11545254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53379" y="295276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sz="1400" i="1" kern="0" dirty="0">
                  <a:ln w="952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Tmon몬소리 Black" panose="02000A03000000000000" pitchFamily="2" charset="-127"/>
                </a:rPr>
                <a:t>평균 비교</a:t>
              </a:r>
              <a:endPara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B405597-FA11-D9FB-6381-A4D76CAD62C2}"/>
              </a:ext>
            </a:extLst>
          </p:cNvPr>
          <p:cNvGrpSpPr/>
          <p:nvPr/>
        </p:nvGrpSpPr>
        <p:grpSpPr>
          <a:xfrm>
            <a:off x="2426555" y="399964"/>
            <a:ext cx="7338890" cy="6398429"/>
            <a:chOff x="617472" y="644139"/>
            <a:chExt cx="6974710" cy="61542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9A24E2E-0E12-A484-A117-A63A9E9647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35"/>
            <a:stretch/>
          </p:blipFill>
          <p:spPr>
            <a:xfrm>
              <a:off x="617472" y="644139"/>
              <a:ext cx="6974710" cy="6154254"/>
            </a:xfrm>
            <a:prstGeom prst="rect">
              <a:avLst/>
            </a:prstGeom>
          </p:spPr>
        </p:pic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6C2FCB7-5AAC-6AF4-1728-CC7FEDDE1239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0" y="2367280"/>
              <a:ext cx="0" cy="1879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8DB9B5C-D64B-983E-FCDE-A2B9920F63D0}"/>
                </a:ext>
              </a:extLst>
            </p:cNvPr>
            <p:cNvCxnSpPr>
              <a:cxnSpLocks/>
            </p:cNvCxnSpPr>
            <p:nvPr/>
          </p:nvCxnSpPr>
          <p:spPr>
            <a:xfrm>
              <a:off x="7419128" y="1767840"/>
              <a:ext cx="0" cy="360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351E2EB-65A5-9654-A17D-11D7B7743D45}"/>
                </a:ext>
              </a:extLst>
            </p:cNvPr>
            <p:cNvCxnSpPr>
              <a:cxnSpLocks/>
            </p:cNvCxnSpPr>
            <p:nvPr/>
          </p:nvCxnSpPr>
          <p:spPr>
            <a:xfrm>
              <a:off x="7419128" y="1224280"/>
              <a:ext cx="0" cy="2590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7D1176A-0561-E606-7F77-9A5D8448ADC4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0" y="1950720"/>
              <a:ext cx="0" cy="177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5146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354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Tmon몬소리 Black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LeeSungHo</cp:lastModifiedBy>
  <cp:revision>187</cp:revision>
  <dcterms:created xsi:type="dcterms:W3CDTF">2022-07-06T03:12:44Z</dcterms:created>
  <dcterms:modified xsi:type="dcterms:W3CDTF">2022-08-07T06:04:24Z</dcterms:modified>
</cp:coreProperties>
</file>