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2g1D/0Jga775m31ACmWclFB+L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8" name="Google Shape;17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5" name="Google Shape;19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2" name="Google Shape;2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0" name="Google Shape;23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8" name="Google Shape;25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8" name="Google Shape;27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4" name="Shape 2924"/>
        <p:cNvGrpSpPr/>
        <p:nvPr/>
      </p:nvGrpSpPr>
      <p:grpSpPr>
        <a:xfrm>
          <a:off x="0" y="0"/>
          <a:ext cx="0" cy="0"/>
          <a:chOff x="0" y="0"/>
          <a:chExt cx="0" cy="0"/>
        </a:xfrm>
      </p:grpSpPr>
      <p:sp>
        <p:nvSpPr>
          <p:cNvPr id="2925" name="Google Shape;29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6" name="Google Shape;29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3" name="Google Shape;31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1" name="Google Shape;3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6" name="Shape 3486"/>
        <p:cNvGrpSpPr/>
        <p:nvPr/>
      </p:nvGrpSpPr>
      <p:grpSpPr>
        <a:xfrm>
          <a:off x="0" y="0"/>
          <a:ext cx="0" cy="0"/>
          <a:chOff x="0" y="0"/>
          <a:chExt cx="0" cy="0"/>
        </a:xfrm>
      </p:grpSpPr>
      <p:sp>
        <p:nvSpPr>
          <p:cNvPr id="3487" name="Google Shape;34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8" name="Google Shape;34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4" name="Shape 3674"/>
        <p:cNvGrpSpPr/>
        <p:nvPr/>
      </p:nvGrpSpPr>
      <p:grpSpPr>
        <a:xfrm>
          <a:off x="0" y="0"/>
          <a:ext cx="0" cy="0"/>
          <a:chOff x="0" y="0"/>
          <a:chExt cx="0" cy="0"/>
        </a:xfrm>
      </p:grpSpPr>
      <p:sp>
        <p:nvSpPr>
          <p:cNvPr id="3675" name="Google Shape;36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6" name="Google Shape;36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2" name="Shape 3862"/>
        <p:cNvGrpSpPr/>
        <p:nvPr/>
      </p:nvGrpSpPr>
      <p:grpSpPr>
        <a:xfrm>
          <a:off x="0" y="0"/>
          <a:ext cx="0" cy="0"/>
          <a:chOff x="0" y="0"/>
          <a:chExt cx="0" cy="0"/>
        </a:xfrm>
      </p:grpSpPr>
      <p:sp>
        <p:nvSpPr>
          <p:cNvPr id="3863" name="Google Shape;38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4" name="Google Shape;38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0" name="Shape 4050"/>
        <p:cNvGrpSpPr/>
        <p:nvPr/>
      </p:nvGrpSpPr>
      <p:grpSpPr>
        <a:xfrm>
          <a:off x="0" y="0"/>
          <a:ext cx="0" cy="0"/>
          <a:chOff x="0" y="0"/>
          <a:chExt cx="0" cy="0"/>
        </a:xfrm>
      </p:grpSpPr>
      <p:sp>
        <p:nvSpPr>
          <p:cNvPr id="4051" name="Google Shape;40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2" name="Google Shape;40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6" name="Google Shape;1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ADF"/>
        </a:solidFill>
      </p:bgPr>
    </p:bg>
    <p:spTree>
      <p:nvGrpSpPr>
        <p:cNvPr id="87" name="Shape 87"/>
        <p:cNvGrpSpPr/>
        <p:nvPr/>
      </p:nvGrpSpPr>
      <p:grpSpPr>
        <a:xfrm>
          <a:off x="0" y="0"/>
          <a:ext cx="0" cy="0"/>
          <a:chOff x="0" y="0"/>
          <a:chExt cx="0" cy="0"/>
        </a:xfrm>
      </p:grpSpPr>
      <p:grpSp>
        <p:nvGrpSpPr>
          <p:cNvPr id="88" name="Google Shape;88;p1"/>
          <p:cNvGrpSpPr/>
          <p:nvPr/>
        </p:nvGrpSpPr>
        <p:grpSpPr>
          <a:xfrm>
            <a:off x="4789714" y="607205"/>
            <a:ext cx="2612572" cy="4018137"/>
            <a:chOff x="4789714" y="1315865"/>
            <a:chExt cx="2612572" cy="4018137"/>
          </a:xfrm>
        </p:grpSpPr>
        <p:sp>
          <p:nvSpPr>
            <p:cNvPr id="89" name="Google Shape;89;p1"/>
            <p:cNvSpPr/>
            <p:nvPr/>
          </p:nvSpPr>
          <p:spPr>
            <a:xfrm>
              <a:off x="5744510" y="1315865"/>
              <a:ext cx="702979" cy="1220073"/>
            </a:xfrm>
            <a:prstGeom prst="blockArc">
              <a:avLst>
                <a:gd fmla="val 10800000" name="adj1"/>
                <a:gd fmla="val 98023" name="adj2"/>
                <a:gd fmla="val 11977" name="adj3"/>
              </a:avLst>
            </a:prstGeom>
            <a:solidFill>
              <a:srgbClr val="323F4F"/>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0" name="Google Shape;90;p1"/>
            <p:cNvSpPr/>
            <p:nvPr/>
          </p:nvSpPr>
          <p:spPr>
            <a:xfrm>
              <a:off x="4789716" y="1620418"/>
              <a:ext cx="2612570" cy="3713584"/>
            </a:xfrm>
            <a:prstGeom prst="round2SameRect">
              <a:avLst>
                <a:gd fmla="val 50000" name="adj1"/>
                <a:gd fmla="val 10154" name="adj2"/>
              </a:avLst>
            </a:prstGeom>
            <a:solidFill>
              <a:srgbClr val="323F4F"/>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1" name="Google Shape;91;p1"/>
            <p:cNvSpPr/>
            <p:nvPr/>
          </p:nvSpPr>
          <p:spPr>
            <a:xfrm>
              <a:off x="4789714" y="4831218"/>
              <a:ext cx="2612571" cy="502784"/>
            </a:xfrm>
            <a:prstGeom prst="round2SameRect">
              <a:avLst>
                <a:gd fmla="val 0" name="adj1"/>
                <a:gd fmla="val 50000" name="adj2"/>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2" name="Google Shape;92;p1"/>
            <p:cNvSpPr/>
            <p:nvPr/>
          </p:nvSpPr>
          <p:spPr>
            <a:xfrm>
              <a:off x="4961999" y="1866900"/>
              <a:ext cx="2294210" cy="3311980"/>
            </a:xfrm>
            <a:prstGeom prst="round2SameRect">
              <a:avLst>
                <a:gd fmla="val 50000" name="adj1"/>
                <a:gd fmla="val 10154" name="adj2"/>
              </a:avLst>
            </a:prstGeom>
            <a:solidFill>
              <a:srgbClr val="323F4F"/>
            </a:solidFill>
            <a:ln cap="flat" cmpd="sng" w="38100">
              <a:solidFill>
                <a:srgbClr val="222A35"/>
              </a:solidFill>
              <a:prstDash val="solid"/>
              <a:miter lim="800000"/>
              <a:headEnd len="sm" w="sm" type="none"/>
              <a:tailEnd len="sm" w="sm" type="none"/>
            </a:ln>
          </p:spPr>
          <p:txBody>
            <a:bodyPr anchorCtr="0" anchor="b" bIns="17280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FFFFFF"/>
                  </a:solidFill>
                  <a:latin typeface="Malgun Gothic"/>
                  <a:ea typeface="Malgun Gothic"/>
                  <a:cs typeface="Malgun Gothic"/>
                  <a:sym typeface="Malgun Gothic"/>
                </a:rPr>
                <a:t>22_04_18</a:t>
              </a:r>
              <a:endParaRPr b="0" i="0" sz="1400" u="none" cap="none" strike="noStrike">
                <a:solidFill>
                  <a:srgbClr val="FFFFFF"/>
                </a:solidFill>
                <a:latin typeface="Malgun Gothic"/>
                <a:ea typeface="Malgun Gothic"/>
                <a:cs typeface="Malgun Gothic"/>
                <a:sym typeface="Malgun Gothic"/>
              </a:endParaRPr>
            </a:p>
          </p:txBody>
        </p:sp>
        <p:sp>
          <p:nvSpPr>
            <p:cNvPr id="93" name="Google Shape;93;p1"/>
            <p:cNvSpPr/>
            <p:nvPr/>
          </p:nvSpPr>
          <p:spPr>
            <a:xfrm>
              <a:off x="4935789" y="3540580"/>
              <a:ext cx="2320420" cy="1638300"/>
            </a:xfrm>
            <a:prstGeom prst="roundRect">
              <a:avLst>
                <a:gd fmla="val 11241" name="adj"/>
              </a:avLst>
            </a:prstGeom>
            <a:solidFill>
              <a:srgbClr val="323F4F"/>
            </a:solidFill>
            <a:ln cap="flat" cmpd="sng" w="38100">
              <a:solidFill>
                <a:srgbClr val="222A35"/>
              </a:solidFill>
              <a:prstDash val="solid"/>
              <a:miter lim="800000"/>
              <a:headEnd len="sm" w="sm" type="none"/>
              <a:tailEnd len="sm" w="sm" type="none"/>
            </a:ln>
            <a:effectLst>
              <a:outerShdw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4" name="Google Shape;94;p1"/>
            <p:cNvSpPr/>
            <p:nvPr/>
          </p:nvSpPr>
          <p:spPr>
            <a:xfrm>
              <a:off x="4935789" y="3787745"/>
              <a:ext cx="2320420" cy="166785"/>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5" name="Google Shape;95;p1"/>
            <p:cNvSpPr/>
            <p:nvPr/>
          </p:nvSpPr>
          <p:spPr>
            <a:xfrm>
              <a:off x="5218351" y="3871137"/>
              <a:ext cx="112027" cy="330558"/>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6" name="Google Shape;96;p1"/>
            <p:cNvSpPr/>
            <p:nvPr/>
          </p:nvSpPr>
          <p:spPr>
            <a:xfrm>
              <a:off x="5238364" y="4106853"/>
              <a:ext cx="72000" cy="72000"/>
            </a:xfrm>
            <a:prstGeom prst="ellipse">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7" name="Google Shape;97;p1"/>
            <p:cNvSpPr/>
            <p:nvPr/>
          </p:nvSpPr>
          <p:spPr>
            <a:xfrm>
              <a:off x="6353175" y="4584052"/>
              <a:ext cx="708880" cy="419597"/>
            </a:xfrm>
            <a:prstGeom prst="roundRect">
              <a:avLst>
                <a:gd fmla="val 0" name="adj"/>
              </a:avLst>
            </a:prstGeom>
            <a:solidFill>
              <a:schemeClr val="lt1"/>
            </a:solidFill>
            <a:ln cap="flat" cmpd="dbl"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3F3F3F"/>
                  </a:solidFill>
                  <a:latin typeface="Arial"/>
                  <a:ea typeface="Arial"/>
                  <a:cs typeface="Arial"/>
                  <a:sym typeface="Arial"/>
                </a:rPr>
                <a:t>이성호</a:t>
              </a:r>
              <a:endParaRPr/>
            </a:p>
          </p:txBody>
        </p:sp>
      </p:grpSp>
      <p:sp>
        <p:nvSpPr>
          <p:cNvPr id="98" name="Google Shape;98;p1"/>
          <p:cNvSpPr txBox="1"/>
          <p:nvPr/>
        </p:nvSpPr>
        <p:spPr>
          <a:xfrm>
            <a:off x="0" y="4935877"/>
            <a:ext cx="12192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323F4F"/>
                </a:solidFill>
                <a:latin typeface="Arial"/>
                <a:ea typeface="Arial"/>
                <a:cs typeface="Arial"/>
                <a:sym typeface="Arial"/>
              </a:rPr>
              <a:t>Few Shot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612" name="Shape 1612"/>
        <p:cNvGrpSpPr/>
        <p:nvPr/>
      </p:nvGrpSpPr>
      <p:grpSpPr>
        <a:xfrm>
          <a:off x="0" y="0"/>
          <a:ext cx="0" cy="0"/>
          <a:chOff x="0" y="0"/>
          <a:chExt cx="0" cy="0"/>
        </a:xfrm>
      </p:grpSpPr>
      <p:grpSp>
        <p:nvGrpSpPr>
          <p:cNvPr id="1613" name="Google Shape;1613;p10"/>
          <p:cNvGrpSpPr/>
          <p:nvPr/>
        </p:nvGrpSpPr>
        <p:grpSpPr>
          <a:xfrm>
            <a:off x="-38100" y="6403"/>
            <a:ext cx="12280539" cy="6851597"/>
            <a:chOff x="-38100" y="6403"/>
            <a:chExt cx="12280539" cy="6851597"/>
          </a:xfrm>
        </p:grpSpPr>
        <p:sp>
          <p:nvSpPr>
            <p:cNvPr id="1614" name="Google Shape;1614;p10"/>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15" name="Google Shape;1615;p10"/>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616" name="Google Shape;1616;p10"/>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617" name="Google Shape;1617;p10"/>
            <p:cNvGrpSpPr/>
            <p:nvPr/>
          </p:nvGrpSpPr>
          <p:grpSpPr>
            <a:xfrm>
              <a:off x="-38100" y="577089"/>
              <a:ext cx="12280539" cy="262924"/>
              <a:chOff x="-38100" y="672339"/>
              <a:chExt cx="12280539" cy="262924"/>
            </a:xfrm>
          </p:grpSpPr>
          <p:grpSp>
            <p:nvGrpSpPr>
              <p:cNvPr id="1618" name="Google Shape;1618;p10"/>
              <p:cNvGrpSpPr/>
              <p:nvPr/>
            </p:nvGrpSpPr>
            <p:grpSpPr>
              <a:xfrm>
                <a:off x="38100" y="767589"/>
                <a:ext cx="12204339" cy="167674"/>
                <a:chOff x="38100" y="767589"/>
                <a:chExt cx="12204339" cy="167674"/>
              </a:xfrm>
            </p:grpSpPr>
            <p:sp>
              <p:nvSpPr>
                <p:cNvPr id="1619" name="Google Shape;1619;p10"/>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0" name="Google Shape;1620;p10"/>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1" name="Google Shape;1621;p10"/>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2" name="Google Shape;1622;p10"/>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3" name="Google Shape;1623;p10"/>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4" name="Google Shape;1624;p10"/>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5" name="Google Shape;1625;p10"/>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6" name="Google Shape;1626;p10"/>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7" name="Google Shape;1627;p10"/>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8" name="Google Shape;1628;p10"/>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29" name="Google Shape;1629;p10"/>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0" name="Google Shape;1630;p10"/>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1" name="Google Shape;1631;p10"/>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2" name="Google Shape;1632;p10"/>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3" name="Google Shape;1633;p10"/>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4" name="Google Shape;1634;p10"/>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5" name="Google Shape;1635;p10"/>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6" name="Google Shape;1636;p10"/>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7" name="Google Shape;1637;p10"/>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8" name="Google Shape;1638;p10"/>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39" name="Google Shape;1639;p10"/>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0" name="Google Shape;1640;p10"/>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1" name="Google Shape;1641;p10"/>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2" name="Google Shape;1642;p10"/>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3" name="Google Shape;1643;p10"/>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4" name="Google Shape;1644;p10"/>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5" name="Google Shape;1645;p10"/>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6" name="Google Shape;1646;p10"/>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7" name="Google Shape;1647;p10"/>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8" name="Google Shape;1648;p10"/>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49" name="Google Shape;1649;p10"/>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0" name="Google Shape;1650;p10"/>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1" name="Google Shape;1651;p10"/>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2" name="Google Shape;1652;p10"/>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3" name="Google Shape;1653;p10"/>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4" name="Google Shape;1654;p10"/>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5" name="Google Shape;1655;p10"/>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6" name="Google Shape;1656;p10"/>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7" name="Google Shape;1657;p10"/>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8" name="Google Shape;1658;p10"/>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59" name="Google Shape;1659;p10"/>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0" name="Google Shape;1660;p10"/>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1" name="Google Shape;1661;p10"/>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2" name="Google Shape;1662;p10"/>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3" name="Google Shape;1663;p10"/>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4" name="Google Shape;1664;p10"/>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5" name="Google Shape;1665;p10"/>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6" name="Google Shape;1666;p10"/>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7" name="Google Shape;1667;p10"/>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8" name="Google Shape;1668;p10"/>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69" name="Google Shape;1669;p10"/>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0" name="Google Shape;1670;p10"/>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1" name="Google Shape;1671;p10"/>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2" name="Google Shape;1672;p10"/>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3" name="Google Shape;1673;p10"/>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4" name="Google Shape;1674;p10"/>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5" name="Google Shape;1675;p10"/>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6" name="Google Shape;1676;p10"/>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7" name="Google Shape;1677;p10"/>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8" name="Google Shape;1678;p10"/>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79" name="Google Shape;1679;p10"/>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0" name="Google Shape;1680;p10"/>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1" name="Google Shape;1681;p10"/>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2" name="Google Shape;1682;p10"/>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3" name="Google Shape;1683;p10"/>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4" name="Google Shape;1684;p10"/>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5" name="Google Shape;1685;p10"/>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6" name="Google Shape;1686;p10"/>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7" name="Google Shape;1687;p10"/>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8" name="Google Shape;1688;p10"/>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89" name="Google Shape;1689;p10"/>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0" name="Google Shape;1690;p10"/>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1" name="Google Shape;1691;p10"/>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2" name="Google Shape;1692;p10"/>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3" name="Google Shape;1693;p10"/>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4" name="Google Shape;1694;p10"/>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5" name="Google Shape;1695;p10"/>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6" name="Google Shape;1696;p10"/>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7" name="Google Shape;1697;p10"/>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8" name="Google Shape;1698;p10"/>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99" name="Google Shape;1699;p10"/>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0" name="Google Shape;1700;p10"/>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1" name="Google Shape;1701;p10"/>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2" name="Google Shape;1702;p10"/>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3" name="Google Shape;1703;p10"/>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1704" name="Google Shape;1704;p10"/>
              <p:cNvGrpSpPr/>
              <p:nvPr/>
            </p:nvGrpSpPr>
            <p:grpSpPr>
              <a:xfrm flipH="1" rot="10800000">
                <a:off x="-38100" y="672339"/>
                <a:ext cx="12204339" cy="167674"/>
                <a:chOff x="38100" y="767589"/>
                <a:chExt cx="12204339" cy="167674"/>
              </a:xfrm>
            </p:grpSpPr>
            <p:sp>
              <p:nvSpPr>
                <p:cNvPr id="1705" name="Google Shape;1705;p10"/>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6" name="Google Shape;1706;p10"/>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7" name="Google Shape;1707;p10"/>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8" name="Google Shape;1708;p10"/>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09" name="Google Shape;1709;p10"/>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0" name="Google Shape;1710;p10"/>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1" name="Google Shape;1711;p10"/>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2" name="Google Shape;1712;p10"/>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3" name="Google Shape;1713;p10"/>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4" name="Google Shape;1714;p10"/>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5" name="Google Shape;1715;p10"/>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6" name="Google Shape;1716;p10"/>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7" name="Google Shape;1717;p10"/>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8" name="Google Shape;1718;p10"/>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19" name="Google Shape;1719;p10"/>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0" name="Google Shape;1720;p10"/>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1" name="Google Shape;1721;p10"/>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2" name="Google Shape;1722;p10"/>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3" name="Google Shape;1723;p10"/>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4" name="Google Shape;1724;p10"/>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5" name="Google Shape;1725;p10"/>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6" name="Google Shape;1726;p10"/>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7" name="Google Shape;1727;p10"/>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8" name="Google Shape;1728;p10"/>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29" name="Google Shape;1729;p10"/>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0" name="Google Shape;1730;p10"/>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1" name="Google Shape;1731;p10"/>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2" name="Google Shape;1732;p10"/>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3" name="Google Shape;1733;p10"/>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4" name="Google Shape;1734;p10"/>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5" name="Google Shape;1735;p10"/>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6" name="Google Shape;1736;p10"/>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7" name="Google Shape;1737;p10"/>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8" name="Google Shape;1738;p10"/>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39" name="Google Shape;1739;p10"/>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0" name="Google Shape;1740;p10"/>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1" name="Google Shape;1741;p10"/>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2" name="Google Shape;1742;p10"/>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3" name="Google Shape;1743;p10"/>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4" name="Google Shape;1744;p10"/>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5" name="Google Shape;1745;p10"/>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6" name="Google Shape;1746;p10"/>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7" name="Google Shape;1747;p10"/>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8" name="Google Shape;1748;p10"/>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49" name="Google Shape;1749;p10"/>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0" name="Google Shape;1750;p10"/>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1" name="Google Shape;1751;p10"/>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2" name="Google Shape;1752;p10"/>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3" name="Google Shape;1753;p10"/>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4" name="Google Shape;1754;p10"/>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5" name="Google Shape;1755;p10"/>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6" name="Google Shape;1756;p10"/>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7" name="Google Shape;1757;p10"/>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8" name="Google Shape;1758;p10"/>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59" name="Google Shape;1759;p10"/>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0" name="Google Shape;1760;p10"/>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1" name="Google Shape;1761;p10"/>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2" name="Google Shape;1762;p10"/>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3" name="Google Shape;1763;p10"/>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4" name="Google Shape;1764;p10"/>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5" name="Google Shape;1765;p10"/>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6" name="Google Shape;1766;p10"/>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7" name="Google Shape;1767;p10"/>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8" name="Google Shape;1768;p10"/>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69" name="Google Shape;1769;p10"/>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0" name="Google Shape;1770;p10"/>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1" name="Google Shape;1771;p10"/>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2" name="Google Shape;1772;p10"/>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3" name="Google Shape;1773;p10"/>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4" name="Google Shape;1774;p10"/>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5" name="Google Shape;1775;p10"/>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6" name="Google Shape;1776;p10"/>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7" name="Google Shape;1777;p10"/>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8" name="Google Shape;1778;p10"/>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79" name="Google Shape;1779;p10"/>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0" name="Google Shape;1780;p10"/>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1" name="Google Shape;1781;p10"/>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2" name="Google Shape;1782;p10"/>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3" name="Google Shape;1783;p10"/>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4" name="Google Shape;1784;p10"/>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5" name="Google Shape;1785;p10"/>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6" name="Google Shape;1786;p10"/>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7" name="Google Shape;1787;p10"/>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8" name="Google Shape;1788;p10"/>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89" name="Google Shape;1789;p10"/>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790" name="Google Shape;1790;p10"/>
            <p:cNvGrpSpPr/>
            <p:nvPr/>
          </p:nvGrpSpPr>
          <p:grpSpPr>
            <a:xfrm>
              <a:off x="257779" y="228476"/>
              <a:ext cx="414503" cy="1223073"/>
              <a:chOff x="2284457" y="504922"/>
              <a:chExt cx="486522" cy="1435581"/>
            </a:xfrm>
          </p:grpSpPr>
          <p:sp>
            <p:nvSpPr>
              <p:cNvPr id="1791" name="Google Shape;1791;p10"/>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792" name="Google Shape;1792;p10"/>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793" name="Google Shape;1793;p10"/>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794" name="Google Shape;1794;p10"/>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Few-Shot Learning 알고리즘의 종류</a:t>
            </a:r>
            <a:endParaRPr sz="1300">
              <a:solidFill>
                <a:schemeClr val="lt1"/>
              </a:solidFill>
              <a:latin typeface="Malgun Gothic"/>
              <a:ea typeface="Malgun Gothic"/>
              <a:cs typeface="Malgun Gothic"/>
              <a:sym typeface="Malgun Gothic"/>
            </a:endParaRPr>
          </a:p>
        </p:txBody>
      </p:sp>
      <p:sp>
        <p:nvSpPr>
          <p:cNvPr id="1795" name="Google Shape;1795;p10"/>
          <p:cNvSpPr txBox="1"/>
          <p:nvPr/>
        </p:nvSpPr>
        <p:spPr>
          <a:xfrm>
            <a:off x="285957" y="1584905"/>
            <a:ext cx="11880282" cy="19431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Few-Shot Learning 알고리즘의 종류</a:t>
            </a:r>
            <a:endParaRPr/>
          </a:p>
          <a:p>
            <a:pPr indent="-285750" lvl="1" marL="7429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Model-Based </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모델의 내부나 외부에 기억장치(memory)를 별도로 둠으로써, 모델 학습속도를 조절할 수 있게 한다.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Ex) Meta Learning with Memory Augmented Neural Networks(2016), Meta Networks (2017)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799" name="Shape 1799"/>
        <p:cNvGrpSpPr/>
        <p:nvPr/>
      </p:nvGrpSpPr>
      <p:grpSpPr>
        <a:xfrm>
          <a:off x="0" y="0"/>
          <a:ext cx="0" cy="0"/>
          <a:chOff x="0" y="0"/>
          <a:chExt cx="0" cy="0"/>
        </a:xfrm>
      </p:grpSpPr>
      <p:grpSp>
        <p:nvGrpSpPr>
          <p:cNvPr id="1800" name="Google Shape;1800;p11"/>
          <p:cNvGrpSpPr/>
          <p:nvPr/>
        </p:nvGrpSpPr>
        <p:grpSpPr>
          <a:xfrm>
            <a:off x="-38100" y="6403"/>
            <a:ext cx="12280539" cy="6851597"/>
            <a:chOff x="-38100" y="6403"/>
            <a:chExt cx="12280539" cy="6851597"/>
          </a:xfrm>
        </p:grpSpPr>
        <p:sp>
          <p:nvSpPr>
            <p:cNvPr id="1801" name="Google Shape;1801;p11"/>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02" name="Google Shape;1802;p11"/>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803" name="Google Shape;1803;p11"/>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804" name="Google Shape;1804;p11"/>
            <p:cNvGrpSpPr/>
            <p:nvPr/>
          </p:nvGrpSpPr>
          <p:grpSpPr>
            <a:xfrm>
              <a:off x="-38100" y="577089"/>
              <a:ext cx="12280539" cy="262924"/>
              <a:chOff x="-38100" y="672339"/>
              <a:chExt cx="12280539" cy="262924"/>
            </a:xfrm>
          </p:grpSpPr>
          <p:grpSp>
            <p:nvGrpSpPr>
              <p:cNvPr id="1805" name="Google Shape;1805;p11"/>
              <p:cNvGrpSpPr/>
              <p:nvPr/>
            </p:nvGrpSpPr>
            <p:grpSpPr>
              <a:xfrm>
                <a:off x="38100" y="767589"/>
                <a:ext cx="12204339" cy="167674"/>
                <a:chOff x="38100" y="767589"/>
                <a:chExt cx="12204339" cy="167674"/>
              </a:xfrm>
            </p:grpSpPr>
            <p:sp>
              <p:nvSpPr>
                <p:cNvPr id="1806" name="Google Shape;1806;p11"/>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07" name="Google Shape;1807;p11"/>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08" name="Google Shape;1808;p11"/>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09" name="Google Shape;1809;p11"/>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0" name="Google Shape;1810;p11"/>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1" name="Google Shape;1811;p11"/>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2" name="Google Shape;1812;p11"/>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3" name="Google Shape;1813;p11"/>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4" name="Google Shape;1814;p11"/>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5" name="Google Shape;1815;p11"/>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6" name="Google Shape;1816;p11"/>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7" name="Google Shape;1817;p11"/>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8" name="Google Shape;1818;p11"/>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19" name="Google Shape;1819;p11"/>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0" name="Google Shape;1820;p11"/>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1" name="Google Shape;1821;p11"/>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2" name="Google Shape;1822;p11"/>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3" name="Google Shape;1823;p11"/>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4" name="Google Shape;1824;p11"/>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5" name="Google Shape;1825;p11"/>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6" name="Google Shape;1826;p11"/>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7" name="Google Shape;1827;p11"/>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8" name="Google Shape;1828;p11"/>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29" name="Google Shape;1829;p11"/>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0" name="Google Shape;1830;p11"/>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1" name="Google Shape;1831;p11"/>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2" name="Google Shape;1832;p11"/>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3" name="Google Shape;1833;p11"/>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4" name="Google Shape;1834;p11"/>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5" name="Google Shape;1835;p11"/>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6" name="Google Shape;1836;p11"/>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7" name="Google Shape;1837;p11"/>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8" name="Google Shape;1838;p11"/>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39" name="Google Shape;1839;p11"/>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0" name="Google Shape;1840;p11"/>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1" name="Google Shape;1841;p11"/>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2" name="Google Shape;1842;p11"/>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3" name="Google Shape;1843;p11"/>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4" name="Google Shape;1844;p11"/>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5" name="Google Shape;1845;p11"/>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6" name="Google Shape;1846;p11"/>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7" name="Google Shape;1847;p11"/>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8" name="Google Shape;1848;p11"/>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49" name="Google Shape;1849;p11"/>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0" name="Google Shape;1850;p11"/>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1" name="Google Shape;1851;p11"/>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2" name="Google Shape;1852;p11"/>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3" name="Google Shape;1853;p11"/>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4" name="Google Shape;1854;p11"/>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5" name="Google Shape;1855;p11"/>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6" name="Google Shape;1856;p11"/>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7" name="Google Shape;1857;p11"/>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8" name="Google Shape;1858;p11"/>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59" name="Google Shape;1859;p11"/>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0" name="Google Shape;1860;p11"/>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1" name="Google Shape;1861;p11"/>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2" name="Google Shape;1862;p11"/>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3" name="Google Shape;1863;p11"/>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4" name="Google Shape;1864;p11"/>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5" name="Google Shape;1865;p11"/>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6" name="Google Shape;1866;p11"/>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7" name="Google Shape;1867;p11"/>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8" name="Google Shape;1868;p11"/>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69" name="Google Shape;1869;p11"/>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0" name="Google Shape;1870;p11"/>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1" name="Google Shape;1871;p11"/>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2" name="Google Shape;1872;p11"/>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3" name="Google Shape;1873;p11"/>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4" name="Google Shape;1874;p11"/>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5" name="Google Shape;1875;p11"/>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6" name="Google Shape;1876;p11"/>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7" name="Google Shape;1877;p11"/>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8" name="Google Shape;1878;p11"/>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79" name="Google Shape;1879;p11"/>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0" name="Google Shape;1880;p11"/>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1" name="Google Shape;1881;p11"/>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2" name="Google Shape;1882;p11"/>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3" name="Google Shape;1883;p11"/>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4" name="Google Shape;1884;p11"/>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5" name="Google Shape;1885;p11"/>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6" name="Google Shape;1886;p11"/>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7" name="Google Shape;1887;p11"/>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8" name="Google Shape;1888;p11"/>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89" name="Google Shape;1889;p11"/>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0" name="Google Shape;1890;p11"/>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1891" name="Google Shape;1891;p11"/>
              <p:cNvGrpSpPr/>
              <p:nvPr/>
            </p:nvGrpSpPr>
            <p:grpSpPr>
              <a:xfrm flipH="1" rot="10800000">
                <a:off x="-38100" y="672339"/>
                <a:ext cx="12204339" cy="167674"/>
                <a:chOff x="38100" y="767589"/>
                <a:chExt cx="12204339" cy="167674"/>
              </a:xfrm>
            </p:grpSpPr>
            <p:sp>
              <p:nvSpPr>
                <p:cNvPr id="1892" name="Google Shape;1892;p11"/>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3" name="Google Shape;1893;p11"/>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4" name="Google Shape;1894;p11"/>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5" name="Google Shape;1895;p11"/>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6" name="Google Shape;1896;p11"/>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7" name="Google Shape;1897;p11"/>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8" name="Google Shape;1898;p11"/>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899" name="Google Shape;1899;p11"/>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0" name="Google Shape;1900;p11"/>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1" name="Google Shape;1901;p11"/>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2" name="Google Shape;1902;p11"/>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3" name="Google Shape;1903;p11"/>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4" name="Google Shape;1904;p11"/>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5" name="Google Shape;1905;p11"/>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6" name="Google Shape;1906;p11"/>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7" name="Google Shape;1907;p11"/>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8" name="Google Shape;1908;p11"/>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09" name="Google Shape;1909;p11"/>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0" name="Google Shape;1910;p11"/>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1" name="Google Shape;1911;p11"/>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2" name="Google Shape;1912;p11"/>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3" name="Google Shape;1913;p11"/>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4" name="Google Shape;1914;p11"/>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5" name="Google Shape;1915;p11"/>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6" name="Google Shape;1916;p11"/>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7" name="Google Shape;1917;p11"/>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8" name="Google Shape;1918;p11"/>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19" name="Google Shape;1919;p11"/>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0" name="Google Shape;1920;p11"/>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1" name="Google Shape;1921;p11"/>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2" name="Google Shape;1922;p11"/>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3" name="Google Shape;1923;p11"/>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4" name="Google Shape;1924;p11"/>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5" name="Google Shape;1925;p11"/>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6" name="Google Shape;1926;p11"/>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7" name="Google Shape;1927;p11"/>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8" name="Google Shape;1928;p11"/>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29" name="Google Shape;1929;p11"/>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0" name="Google Shape;1930;p11"/>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1" name="Google Shape;1931;p11"/>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2" name="Google Shape;1932;p11"/>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3" name="Google Shape;1933;p11"/>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4" name="Google Shape;1934;p11"/>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5" name="Google Shape;1935;p11"/>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6" name="Google Shape;1936;p11"/>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7" name="Google Shape;1937;p11"/>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8" name="Google Shape;1938;p11"/>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39" name="Google Shape;1939;p11"/>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0" name="Google Shape;1940;p11"/>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1" name="Google Shape;1941;p11"/>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2" name="Google Shape;1942;p11"/>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3" name="Google Shape;1943;p11"/>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4" name="Google Shape;1944;p11"/>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5" name="Google Shape;1945;p11"/>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6" name="Google Shape;1946;p11"/>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7" name="Google Shape;1947;p11"/>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8" name="Google Shape;1948;p11"/>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49" name="Google Shape;1949;p11"/>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0" name="Google Shape;1950;p11"/>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1" name="Google Shape;1951;p11"/>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2" name="Google Shape;1952;p11"/>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3" name="Google Shape;1953;p11"/>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4" name="Google Shape;1954;p11"/>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5" name="Google Shape;1955;p11"/>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6" name="Google Shape;1956;p11"/>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7" name="Google Shape;1957;p11"/>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8" name="Google Shape;1958;p11"/>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59" name="Google Shape;1959;p11"/>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0" name="Google Shape;1960;p11"/>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1" name="Google Shape;1961;p11"/>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2" name="Google Shape;1962;p11"/>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3" name="Google Shape;1963;p11"/>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4" name="Google Shape;1964;p11"/>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5" name="Google Shape;1965;p11"/>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6" name="Google Shape;1966;p11"/>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7" name="Google Shape;1967;p11"/>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8" name="Google Shape;1968;p11"/>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69" name="Google Shape;1969;p11"/>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0" name="Google Shape;1970;p11"/>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1" name="Google Shape;1971;p11"/>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2" name="Google Shape;1972;p11"/>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3" name="Google Shape;1973;p11"/>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4" name="Google Shape;1974;p11"/>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5" name="Google Shape;1975;p11"/>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6" name="Google Shape;1976;p11"/>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977" name="Google Shape;1977;p11"/>
            <p:cNvGrpSpPr/>
            <p:nvPr/>
          </p:nvGrpSpPr>
          <p:grpSpPr>
            <a:xfrm>
              <a:off x="257779" y="228476"/>
              <a:ext cx="414503" cy="1223073"/>
              <a:chOff x="2284457" y="504922"/>
              <a:chExt cx="486522" cy="1435581"/>
            </a:xfrm>
          </p:grpSpPr>
          <p:sp>
            <p:nvSpPr>
              <p:cNvPr id="1978" name="Google Shape;1978;p11"/>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79" name="Google Shape;1979;p11"/>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980" name="Google Shape;1980;p11"/>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981" name="Google Shape;1981;p11"/>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1982" name="Google Shape;1982;p11"/>
          <p:cNvSpPr txBox="1"/>
          <p:nvPr/>
        </p:nvSpPr>
        <p:spPr>
          <a:xfrm>
            <a:off x="757005" y="1488193"/>
            <a:ext cx="10851156" cy="48840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샴 네트워크는 Learning a Similarity Metric Discriminatively, with Application to Face Verification라는 논문으로 Yann LeCun 교수 연구팀에 의해 처음 발표</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2015년 Siamese Neural Networks for One-shot Image Recognition라는 이름으로 Neural network를 접목시킨 샴 뉴럴 네트워크가 발표</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클래스가 많아 이미지 분류 네트워크를 전이(Transfer)하여 사용할 수 없고, 클래스 사진을 대량으로 구할 수 없을 때 추가적인 학습(Re-training) 없이 새로운 클래스에 대해서도 좋은 성능을 낼 수 있도록 모델이 설계</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모델이 alphabets의 하나의 set에 대해 제대로 학습했다면 특징을 학습하기 위해 다양한 변화에 노출되고 다른 알파벳에 대해서도 잘 구별할 수 있을 것</a:t>
            </a:r>
            <a:endParaRPr sz="16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FFFFFF"/>
              </a:buClr>
              <a:buSzPts val="1100"/>
              <a:buFont typeface="Malgun Gothic"/>
              <a:buNone/>
            </a:pPr>
            <a:r>
              <a:rPr b="0" i="0" lang="en-US" sz="1100" u="none" cap="none" strike="noStrike">
                <a:solidFill>
                  <a:srgbClr val="FFFFFF"/>
                </a:solidFill>
                <a:latin typeface="Malgun Gothic"/>
                <a:ea typeface="Malgun Gothic"/>
                <a:cs typeface="Malgun Gothic"/>
                <a:sym typeface="Malgun Gothic"/>
              </a:rPr>
              <a:t>※Chopra, S., Hadsell, R., &amp; LeCun, Y. (2005, June). Learning a similarity metric discriminatively, with application to face verification. In 2005 IEEE Computer Society Conference on Computer Vision and Pattern Recognition (CVPR'05) (Vol. 1, pp. 539-546). IEEE.</a:t>
            </a:r>
            <a:endParaRPr/>
          </a:p>
          <a:p>
            <a:pPr indent="0" lvl="0" marL="0" marR="0" rtl="0" algn="l">
              <a:lnSpc>
                <a:spcPct val="150000"/>
              </a:lnSpc>
              <a:spcBef>
                <a:spcPts val="0"/>
              </a:spcBef>
              <a:spcAft>
                <a:spcPts val="0"/>
              </a:spcAft>
              <a:buClr>
                <a:srgbClr val="FFFFFF"/>
              </a:buClr>
              <a:buSzPts val="1100"/>
              <a:buFont typeface="Malgun Gothic"/>
              <a:buNone/>
            </a:pPr>
            <a:r>
              <a:rPr b="0" i="0" lang="en-US" sz="1100" u="none" cap="none" strike="noStrike">
                <a:solidFill>
                  <a:srgbClr val="FFFFFF"/>
                </a:solidFill>
                <a:latin typeface="Malgun Gothic"/>
                <a:ea typeface="Malgun Gothic"/>
                <a:cs typeface="Malgun Gothic"/>
                <a:sym typeface="Malgun Gothic"/>
              </a:rPr>
              <a:t>※Koch, G., Zemel, R., &amp; Salakhutdinov, R. (2015, July). Siamese neural networks for one-shot image recognition. In ICML deep learning w</a:t>
            </a:r>
            <a:endParaRPr sz="1600">
              <a:solidFill>
                <a:schemeClr val="lt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986" name="Shape 1986"/>
        <p:cNvGrpSpPr/>
        <p:nvPr/>
      </p:nvGrpSpPr>
      <p:grpSpPr>
        <a:xfrm>
          <a:off x="0" y="0"/>
          <a:ext cx="0" cy="0"/>
          <a:chOff x="0" y="0"/>
          <a:chExt cx="0" cy="0"/>
        </a:xfrm>
      </p:grpSpPr>
      <p:grpSp>
        <p:nvGrpSpPr>
          <p:cNvPr id="1987" name="Google Shape;1987;p12"/>
          <p:cNvGrpSpPr/>
          <p:nvPr/>
        </p:nvGrpSpPr>
        <p:grpSpPr>
          <a:xfrm>
            <a:off x="-38100" y="6403"/>
            <a:ext cx="12280539" cy="6851597"/>
            <a:chOff x="-38100" y="6403"/>
            <a:chExt cx="12280539" cy="6851597"/>
          </a:xfrm>
        </p:grpSpPr>
        <p:sp>
          <p:nvSpPr>
            <p:cNvPr id="1988" name="Google Shape;1988;p12"/>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89" name="Google Shape;1989;p12"/>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990" name="Google Shape;1990;p12"/>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991" name="Google Shape;1991;p12"/>
            <p:cNvGrpSpPr/>
            <p:nvPr/>
          </p:nvGrpSpPr>
          <p:grpSpPr>
            <a:xfrm>
              <a:off x="-38100" y="577089"/>
              <a:ext cx="12280539" cy="262924"/>
              <a:chOff x="-38100" y="672339"/>
              <a:chExt cx="12280539" cy="262924"/>
            </a:xfrm>
          </p:grpSpPr>
          <p:grpSp>
            <p:nvGrpSpPr>
              <p:cNvPr id="1992" name="Google Shape;1992;p12"/>
              <p:cNvGrpSpPr/>
              <p:nvPr/>
            </p:nvGrpSpPr>
            <p:grpSpPr>
              <a:xfrm>
                <a:off x="38100" y="767589"/>
                <a:ext cx="12204339" cy="167674"/>
                <a:chOff x="38100" y="767589"/>
                <a:chExt cx="12204339" cy="167674"/>
              </a:xfrm>
            </p:grpSpPr>
            <p:sp>
              <p:nvSpPr>
                <p:cNvPr id="1993" name="Google Shape;1993;p1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4" name="Google Shape;1994;p1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5" name="Google Shape;1995;p1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6" name="Google Shape;1996;p1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7" name="Google Shape;1997;p1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8" name="Google Shape;1998;p1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999" name="Google Shape;1999;p1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0" name="Google Shape;2000;p1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1" name="Google Shape;2001;p1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2" name="Google Shape;2002;p1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3" name="Google Shape;2003;p1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4" name="Google Shape;2004;p1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5" name="Google Shape;2005;p1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6" name="Google Shape;2006;p1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7" name="Google Shape;2007;p1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8" name="Google Shape;2008;p1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09" name="Google Shape;2009;p1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0" name="Google Shape;2010;p1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1" name="Google Shape;2011;p1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2" name="Google Shape;2012;p1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3" name="Google Shape;2013;p1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4" name="Google Shape;2014;p1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5" name="Google Shape;2015;p1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6" name="Google Shape;2016;p1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7" name="Google Shape;2017;p1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8" name="Google Shape;2018;p1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19" name="Google Shape;2019;p1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0" name="Google Shape;2020;p1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1" name="Google Shape;2021;p1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2" name="Google Shape;2022;p1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3" name="Google Shape;2023;p1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4" name="Google Shape;2024;p1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5" name="Google Shape;2025;p1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6" name="Google Shape;2026;p1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7" name="Google Shape;2027;p1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8" name="Google Shape;2028;p1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29" name="Google Shape;2029;p1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0" name="Google Shape;2030;p1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1" name="Google Shape;2031;p1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2" name="Google Shape;2032;p1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3" name="Google Shape;2033;p1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4" name="Google Shape;2034;p1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5" name="Google Shape;2035;p1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6" name="Google Shape;2036;p1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7" name="Google Shape;2037;p1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8" name="Google Shape;2038;p1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39" name="Google Shape;2039;p1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0" name="Google Shape;2040;p1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1" name="Google Shape;2041;p1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2" name="Google Shape;2042;p1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3" name="Google Shape;2043;p1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4" name="Google Shape;2044;p1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5" name="Google Shape;2045;p1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6" name="Google Shape;2046;p1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7" name="Google Shape;2047;p1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8" name="Google Shape;2048;p1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49" name="Google Shape;2049;p1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0" name="Google Shape;2050;p1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1" name="Google Shape;2051;p1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2" name="Google Shape;2052;p1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3" name="Google Shape;2053;p1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4" name="Google Shape;2054;p1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5" name="Google Shape;2055;p1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6" name="Google Shape;2056;p1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7" name="Google Shape;2057;p1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8" name="Google Shape;2058;p1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59" name="Google Shape;2059;p1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0" name="Google Shape;2060;p1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1" name="Google Shape;2061;p1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2" name="Google Shape;2062;p1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3" name="Google Shape;2063;p1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4" name="Google Shape;2064;p1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5" name="Google Shape;2065;p1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6" name="Google Shape;2066;p1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7" name="Google Shape;2067;p1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8" name="Google Shape;2068;p1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69" name="Google Shape;2069;p1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0" name="Google Shape;2070;p1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1" name="Google Shape;2071;p1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2" name="Google Shape;2072;p1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3" name="Google Shape;2073;p1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4" name="Google Shape;2074;p1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5" name="Google Shape;2075;p1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6" name="Google Shape;2076;p1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77" name="Google Shape;2077;p1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2078" name="Google Shape;2078;p12"/>
              <p:cNvGrpSpPr/>
              <p:nvPr/>
            </p:nvGrpSpPr>
            <p:grpSpPr>
              <a:xfrm flipH="1" rot="10800000">
                <a:off x="-38100" y="672339"/>
                <a:ext cx="12204339" cy="167674"/>
                <a:chOff x="38100" y="767589"/>
                <a:chExt cx="12204339" cy="167674"/>
              </a:xfrm>
            </p:grpSpPr>
            <p:sp>
              <p:nvSpPr>
                <p:cNvPr id="2079" name="Google Shape;2079;p1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0" name="Google Shape;2080;p1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1" name="Google Shape;2081;p1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2" name="Google Shape;2082;p1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3" name="Google Shape;2083;p1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4" name="Google Shape;2084;p1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5" name="Google Shape;2085;p1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6" name="Google Shape;2086;p1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7" name="Google Shape;2087;p1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8" name="Google Shape;2088;p1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89" name="Google Shape;2089;p1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0" name="Google Shape;2090;p1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1" name="Google Shape;2091;p1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2" name="Google Shape;2092;p1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3" name="Google Shape;2093;p1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4" name="Google Shape;2094;p1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5" name="Google Shape;2095;p1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6" name="Google Shape;2096;p1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7" name="Google Shape;2097;p1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8" name="Google Shape;2098;p1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099" name="Google Shape;2099;p1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0" name="Google Shape;2100;p1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1" name="Google Shape;2101;p1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2" name="Google Shape;2102;p1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3" name="Google Shape;2103;p1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4" name="Google Shape;2104;p1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5" name="Google Shape;2105;p1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6" name="Google Shape;2106;p1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7" name="Google Shape;2107;p1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8" name="Google Shape;2108;p1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09" name="Google Shape;2109;p1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0" name="Google Shape;2110;p1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1" name="Google Shape;2111;p1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2" name="Google Shape;2112;p1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3" name="Google Shape;2113;p1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4" name="Google Shape;2114;p1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5" name="Google Shape;2115;p1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6" name="Google Shape;2116;p1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7" name="Google Shape;2117;p1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8" name="Google Shape;2118;p1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19" name="Google Shape;2119;p1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0" name="Google Shape;2120;p1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1" name="Google Shape;2121;p1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2" name="Google Shape;2122;p1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3" name="Google Shape;2123;p1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4" name="Google Shape;2124;p1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5" name="Google Shape;2125;p1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6" name="Google Shape;2126;p1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7" name="Google Shape;2127;p1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8" name="Google Shape;2128;p1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9" name="Google Shape;2129;p1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0" name="Google Shape;2130;p1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1" name="Google Shape;2131;p1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2" name="Google Shape;2132;p1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3" name="Google Shape;2133;p1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4" name="Google Shape;2134;p1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5" name="Google Shape;2135;p1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6" name="Google Shape;2136;p1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7" name="Google Shape;2137;p1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8" name="Google Shape;2138;p1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39" name="Google Shape;2139;p1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0" name="Google Shape;2140;p1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1" name="Google Shape;2141;p1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2" name="Google Shape;2142;p1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3" name="Google Shape;2143;p1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4" name="Google Shape;2144;p1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5" name="Google Shape;2145;p1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6" name="Google Shape;2146;p1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7" name="Google Shape;2147;p1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8" name="Google Shape;2148;p1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49" name="Google Shape;2149;p1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0" name="Google Shape;2150;p1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1" name="Google Shape;2151;p1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2" name="Google Shape;2152;p1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3" name="Google Shape;2153;p1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4" name="Google Shape;2154;p1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5" name="Google Shape;2155;p1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6" name="Google Shape;2156;p1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7" name="Google Shape;2157;p1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8" name="Google Shape;2158;p1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59" name="Google Shape;2159;p1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60" name="Google Shape;2160;p1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61" name="Google Shape;2161;p1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62" name="Google Shape;2162;p1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63" name="Google Shape;2163;p1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2164" name="Google Shape;2164;p12"/>
            <p:cNvGrpSpPr/>
            <p:nvPr/>
          </p:nvGrpSpPr>
          <p:grpSpPr>
            <a:xfrm>
              <a:off x="257779" y="228476"/>
              <a:ext cx="414503" cy="1223073"/>
              <a:chOff x="2284457" y="504922"/>
              <a:chExt cx="486522" cy="1435581"/>
            </a:xfrm>
          </p:grpSpPr>
          <p:sp>
            <p:nvSpPr>
              <p:cNvPr id="2165" name="Google Shape;2165;p12"/>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66" name="Google Shape;2166;p12"/>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2167" name="Google Shape;2167;p12"/>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2168" name="Google Shape;2168;p12"/>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2169" name="Google Shape;2169;p12"/>
          <p:cNvSpPr txBox="1"/>
          <p:nvPr/>
        </p:nvSpPr>
        <p:spPr>
          <a:xfrm>
            <a:off x="757005" y="1584905"/>
            <a:ext cx="10851156" cy="46092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해당 네트워크는 다음과 같은 특징을 가진다</a:t>
            </a:r>
            <a:endParaRPr sz="1800">
              <a:solidFill>
                <a:schemeClr val="lt1"/>
              </a:solidFill>
              <a:latin typeface="Malgun Gothic"/>
              <a:ea typeface="Malgun Gothic"/>
              <a:cs typeface="Malgun Gothic"/>
              <a:sym typeface="Malgun Gothic"/>
            </a:endParaRPr>
          </a:p>
          <a:p>
            <a:pPr indent="-285750" lvl="1" marL="74295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capable of learning generic image features useful for making predictions about unknown class distributions even when very few examples from these new distributions are available(일반적인 이미지의 특징을 가지고 새로운 class에 대해서도 모델을 사용할 수 있다.)</a:t>
            </a:r>
            <a:endParaRPr/>
          </a:p>
          <a:p>
            <a:pPr indent="-171450" lvl="1" marL="742950" marR="0" rtl="0" algn="l">
              <a:lnSpc>
                <a:spcPct val="150000"/>
              </a:lnSpc>
              <a:spcBef>
                <a:spcPts val="0"/>
              </a:spcBef>
              <a:spcAft>
                <a:spcPts val="0"/>
              </a:spcAft>
              <a:buClr>
                <a:schemeClr val="dk1"/>
              </a:buClr>
              <a:buSzPts val="1800"/>
              <a:buFont typeface="Noto Sans Symbols"/>
              <a:buNone/>
            </a:pPr>
            <a:r>
              <a:t/>
            </a:r>
            <a:endParaRPr b="0" i="0" sz="1800" u="none" cap="none" strike="noStrike">
              <a:solidFill>
                <a:schemeClr val="lt1"/>
              </a:solidFill>
              <a:latin typeface="Malgun Gothic"/>
              <a:ea typeface="Malgun Gothic"/>
              <a:cs typeface="Malgun Gothic"/>
              <a:sym typeface="Malgun Gothic"/>
            </a:endParaRPr>
          </a:p>
          <a:p>
            <a:pPr indent="-285750" lvl="1" marL="74295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easily trained using standard optimization techniques on pairs sampled from the source data (샘플링된 이미지 쌍을 쉽게 학습할 수 있다.)</a:t>
            </a:r>
            <a:endParaRPr/>
          </a:p>
          <a:p>
            <a:pPr indent="-171450" lvl="1" marL="742950" marR="0" rtl="0" algn="l">
              <a:lnSpc>
                <a:spcPct val="150000"/>
              </a:lnSpc>
              <a:spcBef>
                <a:spcPts val="0"/>
              </a:spcBef>
              <a:spcAft>
                <a:spcPts val="0"/>
              </a:spcAft>
              <a:buClr>
                <a:schemeClr val="dk1"/>
              </a:buClr>
              <a:buSzPts val="1800"/>
              <a:buFont typeface="Noto Sans Symbols"/>
              <a:buNone/>
            </a:pPr>
            <a:r>
              <a:t/>
            </a:r>
            <a:endParaRPr b="0" i="0" sz="1800" u="none" cap="none" strike="noStrike">
              <a:solidFill>
                <a:schemeClr val="lt1"/>
              </a:solidFill>
              <a:latin typeface="Malgun Gothic"/>
              <a:ea typeface="Malgun Gothic"/>
              <a:cs typeface="Malgun Gothic"/>
              <a:sym typeface="Malgun Gothic"/>
            </a:endParaRPr>
          </a:p>
          <a:p>
            <a:pPr indent="-285750" lvl="1" marL="74295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provide a competitive approach that does not rely upon domain-specific knowledge by instead exploiting deep learning techniques.(딥러닝 기법을 사용하여 도메인별 지식에 의존하지 않고 경쟁적인 접근법을 제공한다.)</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173" name="Shape 2173"/>
        <p:cNvGrpSpPr/>
        <p:nvPr/>
      </p:nvGrpSpPr>
      <p:grpSpPr>
        <a:xfrm>
          <a:off x="0" y="0"/>
          <a:ext cx="0" cy="0"/>
          <a:chOff x="0" y="0"/>
          <a:chExt cx="0" cy="0"/>
        </a:xfrm>
      </p:grpSpPr>
      <p:grpSp>
        <p:nvGrpSpPr>
          <p:cNvPr id="2174" name="Google Shape;2174;p13"/>
          <p:cNvGrpSpPr/>
          <p:nvPr/>
        </p:nvGrpSpPr>
        <p:grpSpPr>
          <a:xfrm>
            <a:off x="-38100" y="6403"/>
            <a:ext cx="12280539" cy="6851597"/>
            <a:chOff x="-38100" y="6403"/>
            <a:chExt cx="12280539" cy="6851597"/>
          </a:xfrm>
        </p:grpSpPr>
        <p:sp>
          <p:nvSpPr>
            <p:cNvPr id="2175" name="Google Shape;2175;p13"/>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76" name="Google Shape;2176;p13"/>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2177" name="Google Shape;2177;p13"/>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178" name="Google Shape;2178;p13"/>
            <p:cNvGrpSpPr/>
            <p:nvPr/>
          </p:nvGrpSpPr>
          <p:grpSpPr>
            <a:xfrm>
              <a:off x="-38100" y="577089"/>
              <a:ext cx="12280539" cy="262924"/>
              <a:chOff x="-38100" y="672339"/>
              <a:chExt cx="12280539" cy="262924"/>
            </a:xfrm>
          </p:grpSpPr>
          <p:grpSp>
            <p:nvGrpSpPr>
              <p:cNvPr id="2179" name="Google Shape;2179;p13"/>
              <p:cNvGrpSpPr/>
              <p:nvPr/>
            </p:nvGrpSpPr>
            <p:grpSpPr>
              <a:xfrm>
                <a:off x="38100" y="767589"/>
                <a:ext cx="12204339" cy="167674"/>
                <a:chOff x="38100" y="767589"/>
                <a:chExt cx="12204339" cy="167674"/>
              </a:xfrm>
            </p:grpSpPr>
            <p:sp>
              <p:nvSpPr>
                <p:cNvPr id="2180" name="Google Shape;2180;p1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1" name="Google Shape;2181;p1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2" name="Google Shape;2182;p1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3" name="Google Shape;2183;p1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4" name="Google Shape;2184;p1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5" name="Google Shape;2185;p1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6" name="Google Shape;2186;p1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7" name="Google Shape;2187;p1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8" name="Google Shape;2188;p1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89" name="Google Shape;2189;p1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0" name="Google Shape;2190;p1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1" name="Google Shape;2191;p1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2" name="Google Shape;2192;p1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3" name="Google Shape;2193;p1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4" name="Google Shape;2194;p1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5" name="Google Shape;2195;p1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6" name="Google Shape;2196;p1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7" name="Google Shape;2197;p1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8" name="Google Shape;2198;p1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99" name="Google Shape;2199;p1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0" name="Google Shape;2200;p1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1" name="Google Shape;2201;p1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2" name="Google Shape;2202;p1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3" name="Google Shape;2203;p1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4" name="Google Shape;2204;p1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5" name="Google Shape;2205;p1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6" name="Google Shape;2206;p1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7" name="Google Shape;2207;p1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8" name="Google Shape;2208;p1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9" name="Google Shape;2209;p1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0" name="Google Shape;2210;p1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1" name="Google Shape;2211;p1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2" name="Google Shape;2212;p1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3" name="Google Shape;2213;p1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4" name="Google Shape;2214;p1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5" name="Google Shape;2215;p1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6" name="Google Shape;2216;p1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7" name="Google Shape;2217;p1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8" name="Google Shape;2218;p1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19" name="Google Shape;2219;p1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0" name="Google Shape;2220;p1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1" name="Google Shape;2221;p1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2" name="Google Shape;2222;p1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3" name="Google Shape;2223;p1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4" name="Google Shape;2224;p1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5" name="Google Shape;2225;p1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6" name="Google Shape;2226;p1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7" name="Google Shape;2227;p1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8" name="Google Shape;2228;p1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29" name="Google Shape;2229;p1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0" name="Google Shape;2230;p1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1" name="Google Shape;2231;p1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2" name="Google Shape;2232;p1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3" name="Google Shape;2233;p1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4" name="Google Shape;2234;p1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5" name="Google Shape;2235;p1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6" name="Google Shape;2236;p1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7" name="Google Shape;2237;p1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8" name="Google Shape;2238;p1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39" name="Google Shape;2239;p1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0" name="Google Shape;2240;p1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1" name="Google Shape;2241;p1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2" name="Google Shape;2242;p1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3" name="Google Shape;2243;p1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4" name="Google Shape;2244;p1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5" name="Google Shape;2245;p1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6" name="Google Shape;2246;p1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7" name="Google Shape;2247;p1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8" name="Google Shape;2248;p1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49" name="Google Shape;2249;p1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0" name="Google Shape;2250;p1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1" name="Google Shape;2251;p1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2" name="Google Shape;2252;p1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3" name="Google Shape;2253;p1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4" name="Google Shape;2254;p1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5" name="Google Shape;2255;p1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6" name="Google Shape;2256;p1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7" name="Google Shape;2257;p1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8" name="Google Shape;2258;p1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59" name="Google Shape;2259;p1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0" name="Google Shape;2260;p1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1" name="Google Shape;2261;p1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2" name="Google Shape;2262;p1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3" name="Google Shape;2263;p1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4" name="Google Shape;2264;p1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2265" name="Google Shape;2265;p13"/>
              <p:cNvGrpSpPr/>
              <p:nvPr/>
            </p:nvGrpSpPr>
            <p:grpSpPr>
              <a:xfrm flipH="1" rot="10800000">
                <a:off x="-38100" y="672339"/>
                <a:ext cx="12204339" cy="167674"/>
                <a:chOff x="38100" y="767589"/>
                <a:chExt cx="12204339" cy="167674"/>
              </a:xfrm>
            </p:grpSpPr>
            <p:sp>
              <p:nvSpPr>
                <p:cNvPr id="2266" name="Google Shape;2266;p1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7" name="Google Shape;2267;p1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8" name="Google Shape;2268;p1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69" name="Google Shape;2269;p1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0" name="Google Shape;2270;p1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1" name="Google Shape;2271;p1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2" name="Google Shape;2272;p1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3" name="Google Shape;2273;p1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4" name="Google Shape;2274;p1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5" name="Google Shape;2275;p1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6" name="Google Shape;2276;p1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7" name="Google Shape;2277;p1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8" name="Google Shape;2278;p1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79" name="Google Shape;2279;p1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0" name="Google Shape;2280;p1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1" name="Google Shape;2281;p1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2" name="Google Shape;2282;p1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3" name="Google Shape;2283;p1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4" name="Google Shape;2284;p1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5" name="Google Shape;2285;p1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6" name="Google Shape;2286;p1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7" name="Google Shape;2287;p1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8" name="Google Shape;2288;p1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89" name="Google Shape;2289;p1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0" name="Google Shape;2290;p1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1" name="Google Shape;2291;p1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2" name="Google Shape;2292;p1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3" name="Google Shape;2293;p1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4" name="Google Shape;2294;p1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5" name="Google Shape;2295;p1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6" name="Google Shape;2296;p1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7" name="Google Shape;2297;p1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8" name="Google Shape;2298;p1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9" name="Google Shape;2299;p1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0" name="Google Shape;2300;p1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1" name="Google Shape;2301;p1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2" name="Google Shape;2302;p1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3" name="Google Shape;2303;p1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4" name="Google Shape;2304;p1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5" name="Google Shape;2305;p1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6" name="Google Shape;2306;p1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7" name="Google Shape;2307;p1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8" name="Google Shape;2308;p1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09" name="Google Shape;2309;p1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0" name="Google Shape;2310;p1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1" name="Google Shape;2311;p1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2" name="Google Shape;2312;p1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3" name="Google Shape;2313;p1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4" name="Google Shape;2314;p1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5" name="Google Shape;2315;p1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6" name="Google Shape;2316;p1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7" name="Google Shape;2317;p1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8" name="Google Shape;2318;p1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19" name="Google Shape;2319;p1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0" name="Google Shape;2320;p1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1" name="Google Shape;2321;p1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2" name="Google Shape;2322;p1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3" name="Google Shape;2323;p1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4" name="Google Shape;2324;p1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5" name="Google Shape;2325;p1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6" name="Google Shape;2326;p1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7" name="Google Shape;2327;p1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8" name="Google Shape;2328;p1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29" name="Google Shape;2329;p1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0" name="Google Shape;2330;p1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1" name="Google Shape;2331;p1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2" name="Google Shape;2332;p1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3" name="Google Shape;2333;p1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4" name="Google Shape;2334;p1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5" name="Google Shape;2335;p1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6" name="Google Shape;2336;p1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7" name="Google Shape;2337;p1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8" name="Google Shape;2338;p1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39" name="Google Shape;2339;p1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0" name="Google Shape;2340;p1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1" name="Google Shape;2341;p1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2" name="Google Shape;2342;p1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3" name="Google Shape;2343;p1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4" name="Google Shape;2344;p1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5" name="Google Shape;2345;p1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6" name="Google Shape;2346;p1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7" name="Google Shape;2347;p1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8" name="Google Shape;2348;p1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49" name="Google Shape;2349;p1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50" name="Google Shape;2350;p1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2351" name="Google Shape;2351;p13"/>
            <p:cNvGrpSpPr/>
            <p:nvPr/>
          </p:nvGrpSpPr>
          <p:grpSpPr>
            <a:xfrm>
              <a:off x="257779" y="228476"/>
              <a:ext cx="414503" cy="1223073"/>
              <a:chOff x="2284457" y="504922"/>
              <a:chExt cx="486522" cy="1435581"/>
            </a:xfrm>
          </p:grpSpPr>
          <p:sp>
            <p:nvSpPr>
              <p:cNvPr id="2352" name="Google Shape;2352;p13"/>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53" name="Google Shape;2353;p13"/>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2354" name="Google Shape;2354;p13"/>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2355" name="Google Shape;2355;p13"/>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2356" name="Google Shape;2356;p13"/>
          <p:cNvSpPr txBox="1"/>
          <p:nvPr/>
        </p:nvSpPr>
        <p:spPr>
          <a:xfrm>
            <a:off x="757005" y="1584905"/>
            <a:ext cx="10851156" cy="2947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Siamese networks는 내부에 두 개의 sub network가 존재</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두 네트워크는 weight를 공유 -&gt; 한 네트워크라고 봐도 무방</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Symmetric 하기 때문에 (A, B)의 산출 값과 (B, A)의 산출 값이 같다</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br>
              <a:rPr lang="en-US" sz="1800">
                <a:solidFill>
                  <a:schemeClr val="lt1"/>
                </a:solidFill>
                <a:latin typeface="Malgun Gothic"/>
                <a:ea typeface="Malgun Gothic"/>
                <a:cs typeface="Malgun Gothic"/>
                <a:sym typeface="Malgun Gothic"/>
              </a:rPr>
            </a:br>
            <a:endParaRPr sz="1800">
              <a:solidFill>
                <a:schemeClr val="lt1"/>
              </a:solidFill>
              <a:latin typeface="Malgun Gothic"/>
              <a:ea typeface="Malgun Gothic"/>
              <a:cs typeface="Malgun Gothic"/>
              <a:sym typeface="Malgun Gothic"/>
            </a:endParaRPr>
          </a:p>
        </p:txBody>
      </p:sp>
      <p:pic>
        <p:nvPicPr>
          <p:cNvPr id="2357" name="Google Shape;2357;p13"/>
          <p:cNvPicPr preferRelativeResize="0"/>
          <p:nvPr/>
        </p:nvPicPr>
        <p:blipFill rotWithShape="1">
          <a:blip r:embed="rId3">
            <a:alphaModFix/>
          </a:blip>
          <a:srcRect b="0" l="0" r="0" t="0"/>
          <a:stretch/>
        </p:blipFill>
        <p:spPr>
          <a:xfrm>
            <a:off x="2240992" y="4083845"/>
            <a:ext cx="8348013" cy="19859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361" name="Shape 2361"/>
        <p:cNvGrpSpPr/>
        <p:nvPr/>
      </p:nvGrpSpPr>
      <p:grpSpPr>
        <a:xfrm>
          <a:off x="0" y="0"/>
          <a:ext cx="0" cy="0"/>
          <a:chOff x="0" y="0"/>
          <a:chExt cx="0" cy="0"/>
        </a:xfrm>
      </p:grpSpPr>
      <p:grpSp>
        <p:nvGrpSpPr>
          <p:cNvPr id="2362" name="Google Shape;2362;p14"/>
          <p:cNvGrpSpPr/>
          <p:nvPr/>
        </p:nvGrpSpPr>
        <p:grpSpPr>
          <a:xfrm>
            <a:off x="-38100" y="6403"/>
            <a:ext cx="12280539" cy="6851597"/>
            <a:chOff x="-38100" y="6403"/>
            <a:chExt cx="12280539" cy="6851597"/>
          </a:xfrm>
        </p:grpSpPr>
        <p:sp>
          <p:nvSpPr>
            <p:cNvPr id="2363" name="Google Shape;2363;p14"/>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64" name="Google Shape;2364;p14"/>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2365" name="Google Shape;2365;p14"/>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366" name="Google Shape;2366;p14"/>
            <p:cNvGrpSpPr/>
            <p:nvPr/>
          </p:nvGrpSpPr>
          <p:grpSpPr>
            <a:xfrm>
              <a:off x="-38100" y="577089"/>
              <a:ext cx="12280539" cy="262924"/>
              <a:chOff x="-38100" y="672339"/>
              <a:chExt cx="12280539" cy="262924"/>
            </a:xfrm>
          </p:grpSpPr>
          <p:grpSp>
            <p:nvGrpSpPr>
              <p:cNvPr id="2367" name="Google Shape;2367;p14"/>
              <p:cNvGrpSpPr/>
              <p:nvPr/>
            </p:nvGrpSpPr>
            <p:grpSpPr>
              <a:xfrm>
                <a:off x="38100" y="767589"/>
                <a:ext cx="12204339" cy="167674"/>
                <a:chOff x="38100" y="767589"/>
                <a:chExt cx="12204339" cy="167674"/>
              </a:xfrm>
            </p:grpSpPr>
            <p:sp>
              <p:nvSpPr>
                <p:cNvPr id="2368" name="Google Shape;2368;p14"/>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69" name="Google Shape;2369;p14"/>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0" name="Google Shape;2370;p14"/>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1" name="Google Shape;2371;p14"/>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2" name="Google Shape;2372;p14"/>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3" name="Google Shape;2373;p14"/>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4" name="Google Shape;2374;p14"/>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5" name="Google Shape;2375;p14"/>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6" name="Google Shape;2376;p14"/>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7" name="Google Shape;2377;p14"/>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8" name="Google Shape;2378;p14"/>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79" name="Google Shape;2379;p14"/>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0" name="Google Shape;2380;p14"/>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1" name="Google Shape;2381;p14"/>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2" name="Google Shape;2382;p14"/>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3" name="Google Shape;2383;p14"/>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4" name="Google Shape;2384;p14"/>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5" name="Google Shape;2385;p14"/>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6" name="Google Shape;2386;p14"/>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7" name="Google Shape;2387;p14"/>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8" name="Google Shape;2388;p14"/>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89" name="Google Shape;2389;p14"/>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0" name="Google Shape;2390;p14"/>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1" name="Google Shape;2391;p14"/>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2" name="Google Shape;2392;p14"/>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3" name="Google Shape;2393;p14"/>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4" name="Google Shape;2394;p14"/>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5" name="Google Shape;2395;p14"/>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6" name="Google Shape;2396;p14"/>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7" name="Google Shape;2397;p14"/>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8" name="Google Shape;2398;p14"/>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399" name="Google Shape;2399;p14"/>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0" name="Google Shape;2400;p14"/>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1" name="Google Shape;2401;p14"/>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2" name="Google Shape;2402;p14"/>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3" name="Google Shape;2403;p14"/>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4" name="Google Shape;2404;p14"/>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5" name="Google Shape;2405;p14"/>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6" name="Google Shape;2406;p14"/>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7" name="Google Shape;2407;p14"/>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8" name="Google Shape;2408;p14"/>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09" name="Google Shape;2409;p14"/>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0" name="Google Shape;2410;p14"/>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1" name="Google Shape;2411;p14"/>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2" name="Google Shape;2412;p14"/>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3" name="Google Shape;2413;p14"/>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4" name="Google Shape;2414;p14"/>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5" name="Google Shape;2415;p14"/>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6" name="Google Shape;2416;p14"/>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7" name="Google Shape;2417;p14"/>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8" name="Google Shape;2418;p14"/>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19" name="Google Shape;2419;p14"/>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0" name="Google Shape;2420;p14"/>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1" name="Google Shape;2421;p14"/>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2" name="Google Shape;2422;p14"/>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3" name="Google Shape;2423;p14"/>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4" name="Google Shape;2424;p14"/>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5" name="Google Shape;2425;p14"/>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6" name="Google Shape;2426;p14"/>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7" name="Google Shape;2427;p14"/>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8" name="Google Shape;2428;p14"/>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29" name="Google Shape;2429;p14"/>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0" name="Google Shape;2430;p14"/>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1" name="Google Shape;2431;p14"/>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2" name="Google Shape;2432;p14"/>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3" name="Google Shape;2433;p14"/>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4" name="Google Shape;2434;p14"/>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5" name="Google Shape;2435;p14"/>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6" name="Google Shape;2436;p14"/>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7" name="Google Shape;2437;p14"/>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8" name="Google Shape;2438;p14"/>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39" name="Google Shape;2439;p14"/>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0" name="Google Shape;2440;p14"/>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1" name="Google Shape;2441;p14"/>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2" name="Google Shape;2442;p14"/>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3" name="Google Shape;2443;p14"/>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4" name="Google Shape;2444;p14"/>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5" name="Google Shape;2445;p14"/>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6" name="Google Shape;2446;p14"/>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7" name="Google Shape;2447;p14"/>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8" name="Google Shape;2448;p14"/>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49" name="Google Shape;2449;p14"/>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0" name="Google Shape;2450;p14"/>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1" name="Google Shape;2451;p14"/>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2" name="Google Shape;2452;p14"/>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2453" name="Google Shape;2453;p14"/>
              <p:cNvGrpSpPr/>
              <p:nvPr/>
            </p:nvGrpSpPr>
            <p:grpSpPr>
              <a:xfrm flipH="1" rot="10800000">
                <a:off x="-38100" y="672339"/>
                <a:ext cx="12204339" cy="167674"/>
                <a:chOff x="38100" y="767589"/>
                <a:chExt cx="12204339" cy="167674"/>
              </a:xfrm>
            </p:grpSpPr>
            <p:sp>
              <p:nvSpPr>
                <p:cNvPr id="2454" name="Google Shape;2454;p14"/>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5" name="Google Shape;2455;p14"/>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6" name="Google Shape;2456;p14"/>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7" name="Google Shape;2457;p14"/>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8" name="Google Shape;2458;p14"/>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59" name="Google Shape;2459;p14"/>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0" name="Google Shape;2460;p14"/>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1" name="Google Shape;2461;p14"/>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2" name="Google Shape;2462;p14"/>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3" name="Google Shape;2463;p14"/>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4" name="Google Shape;2464;p14"/>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5" name="Google Shape;2465;p14"/>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6" name="Google Shape;2466;p14"/>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7" name="Google Shape;2467;p14"/>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8" name="Google Shape;2468;p14"/>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69" name="Google Shape;2469;p14"/>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0" name="Google Shape;2470;p14"/>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1" name="Google Shape;2471;p14"/>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2" name="Google Shape;2472;p14"/>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3" name="Google Shape;2473;p14"/>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4" name="Google Shape;2474;p14"/>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5" name="Google Shape;2475;p14"/>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6" name="Google Shape;2476;p14"/>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7" name="Google Shape;2477;p14"/>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8" name="Google Shape;2478;p14"/>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79" name="Google Shape;2479;p14"/>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0" name="Google Shape;2480;p14"/>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1" name="Google Shape;2481;p14"/>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2" name="Google Shape;2482;p14"/>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3" name="Google Shape;2483;p14"/>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4" name="Google Shape;2484;p14"/>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5" name="Google Shape;2485;p14"/>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6" name="Google Shape;2486;p14"/>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7" name="Google Shape;2487;p14"/>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8" name="Google Shape;2488;p14"/>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89" name="Google Shape;2489;p14"/>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0" name="Google Shape;2490;p14"/>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1" name="Google Shape;2491;p14"/>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2" name="Google Shape;2492;p14"/>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3" name="Google Shape;2493;p14"/>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4" name="Google Shape;2494;p14"/>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5" name="Google Shape;2495;p14"/>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6" name="Google Shape;2496;p14"/>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7" name="Google Shape;2497;p14"/>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8" name="Google Shape;2498;p14"/>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499" name="Google Shape;2499;p14"/>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0" name="Google Shape;2500;p14"/>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1" name="Google Shape;2501;p14"/>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2" name="Google Shape;2502;p14"/>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3" name="Google Shape;2503;p14"/>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4" name="Google Shape;2504;p14"/>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5" name="Google Shape;2505;p14"/>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6" name="Google Shape;2506;p14"/>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7" name="Google Shape;2507;p14"/>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8" name="Google Shape;2508;p14"/>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09" name="Google Shape;2509;p14"/>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0" name="Google Shape;2510;p14"/>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1" name="Google Shape;2511;p14"/>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2" name="Google Shape;2512;p14"/>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3" name="Google Shape;2513;p14"/>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4" name="Google Shape;2514;p14"/>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5" name="Google Shape;2515;p14"/>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6" name="Google Shape;2516;p14"/>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7" name="Google Shape;2517;p14"/>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8" name="Google Shape;2518;p14"/>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19" name="Google Shape;2519;p14"/>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0" name="Google Shape;2520;p14"/>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1" name="Google Shape;2521;p14"/>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2" name="Google Shape;2522;p14"/>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3" name="Google Shape;2523;p14"/>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4" name="Google Shape;2524;p14"/>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5" name="Google Shape;2525;p14"/>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6" name="Google Shape;2526;p14"/>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7" name="Google Shape;2527;p14"/>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8" name="Google Shape;2528;p14"/>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29" name="Google Shape;2529;p14"/>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0" name="Google Shape;2530;p14"/>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1" name="Google Shape;2531;p14"/>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2" name="Google Shape;2532;p14"/>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3" name="Google Shape;2533;p14"/>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4" name="Google Shape;2534;p14"/>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5" name="Google Shape;2535;p14"/>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6" name="Google Shape;2536;p14"/>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7" name="Google Shape;2537;p14"/>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38" name="Google Shape;2538;p14"/>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2539" name="Google Shape;2539;p14"/>
            <p:cNvGrpSpPr/>
            <p:nvPr/>
          </p:nvGrpSpPr>
          <p:grpSpPr>
            <a:xfrm>
              <a:off x="257779" y="228476"/>
              <a:ext cx="414503" cy="1223073"/>
              <a:chOff x="2284457" y="504922"/>
              <a:chExt cx="486522" cy="1435581"/>
            </a:xfrm>
          </p:grpSpPr>
          <p:sp>
            <p:nvSpPr>
              <p:cNvPr id="2540" name="Google Shape;2540;p14"/>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41" name="Google Shape;2541;p14"/>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2542" name="Google Shape;2542;p14"/>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2543" name="Google Shape;2543;p14"/>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2544" name="Google Shape;2544;p14"/>
          <p:cNvSpPr txBox="1"/>
          <p:nvPr/>
        </p:nvSpPr>
        <p:spPr>
          <a:xfrm>
            <a:off x="757005" y="1584905"/>
            <a:ext cx="10851156" cy="46092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input image가 pair로 존재하기에 각각의 이미지를 sub network에                                                        넣어 output 두 개를 만들고 두 output을 통해 distance를 산출</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논문에서는 feature vector h1, h2 사이에 L1 distance를 계산하고                                                        activation function으로 sigmoid를 사용하여 0과 1사이로 output                                                         산출 (0: different, 1: same) </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Loss function은 binary cross-entropy를 사용한다.</a:t>
            </a:r>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br>
              <a:rPr lang="en-US" sz="1800">
                <a:solidFill>
                  <a:schemeClr val="lt1"/>
                </a:solidFill>
                <a:latin typeface="Malgun Gothic"/>
                <a:ea typeface="Malgun Gothic"/>
                <a:cs typeface="Malgun Gothic"/>
                <a:sym typeface="Malgun Gothic"/>
              </a:rPr>
            </a:br>
            <a:endParaRPr sz="1800">
              <a:solidFill>
                <a:schemeClr val="lt1"/>
              </a:solidFill>
              <a:latin typeface="Malgun Gothic"/>
              <a:ea typeface="Malgun Gothic"/>
              <a:cs typeface="Malgun Gothic"/>
              <a:sym typeface="Malgun Gothic"/>
            </a:endParaRPr>
          </a:p>
        </p:txBody>
      </p:sp>
      <p:pic>
        <p:nvPicPr>
          <p:cNvPr id="2545" name="Google Shape;2545;p14"/>
          <p:cNvPicPr preferRelativeResize="0"/>
          <p:nvPr/>
        </p:nvPicPr>
        <p:blipFill rotWithShape="1">
          <a:blip r:embed="rId3">
            <a:alphaModFix/>
          </a:blip>
          <a:srcRect b="0" l="0" r="0" t="0"/>
          <a:stretch/>
        </p:blipFill>
        <p:spPr>
          <a:xfrm>
            <a:off x="8153203" y="2174792"/>
            <a:ext cx="3704756" cy="34209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549" name="Shape 2549"/>
        <p:cNvGrpSpPr/>
        <p:nvPr/>
      </p:nvGrpSpPr>
      <p:grpSpPr>
        <a:xfrm>
          <a:off x="0" y="0"/>
          <a:ext cx="0" cy="0"/>
          <a:chOff x="0" y="0"/>
          <a:chExt cx="0" cy="0"/>
        </a:xfrm>
      </p:grpSpPr>
      <p:grpSp>
        <p:nvGrpSpPr>
          <p:cNvPr id="2550" name="Google Shape;2550;p15"/>
          <p:cNvGrpSpPr/>
          <p:nvPr/>
        </p:nvGrpSpPr>
        <p:grpSpPr>
          <a:xfrm>
            <a:off x="-38100" y="6403"/>
            <a:ext cx="12280539" cy="6851597"/>
            <a:chOff x="-38100" y="6403"/>
            <a:chExt cx="12280539" cy="6851597"/>
          </a:xfrm>
        </p:grpSpPr>
        <p:sp>
          <p:nvSpPr>
            <p:cNvPr id="2551" name="Google Shape;2551;p15"/>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52" name="Google Shape;2552;p15"/>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2553" name="Google Shape;2553;p15"/>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554" name="Google Shape;2554;p15"/>
            <p:cNvGrpSpPr/>
            <p:nvPr/>
          </p:nvGrpSpPr>
          <p:grpSpPr>
            <a:xfrm>
              <a:off x="-38100" y="577089"/>
              <a:ext cx="12280539" cy="262924"/>
              <a:chOff x="-38100" y="672339"/>
              <a:chExt cx="12280539" cy="262924"/>
            </a:xfrm>
          </p:grpSpPr>
          <p:grpSp>
            <p:nvGrpSpPr>
              <p:cNvPr id="2555" name="Google Shape;2555;p15"/>
              <p:cNvGrpSpPr/>
              <p:nvPr/>
            </p:nvGrpSpPr>
            <p:grpSpPr>
              <a:xfrm>
                <a:off x="38100" y="767589"/>
                <a:ext cx="12204339" cy="167674"/>
                <a:chOff x="38100" y="767589"/>
                <a:chExt cx="12204339" cy="167674"/>
              </a:xfrm>
            </p:grpSpPr>
            <p:sp>
              <p:nvSpPr>
                <p:cNvPr id="2556" name="Google Shape;2556;p15"/>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57" name="Google Shape;2557;p15"/>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58" name="Google Shape;2558;p15"/>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59" name="Google Shape;2559;p15"/>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0" name="Google Shape;2560;p15"/>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1" name="Google Shape;2561;p15"/>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2" name="Google Shape;2562;p15"/>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3" name="Google Shape;2563;p15"/>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4" name="Google Shape;2564;p15"/>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5" name="Google Shape;2565;p15"/>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6" name="Google Shape;2566;p15"/>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7" name="Google Shape;2567;p15"/>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8" name="Google Shape;2568;p15"/>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69" name="Google Shape;2569;p15"/>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0" name="Google Shape;2570;p15"/>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1" name="Google Shape;2571;p15"/>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2" name="Google Shape;2572;p15"/>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3" name="Google Shape;2573;p15"/>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4" name="Google Shape;2574;p15"/>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5" name="Google Shape;2575;p15"/>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6" name="Google Shape;2576;p15"/>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7" name="Google Shape;2577;p15"/>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8" name="Google Shape;2578;p15"/>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79" name="Google Shape;2579;p15"/>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0" name="Google Shape;2580;p15"/>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1" name="Google Shape;2581;p15"/>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2" name="Google Shape;2582;p15"/>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3" name="Google Shape;2583;p15"/>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4" name="Google Shape;2584;p15"/>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5" name="Google Shape;2585;p15"/>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6" name="Google Shape;2586;p15"/>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7" name="Google Shape;2587;p15"/>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8" name="Google Shape;2588;p15"/>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89" name="Google Shape;2589;p15"/>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0" name="Google Shape;2590;p15"/>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1" name="Google Shape;2591;p15"/>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2" name="Google Shape;2592;p15"/>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3" name="Google Shape;2593;p15"/>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4" name="Google Shape;2594;p15"/>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5" name="Google Shape;2595;p15"/>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6" name="Google Shape;2596;p15"/>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7" name="Google Shape;2597;p15"/>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8" name="Google Shape;2598;p15"/>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599" name="Google Shape;2599;p15"/>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0" name="Google Shape;2600;p15"/>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1" name="Google Shape;2601;p15"/>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2" name="Google Shape;2602;p15"/>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3" name="Google Shape;2603;p15"/>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4" name="Google Shape;2604;p15"/>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5" name="Google Shape;2605;p15"/>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6" name="Google Shape;2606;p15"/>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7" name="Google Shape;2607;p15"/>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8" name="Google Shape;2608;p15"/>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09" name="Google Shape;2609;p15"/>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0" name="Google Shape;2610;p15"/>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1" name="Google Shape;2611;p15"/>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2" name="Google Shape;2612;p15"/>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3" name="Google Shape;2613;p15"/>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4" name="Google Shape;2614;p15"/>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5" name="Google Shape;2615;p15"/>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6" name="Google Shape;2616;p15"/>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7" name="Google Shape;2617;p15"/>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8" name="Google Shape;2618;p15"/>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19" name="Google Shape;2619;p15"/>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0" name="Google Shape;2620;p15"/>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1" name="Google Shape;2621;p15"/>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2" name="Google Shape;2622;p15"/>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3" name="Google Shape;2623;p15"/>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4" name="Google Shape;2624;p15"/>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5" name="Google Shape;2625;p15"/>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6" name="Google Shape;2626;p15"/>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7" name="Google Shape;2627;p15"/>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8" name="Google Shape;2628;p15"/>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29" name="Google Shape;2629;p15"/>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0" name="Google Shape;2630;p15"/>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1" name="Google Shape;2631;p15"/>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2" name="Google Shape;2632;p15"/>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3" name="Google Shape;2633;p15"/>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4" name="Google Shape;2634;p15"/>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5" name="Google Shape;2635;p15"/>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6" name="Google Shape;2636;p15"/>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7" name="Google Shape;2637;p15"/>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8" name="Google Shape;2638;p15"/>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39" name="Google Shape;2639;p15"/>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0" name="Google Shape;2640;p15"/>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2641" name="Google Shape;2641;p15"/>
              <p:cNvGrpSpPr/>
              <p:nvPr/>
            </p:nvGrpSpPr>
            <p:grpSpPr>
              <a:xfrm flipH="1" rot="10800000">
                <a:off x="-38100" y="672339"/>
                <a:ext cx="12204339" cy="167674"/>
                <a:chOff x="38100" y="767589"/>
                <a:chExt cx="12204339" cy="167674"/>
              </a:xfrm>
            </p:grpSpPr>
            <p:sp>
              <p:nvSpPr>
                <p:cNvPr id="2642" name="Google Shape;2642;p15"/>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3" name="Google Shape;2643;p15"/>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4" name="Google Shape;2644;p15"/>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5" name="Google Shape;2645;p15"/>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6" name="Google Shape;2646;p15"/>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7" name="Google Shape;2647;p15"/>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8" name="Google Shape;2648;p15"/>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49" name="Google Shape;2649;p15"/>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0" name="Google Shape;2650;p15"/>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1" name="Google Shape;2651;p15"/>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2" name="Google Shape;2652;p15"/>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3" name="Google Shape;2653;p15"/>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4" name="Google Shape;2654;p15"/>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5" name="Google Shape;2655;p15"/>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6" name="Google Shape;2656;p15"/>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7" name="Google Shape;2657;p15"/>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8" name="Google Shape;2658;p15"/>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59" name="Google Shape;2659;p15"/>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0" name="Google Shape;2660;p15"/>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1" name="Google Shape;2661;p15"/>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2" name="Google Shape;2662;p15"/>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3" name="Google Shape;2663;p15"/>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4" name="Google Shape;2664;p15"/>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5" name="Google Shape;2665;p15"/>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6" name="Google Shape;2666;p15"/>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7" name="Google Shape;2667;p15"/>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8" name="Google Shape;2668;p15"/>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69" name="Google Shape;2669;p15"/>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0" name="Google Shape;2670;p15"/>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1" name="Google Shape;2671;p15"/>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2" name="Google Shape;2672;p15"/>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3" name="Google Shape;2673;p15"/>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4" name="Google Shape;2674;p15"/>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5" name="Google Shape;2675;p15"/>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6" name="Google Shape;2676;p15"/>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7" name="Google Shape;2677;p15"/>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8" name="Google Shape;2678;p15"/>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79" name="Google Shape;2679;p15"/>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0" name="Google Shape;2680;p15"/>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1" name="Google Shape;2681;p15"/>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2" name="Google Shape;2682;p15"/>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3" name="Google Shape;2683;p15"/>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4" name="Google Shape;2684;p15"/>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5" name="Google Shape;2685;p15"/>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6" name="Google Shape;2686;p15"/>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7" name="Google Shape;2687;p15"/>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8" name="Google Shape;2688;p15"/>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89" name="Google Shape;2689;p15"/>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0" name="Google Shape;2690;p15"/>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1" name="Google Shape;2691;p15"/>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2" name="Google Shape;2692;p15"/>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3" name="Google Shape;2693;p15"/>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4" name="Google Shape;2694;p15"/>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5" name="Google Shape;2695;p15"/>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6" name="Google Shape;2696;p15"/>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7" name="Google Shape;2697;p15"/>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8" name="Google Shape;2698;p15"/>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699" name="Google Shape;2699;p15"/>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0" name="Google Shape;2700;p15"/>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1" name="Google Shape;2701;p15"/>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2" name="Google Shape;2702;p15"/>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3" name="Google Shape;2703;p15"/>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4" name="Google Shape;2704;p15"/>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5" name="Google Shape;2705;p15"/>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6" name="Google Shape;2706;p15"/>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7" name="Google Shape;2707;p15"/>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8" name="Google Shape;2708;p15"/>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09" name="Google Shape;2709;p15"/>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0" name="Google Shape;2710;p15"/>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1" name="Google Shape;2711;p15"/>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2" name="Google Shape;2712;p15"/>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3" name="Google Shape;2713;p15"/>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4" name="Google Shape;2714;p15"/>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5" name="Google Shape;2715;p15"/>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6" name="Google Shape;2716;p15"/>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7" name="Google Shape;2717;p15"/>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8" name="Google Shape;2718;p15"/>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19" name="Google Shape;2719;p15"/>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0" name="Google Shape;2720;p15"/>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1" name="Google Shape;2721;p15"/>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2" name="Google Shape;2722;p15"/>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3" name="Google Shape;2723;p15"/>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4" name="Google Shape;2724;p15"/>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5" name="Google Shape;2725;p15"/>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6" name="Google Shape;2726;p15"/>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2727" name="Google Shape;2727;p15"/>
            <p:cNvGrpSpPr/>
            <p:nvPr/>
          </p:nvGrpSpPr>
          <p:grpSpPr>
            <a:xfrm>
              <a:off x="257779" y="228476"/>
              <a:ext cx="414503" cy="1223073"/>
              <a:chOff x="2284457" y="504922"/>
              <a:chExt cx="486522" cy="1435581"/>
            </a:xfrm>
          </p:grpSpPr>
          <p:sp>
            <p:nvSpPr>
              <p:cNvPr id="2728" name="Google Shape;2728;p15"/>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29" name="Google Shape;2729;p15"/>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2730" name="Google Shape;2730;p15"/>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2731" name="Google Shape;2731;p15"/>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 Triplet Loss</a:t>
            </a:r>
            <a:endParaRPr/>
          </a:p>
        </p:txBody>
      </p:sp>
      <p:sp>
        <p:nvSpPr>
          <p:cNvPr id="2732" name="Google Shape;2732;p15"/>
          <p:cNvSpPr txBox="1"/>
          <p:nvPr/>
        </p:nvSpPr>
        <p:spPr>
          <a:xfrm>
            <a:off x="757005" y="1584905"/>
            <a:ext cx="10851156" cy="544027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Triplet loss는 3개의 이미지로부터 loss function 을 만드는 방법이며, 같은 사람의 이미지의 distance 가 다른 사람의 이미지의 distance 보다 작아지도록 하자는 것</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D(Anchor, Positive) 가 D(Anchor, Negative) 보다 작아지도록                                                            alpha 라는 margin 을 주어 충분한 차이가 벌어지도록 학습</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Loss 함수 식 :</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max(l2 distance 의 차이+alpha, 0)을 줄이는 방향으로 training</a:t>
            </a:r>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실제 트레이닝시 구분하기 어려운 샘플을 고르는 것이 중요</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br>
              <a:rPr lang="en-US" sz="1800">
                <a:solidFill>
                  <a:schemeClr val="lt1"/>
                </a:solidFill>
                <a:latin typeface="Malgun Gothic"/>
                <a:ea typeface="Malgun Gothic"/>
                <a:cs typeface="Malgun Gothic"/>
                <a:sym typeface="Malgun Gothic"/>
              </a:rPr>
            </a:br>
            <a:endParaRPr sz="1800">
              <a:solidFill>
                <a:schemeClr val="lt1"/>
              </a:solidFill>
              <a:latin typeface="Malgun Gothic"/>
              <a:ea typeface="Malgun Gothic"/>
              <a:cs typeface="Malgun Gothic"/>
              <a:sym typeface="Malgun Gothic"/>
            </a:endParaRPr>
          </a:p>
        </p:txBody>
      </p:sp>
      <p:pic>
        <p:nvPicPr>
          <p:cNvPr id="2733" name="Google Shape;2733;p15"/>
          <p:cNvPicPr preferRelativeResize="0"/>
          <p:nvPr/>
        </p:nvPicPr>
        <p:blipFill rotWithShape="1">
          <a:blip r:embed="rId3">
            <a:alphaModFix/>
          </a:blip>
          <a:srcRect b="0" l="0" r="0" t="0"/>
          <a:stretch/>
        </p:blipFill>
        <p:spPr>
          <a:xfrm>
            <a:off x="7396495" y="2410551"/>
            <a:ext cx="4455944" cy="1940851"/>
          </a:xfrm>
          <a:prstGeom prst="rect">
            <a:avLst/>
          </a:prstGeom>
          <a:noFill/>
          <a:ln>
            <a:noFill/>
          </a:ln>
        </p:spPr>
      </p:pic>
      <p:pic>
        <p:nvPicPr>
          <p:cNvPr id="2734" name="Google Shape;2734;p15"/>
          <p:cNvPicPr preferRelativeResize="0"/>
          <p:nvPr/>
        </p:nvPicPr>
        <p:blipFill rotWithShape="1">
          <a:blip r:embed="rId4">
            <a:alphaModFix/>
          </a:blip>
          <a:srcRect b="0" l="0" r="0" t="0"/>
          <a:stretch/>
        </p:blipFill>
        <p:spPr>
          <a:xfrm>
            <a:off x="2666425" y="4161260"/>
            <a:ext cx="4728067" cy="323850"/>
          </a:xfrm>
          <a:prstGeom prst="rect">
            <a:avLst/>
          </a:prstGeom>
          <a:noFill/>
          <a:ln>
            <a:noFill/>
          </a:ln>
        </p:spPr>
      </p:pic>
      <p:pic>
        <p:nvPicPr>
          <p:cNvPr id="2735" name="Google Shape;2735;p15"/>
          <p:cNvPicPr preferRelativeResize="0"/>
          <p:nvPr/>
        </p:nvPicPr>
        <p:blipFill rotWithShape="1">
          <a:blip r:embed="rId5">
            <a:alphaModFix/>
          </a:blip>
          <a:srcRect b="0" l="5960" r="0" t="0"/>
          <a:stretch/>
        </p:blipFill>
        <p:spPr>
          <a:xfrm>
            <a:off x="8353015" y="4316914"/>
            <a:ext cx="2989744" cy="22761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739" name="Shape 2739"/>
        <p:cNvGrpSpPr/>
        <p:nvPr/>
      </p:nvGrpSpPr>
      <p:grpSpPr>
        <a:xfrm>
          <a:off x="0" y="0"/>
          <a:ext cx="0" cy="0"/>
          <a:chOff x="0" y="0"/>
          <a:chExt cx="0" cy="0"/>
        </a:xfrm>
      </p:grpSpPr>
      <p:grpSp>
        <p:nvGrpSpPr>
          <p:cNvPr id="2740" name="Google Shape;2740;p16"/>
          <p:cNvGrpSpPr/>
          <p:nvPr/>
        </p:nvGrpSpPr>
        <p:grpSpPr>
          <a:xfrm>
            <a:off x="-38100" y="6403"/>
            <a:ext cx="12280539" cy="6851597"/>
            <a:chOff x="-38100" y="6403"/>
            <a:chExt cx="12280539" cy="6851597"/>
          </a:xfrm>
        </p:grpSpPr>
        <p:sp>
          <p:nvSpPr>
            <p:cNvPr id="2741" name="Google Shape;2741;p16"/>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42" name="Google Shape;2742;p16"/>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2743" name="Google Shape;2743;p16"/>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744" name="Google Shape;2744;p16"/>
            <p:cNvGrpSpPr/>
            <p:nvPr/>
          </p:nvGrpSpPr>
          <p:grpSpPr>
            <a:xfrm>
              <a:off x="-38100" y="577089"/>
              <a:ext cx="12280539" cy="262924"/>
              <a:chOff x="-38100" y="672339"/>
              <a:chExt cx="12280539" cy="262924"/>
            </a:xfrm>
          </p:grpSpPr>
          <p:grpSp>
            <p:nvGrpSpPr>
              <p:cNvPr id="2745" name="Google Shape;2745;p16"/>
              <p:cNvGrpSpPr/>
              <p:nvPr/>
            </p:nvGrpSpPr>
            <p:grpSpPr>
              <a:xfrm>
                <a:off x="38100" y="767589"/>
                <a:ext cx="12204339" cy="167674"/>
                <a:chOff x="38100" y="767589"/>
                <a:chExt cx="12204339" cy="167674"/>
              </a:xfrm>
            </p:grpSpPr>
            <p:sp>
              <p:nvSpPr>
                <p:cNvPr id="2746" name="Google Shape;2746;p16"/>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47" name="Google Shape;2747;p16"/>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48" name="Google Shape;2748;p16"/>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49" name="Google Shape;2749;p16"/>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0" name="Google Shape;2750;p16"/>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1" name="Google Shape;2751;p16"/>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2" name="Google Shape;2752;p16"/>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3" name="Google Shape;2753;p16"/>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4" name="Google Shape;2754;p16"/>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5" name="Google Shape;2755;p16"/>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6" name="Google Shape;2756;p16"/>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7" name="Google Shape;2757;p16"/>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8" name="Google Shape;2758;p16"/>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59" name="Google Shape;2759;p16"/>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0" name="Google Shape;2760;p16"/>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1" name="Google Shape;2761;p16"/>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2" name="Google Shape;2762;p16"/>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3" name="Google Shape;2763;p16"/>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4" name="Google Shape;2764;p16"/>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5" name="Google Shape;2765;p16"/>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6" name="Google Shape;2766;p16"/>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7" name="Google Shape;2767;p16"/>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8" name="Google Shape;2768;p16"/>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69" name="Google Shape;2769;p16"/>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0" name="Google Shape;2770;p16"/>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1" name="Google Shape;2771;p16"/>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2" name="Google Shape;2772;p16"/>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3" name="Google Shape;2773;p16"/>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4" name="Google Shape;2774;p16"/>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5" name="Google Shape;2775;p16"/>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6" name="Google Shape;2776;p16"/>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7" name="Google Shape;2777;p16"/>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8" name="Google Shape;2778;p16"/>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79" name="Google Shape;2779;p16"/>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0" name="Google Shape;2780;p16"/>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1" name="Google Shape;2781;p16"/>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2" name="Google Shape;2782;p16"/>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3" name="Google Shape;2783;p16"/>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4" name="Google Shape;2784;p16"/>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5" name="Google Shape;2785;p16"/>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6" name="Google Shape;2786;p16"/>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7" name="Google Shape;2787;p16"/>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8" name="Google Shape;2788;p16"/>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89" name="Google Shape;2789;p16"/>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0" name="Google Shape;2790;p16"/>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1" name="Google Shape;2791;p16"/>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2" name="Google Shape;2792;p16"/>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3" name="Google Shape;2793;p16"/>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4" name="Google Shape;2794;p16"/>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5" name="Google Shape;2795;p16"/>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6" name="Google Shape;2796;p16"/>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7" name="Google Shape;2797;p16"/>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8" name="Google Shape;2798;p16"/>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799" name="Google Shape;2799;p16"/>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0" name="Google Shape;2800;p16"/>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1" name="Google Shape;2801;p16"/>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2" name="Google Shape;2802;p16"/>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3" name="Google Shape;2803;p16"/>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4" name="Google Shape;2804;p16"/>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5" name="Google Shape;2805;p16"/>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6" name="Google Shape;2806;p16"/>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7" name="Google Shape;2807;p16"/>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8" name="Google Shape;2808;p16"/>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09" name="Google Shape;2809;p16"/>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0" name="Google Shape;2810;p16"/>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1" name="Google Shape;2811;p16"/>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2" name="Google Shape;2812;p16"/>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3" name="Google Shape;2813;p16"/>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4" name="Google Shape;2814;p16"/>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5" name="Google Shape;2815;p16"/>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6" name="Google Shape;2816;p16"/>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7" name="Google Shape;2817;p16"/>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8" name="Google Shape;2818;p16"/>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19" name="Google Shape;2819;p16"/>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0" name="Google Shape;2820;p16"/>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1" name="Google Shape;2821;p16"/>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2" name="Google Shape;2822;p16"/>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3" name="Google Shape;2823;p16"/>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4" name="Google Shape;2824;p16"/>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5" name="Google Shape;2825;p16"/>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6" name="Google Shape;2826;p16"/>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7" name="Google Shape;2827;p16"/>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8" name="Google Shape;2828;p16"/>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29" name="Google Shape;2829;p16"/>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0" name="Google Shape;2830;p16"/>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2831" name="Google Shape;2831;p16"/>
              <p:cNvGrpSpPr/>
              <p:nvPr/>
            </p:nvGrpSpPr>
            <p:grpSpPr>
              <a:xfrm flipH="1" rot="10800000">
                <a:off x="-38100" y="672339"/>
                <a:ext cx="12204339" cy="167674"/>
                <a:chOff x="38100" y="767589"/>
                <a:chExt cx="12204339" cy="167674"/>
              </a:xfrm>
            </p:grpSpPr>
            <p:sp>
              <p:nvSpPr>
                <p:cNvPr id="2832" name="Google Shape;2832;p16"/>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3" name="Google Shape;2833;p16"/>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4" name="Google Shape;2834;p16"/>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5" name="Google Shape;2835;p16"/>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6" name="Google Shape;2836;p16"/>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7" name="Google Shape;2837;p16"/>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8" name="Google Shape;2838;p16"/>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39" name="Google Shape;2839;p16"/>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0" name="Google Shape;2840;p16"/>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1" name="Google Shape;2841;p16"/>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2" name="Google Shape;2842;p16"/>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3" name="Google Shape;2843;p16"/>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4" name="Google Shape;2844;p16"/>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5" name="Google Shape;2845;p16"/>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6" name="Google Shape;2846;p16"/>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7" name="Google Shape;2847;p16"/>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8" name="Google Shape;2848;p16"/>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49" name="Google Shape;2849;p16"/>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0" name="Google Shape;2850;p16"/>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1" name="Google Shape;2851;p16"/>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2" name="Google Shape;2852;p16"/>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3" name="Google Shape;2853;p16"/>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4" name="Google Shape;2854;p16"/>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5" name="Google Shape;2855;p16"/>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6" name="Google Shape;2856;p16"/>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7" name="Google Shape;2857;p16"/>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8" name="Google Shape;2858;p16"/>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59" name="Google Shape;2859;p16"/>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0" name="Google Shape;2860;p16"/>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1" name="Google Shape;2861;p16"/>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2" name="Google Shape;2862;p16"/>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3" name="Google Shape;2863;p16"/>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4" name="Google Shape;2864;p16"/>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5" name="Google Shape;2865;p16"/>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6" name="Google Shape;2866;p16"/>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7" name="Google Shape;2867;p16"/>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8" name="Google Shape;2868;p16"/>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69" name="Google Shape;2869;p16"/>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0" name="Google Shape;2870;p16"/>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1" name="Google Shape;2871;p16"/>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2" name="Google Shape;2872;p16"/>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3" name="Google Shape;2873;p16"/>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4" name="Google Shape;2874;p16"/>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5" name="Google Shape;2875;p16"/>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6" name="Google Shape;2876;p16"/>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7" name="Google Shape;2877;p16"/>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8" name="Google Shape;2878;p16"/>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79" name="Google Shape;2879;p16"/>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0" name="Google Shape;2880;p16"/>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1" name="Google Shape;2881;p16"/>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2" name="Google Shape;2882;p16"/>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3" name="Google Shape;2883;p16"/>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4" name="Google Shape;2884;p16"/>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5" name="Google Shape;2885;p16"/>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6" name="Google Shape;2886;p16"/>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7" name="Google Shape;2887;p16"/>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8" name="Google Shape;2888;p16"/>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89" name="Google Shape;2889;p16"/>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0" name="Google Shape;2890;p16"/>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1" name="Google Shape;2891;p16"/>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2" name="Google Shape;2892;p16"/>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3" name="Google Shape;2893;p16"/>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4" name="Google Shape;2894;p16"/>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5" name="Google Shape;2895;p16"/>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6" name="Google Shape;2896;p16"/>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7" name="Google Shape;2897;p16"/>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8" name="Google Shape;2898;p16"/>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899" name="Google Shape;2899;p16"/>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0" name="Google Shape;2900;p16"/>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1" name="Google Shape;2901;p16"/>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2" name="Google Shape;2902;p16"/>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3" name="Google Shape;2903;p16"/>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4" name="Google Shape;2904;p16"/>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5" name="Google Shape;2905;p16"/>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6" name="Google Shape;2906;p16"/>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7" name="Google Shape;2907;p16"/>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8" name="Google Shape;2908;p16"/>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09" name="Google Shape;2909;p16"/>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0" name="Google Shape;2910;p16"/>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1" name="Google Shape;2911;p16"/>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2" name="Google Shape;2912;p16"/>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3" name="Google Shape;2913;p16"/>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4" name="Google Shape;2914;p16"/>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5" name="Google Shape;2915;p16"/>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6" name="Google Shape;2916;p16"/>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2917" name="Google Shape;2917;p16"/>
            <p:cNvGrpSpPr/>
            <p:nvPr/>
          </p:nvGrpSpPr>
          <p:grpSpPr>
            <a:xfrm>
              <a:off x="257779" y="228476"/>
              <a:ext cx="414503" cy="1223073"/>
              <a:chOff x="2284457" y="504922"/>
              <a:chExt cx="486522" cy="1435581"/>
            </a:xfrm>
          </p:grpSpPr>
          <p:sp>
            <p:nvSpPr>
              <p:cNvPr id="2918" name="Google Shape;2918;p16"/>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19" name="Google Shape;2919;p16"/>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2920" name="Google Shape;2920;p16"/>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2921" name="Google Shape;2921;p16"/>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2922" name="Google Shape;2922;p16"/>
          <p:cNvSpPr txBox="1"/>
          <p:nvPr/>
        </p:nvSpPr>
        <p:spPr>
          <a:xfrm>
            <a:off x="757005" y="1584905"/>
            <a:ext cx="10851156" cy="33627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모델은 L layers의 모델에서 L-2 layers에서 ReLU를 사용하고 나머지에서는 sigmoid 사용</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Convolution layers는 다양한 크기의 single channel, fixed stride 1, 16 배수의 filters, ReLU activate function으로 구성되고 max-pooling을 사용</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Wl-1은 layer l에 대한 feature map을 3차원으로 나타낸                                                                  tensor이며 *은 입출력 사이에 사이즈를 맞춘다는 의미</a:t>
            </a:r>
            <a:br>
              <a:rPr lang="en-US" sz="1800">
                <a:solidFill>
                  <a:schemeClr val="lt1"/>
                </a:solidFill>
                <a:latin typeface="Malgun Gothic"/>
                <a:ea typeface="Malgun Gothic"/>
                <a:cs typeface="Malgun Gothic"/>
                <a:sym typeface="Malgun Gothic"/>
              </a:rPr>
            </a:br>
            <a:endParaRPr sz="1800">
              <a:solidFill>
                <a:schemeClr val="lt1"/>
              </a:solidFill>
              <a:latin typeface="Malgun Gothic"/>
              <a:ea typeface="Malgun Gothic"/>
              <a:cs typeface="Malgun Gothic"/>
              <a:sym typeface="Malgun Gothic"/>
            </a:endParaRPr>
          </a:p>
        </p:txBody>
      </p:sp>
      <p:pic>
        <p:nvPicPr>
          <p:cNvPr id="2923" name="Google Shape;2923;p16"/>
          <p:cNvPicPr preferRelativeResize="0"/>
          <p:nvPr/>
        </p:nvPicPr>
        <p:blipFill rotWithShape="1">
          <a:blip r:embed="rId3">
            <a:alphaModFix/>
          </a:blip>
          <a:srcRect b="0" l="0" r="0" t="0"/>
          <a:stretch/>
        </p:blipFill>
        <p:spPr>
          <a:xfrm>
            <a:off x="6877784" y="3792882"/>
            <a:ext cx="4924425" cy="112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927" name="Shape 2927"/>
        <p:cNvGrpSpPr/>
        <p:nvPr/>
      </p:nvGrpSpPr>
      <p:grpSpPr>
        <a:xfrm>
          <a:off x="0" y="0"/>
          <a:ext cx="0" cy="0"/>
          <a:chOff x="0" y="0"/>
          <a:chExt cx="0" cy="0"/>
        </a:xfrm>
      </p:grpSpPr>
      <p:grpSp>
        <p:nvGrpSpPr>
          <p:cNvPr id="2928" name="Google Shape;2928;p17"/>
          <p:cNvGrpSpPr/>
          <p:nvPr/>
        </p:nvGrpSpPr>
        <p:grpSpPr>
          <a:xfrm>
            <a:off x="-38100" y="6403"/>
            <a:ext cx="12280539" cy="6851597"/>
            <a:chOff x="-38100" y="6403"/>
            <a:chExt cx="12280539" cy="6851597"/>
          </a:xfrm>
        </p:grpSpPr>
        <p:sp>
          <p:nvSpPr>
            <p:cNvPr id="2929" name="Google Shape;2929;p17"/>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0" name="Google Shape;2930;p17"/>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2931" name="Google Shape;2931;p17"/>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932" name="Google Shape;2932;p17"/>
            <p:cNvGrpSpPr/>
            <p:nvPr/>
          </p:nvGrpSpPr>
          <p:grpSpPr>
            <a:xfrm>
              <a:off x="-38100" y="577089"/>
              <a:ext cx="12280539" cy="262924"/>
              <a:chOff x="-38100" y="672339"/>
              <a:chExt cx="12280539" cy="262924"/>
            </a:xfrm>
          </p:grpSpPr>
          <p:grpSp>
            <p:nvGrpSpPr>
              <p:cNvPr id="2933" name="Google Shape;2933;p17"/>
              <p:cNvGrpSpPr/>
              <p:nvPr/>
            </p:nvGrpSpPr>
            <p:grpSpPr>
              <a:xfrm>
                <a:off x="38100" y="767589"/>
                <a:ext cx="12204339" cy="167674"/>
                <a:chOff x="38100" y="767589"/>
                <a:chExt cx="12204339" cy="167674"/>
              </a:xfrm>
            </p:grpSpPr>
            <p:sp>
              <p:nvSpPr>
                <p:cNvPr id="2934" name="Google Shape;2934;p17"/>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5" name="Google Shape;2935;p17"/>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6" name="Google Shape;2936;p17"/>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7" name="Google Shape;2937;p17"/>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8" name="Google Shape;2938;p17"/>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39" name="Google Shape;2939;p17"/>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0" name="Google Shape;2940;p17"/>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1" name="Google Shape;2941;p17"/>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2" name="Google Shape;2942;p17"/>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3" name="Google Shape;2943;p17"/>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4" name="Google Shape;2944;p17"/>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5" name="Google Shape;2945;p17"/>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6" name="Google Shape;2946;p17"/>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7" name="Google Shape;2947;p17"/>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8" name="Google Shape;2948;p17"/>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49" name="Google Shape;2949;p17"/>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0" name="Google Shape;2950;p17"/>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1" name="Google Shape;2951;p17"/>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2" name="Google Shape;2952;p17"/>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3" name="Google Shape;2953;p17"/>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4" name="Google Shape;2954;p17"/>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5" name="Google Shape;2955;p17"/>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6" name="Google Shape;2956;p17"/>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7" name="Google Shape;2957;p17"/>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8" name="Google Shape;2958;p17"/>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59" name="Google Shape;2959;p17"/>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0" name="Google Shape;2960;p17"/>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1" name="Google Shape;2961;p17"/>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2" name="Google Shape;2962;p17"/>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3" name="Google Shape;2963;p17"/>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4" name="Google Shape;2964;p17"/>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5" name="Google Shape;2965;p17"/>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6" name="Google Shape;2966;p17"/>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7" name="Google Shape;2967;p17"/>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8" name="Google Shape;2968;p17"/>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69" name="Google Shape;2969;p17"/>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0" name="Google Shape;2970;p17"/>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1" name="Google Shape;2971;p17"/>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2" name="Google Shape;2972;p17"/>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3" name="Google Shape;2973;p17"/>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4" name="Google Shape;2974;p17"/>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5" name="Google Shape;2975;p17"/>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6" name="Google Shape;2976;p17"/>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7" name="Google Shape;2977;p17"/>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8" name="Google Shape;2978;p17"/>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79" name="Google Shape;2979;p17"/>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0" name="Google Shape;2980;p17"/>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1" name="Google Shape;2981;p17"/>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2" name="Google Shape;2982;p17"/>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3" name="Google Shape;2983;p17"/>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4" name="Google Shape;2984;p17"/>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5" name="Google Shape;2985;p17"/>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6" name="Google Shape;2986;p17"/>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7" name="Google Shape;2987;p17"/>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8" name="Google Shape;2988;p17"/>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89" name="Google Shape;2989;p17"/>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0" name="Google Shape;2990;p17"/>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1" name="Google Shape;2991;p17"/>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2" name="Google Shape;2992;p17"/>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3" name="Google Shape;2993;p17"/>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4" name="Google Shape;2994;p17"/>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5" name="Google Shape;2995;p17"/>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6" name="Google Shape;2996;p17"/>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7" name="Google Shape;2997;p17"/>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8" name="Google Shape;2998;p17"/>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999" name="Google Shape;2999;p17"/>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0" name="Google Shape;3000;p17"/>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1" name="Google Shape;3001;p17"/>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2" name="Google Shape;3002;p17"/>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3" name="Google Shape;3003;p17"/>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4" name="Google Shape;3004;p17"/>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5" name="Google Shape;3005;p17"/>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6" name="Google Shape;3006;p17"/>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7" name="Google Shape;3007;p17"/>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8" name="Google Shape;3008;p17"/>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09" name="Google Shape;3009;p17"/>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0" name="Google Shape;3010;p17"/>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1" name="Google Shape;3011;p17"/>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2" name="Google Shape;3012;p17"/>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3" name="Google Shape;3013;p17"/>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4" name="Google Shape;3014;p17"/>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5" name="Google Shape;3015;p17"/>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6" name="Google Shape;3016;p17"/>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7" name="Google Shape;3017;p17"/>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18" name="Google Shape;3018;p17"/>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019" name="Google Shape;3019;p17"/>
              <p:cNvGrpSpPr/>
              <p:nvPr/>
            </p:nvGrpSpPr>
            <p:grpSpPr>
              <a:xfrm flipH="1" rot="10800000">
                <a:off x="-38100" y="672339"/>
                <a:ext cx="12204339" cy="167674"/>
                <a:chOff x="38100" y="767589"/>
                <a:chExt cx="12204339" cy="167674"/>
              </a:xfrm>
            </p:grpSpPr>
            <p:sp>
              <p:nvSpPr>
                <p:cNvPr id="3020" name="Google Shape;3020;p17"/>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1" name="Google Shape;3021;p17"/>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2" name="Google Shape;3022;p17"/>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3" name="Google Shape;3023;p17"/>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4" name="Google Shape;3024;p17"/>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5" name="Google Shape;3025;p17"/>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6" name="Google Shape;3026;p17"/>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7" name="Google Shape;3027;p17"/>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8" name="Google Shape;3028;p17"/>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29" name="Google Shape;3029;p17"/>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0" name="Google Shape;3030;p17"/>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1" name="Google Shape;3031;p17"/>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2" name="Google Shape;3032;p17"/>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3" name="Google Shape;3033;p17"/>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4" name="Google Shape;3034;p17"/>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5" name="Google Shape;3035;p17"/>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6" name="Google Shape;3036;p17"/>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7" name="Google Shape;3037;p17"/>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8" name="Google Shape;3038;p17"/>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39" name="Google Shape;3039;p17"/>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0" name="Google Shape;3040;p17"/>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1" name="Google Shape;3041;p17"/>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2" name="Google Shape;3042;p17"/>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3" name="Google Shape;3043;p17"/>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4" name="Google Shape;3044;p17"/>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5" name="Google Shape;3045;p17"/>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6" name="Google Shape;3046;p17"/>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7" name="Google Shape;3047;p17"/>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8" name="Google Shape;3048;p17"/>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49" name="Google Shape;3049;p17"/>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0" name="Google Shape;3050;p17"/>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1" name="Google Shape;3051;p17"/>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2" name="Google Shape;3052;p17"/>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3" name="Google Shape;3053;p17"/>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4" name="Google Shape;3054;p17"/>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5" name="Google Shape;3055;p17"/>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6" name="Google Shape;3056;p17"/>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7" name="Google Shape;3057;p17"/>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8" name="Google Shape;3058;p17"/>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59" name="Google Shape;3059;p17"/>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0" name="Google Shape;3060;p17"/>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1" name="Google Shape;3061;p17"/>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2" name="Google Shape;3062;p17"/>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3" name="Google Shape;3063;p17"/>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4" name="Google Shape;3064;p17"/>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5" name="Google Shape;3065;p17"/>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6" name="Google Shape;3066;p17"/>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7" name="Google Shape;3067;p17"/>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8" name="Google Shape;3068;p17"/>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69" name="Google Shape;3069;p17"/>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0" name="Google Shape;3070;p17"/>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1" name="Google Shape;3071;p17"/>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2" name="Google Shape;3072;p17"/>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3" name="Google Shape;3073;p17"/>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4" name="Google Shape;3074;p17"/>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5" name="Google Shape;3075;p17"/>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6" name="Google Shape;3076;p17"/>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7" name="Google Shape;3077;p17"/>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8" name="Google Shape;3078;p17"/>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79" name="Google Shape;3079;p17"/>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0" name="Google Shape;3080;p17"/>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1" name="Google Shape;3081;p17"/>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2" name="Google Shape;3082;p17"/>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3" name="Google Shape;3083;p17"/>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4" name="Google Shape;3084;p17"/>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5" name="Google Shape;3085;p17"/>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6" name="Google Shape;3086;p17"/>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7" name="Google Shape;3087;p17"/>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8" name="Google Shape;3088;p17"/>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89" name="Google Shape;3089;p17"/>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0" name="Google Shape;3090;p17"/>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1" name="Google Shape;3091;p17"/>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2" name="Google Shape;3092;p17"/>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3" name="Google Shape;3093;p17"/>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4" name="Google Shape;3094;p17"/>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5" name="Google Shape;3095;p17"/>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6" name="Google Shape;3096;p17"/>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7" name="Google Shape;3097;p17"/>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8" name="Google Shape;3098;p17"/>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099" name="Google Shape;3099;p17"/>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0" name="Google Shape;3100;p17"/>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1" name="Google Shape;3101;p17"/>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2" name="Google Shape;3102;p17"/>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3" name="Google Shape;3103;p17"/>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4" name="Google Shape;3104;p17"/>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3105" name="Google Shape;3105;p17"/>
            <p:cNvGrpSpPr/>
            <p:nvPr/>
          </p:nvGrpSpPr>
          <p:grpSpPr>
            <a:xfrm>
              <a:off x="257779" y="228476"/>
              <a:ext cx="414503" cy="1223073"/>
              <a:chOff x="2284457" y="504922"/>
              <a:chExt cx="486522" cy="1435581"/>
            </a:xfrm>
          </p:grpSpPr>
          <p:sp>
            <p:nvSpPr>
              <p:cNvPr id="3106" name="Google Shape;3106;p17"/>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07" name="Google Shape;3107;p17"/>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3108" name="Google Shape;3108;p17"/>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3109" name="Google Shape;3109;p17"/>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3110" name="Google Shape;3110;p17"/>
          <p:cNvSpPr txBox="1"/>
          <p:nvPr/>
        </p:nvSpPr>
        <p:spPr>
          <a:xfrm>
            <a:off x="757005" y="1584905"/>
            <a:ext cx="10851156" cy="489217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CNN 이후 모델 구조</a:t>
            </a:r>
            <a:endParaRPr sz="1800">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rPr b="0" i="0" lang="en-US" sz="1600" u="none" cap="none" strike="noStrike">
                <a:solidFill>
                  <a:schemeClr val="lt1"/>
                </a:solidFill>
                <a:latin typeface="Malgun Gothic"/>
                <a:ea typeface="Malgun Gothic"/>
                <a:cs typeface="Malgun Gothic"/>
                <a:sym typeface="Malgun Gothic"/>
              </a:rPr>
              <a:t>1. 두 이미지에 대해 CNN 을 통과시켜 나온 두 representation 의 L1 vector를 구합니다 (l1 vector는 CNN 으로 변환된 벡터의 absolute distance 를 원소로 갖는 vector).</a:t>
            </a:r>
            <a:endParaRPr/>
          </a:p>
          <a:p>
            <a:pPr indent="0" lvl="1" marL="457200" marR="0" rtl="0" algn="l">
              <a:lnSpc>
                <a:spcPct val="150000"/>
              </a:lnSpc>
              <a:spcBef>
                <a:spcPts val="0"/>
              </a:spcBef>
              <a:spcAft>
                <a:spcPts val="0"/>
              </a:spcAft>
              <a:buNone/>
            </a:pPr>
            <a:r>
              <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rPr b="0" i="0" lang="en-US" sz="1600" u="none" cap="none" strike="noStrike">
                <a:solidFill>
                  <a:schemeClr val="lt1"/>
                </a:solidFill>
                <a:latin typeface="Malgun Gothic"/>
                <a:ea typeface="Malgun Gothic"/>
                <a:cs typeface="Malgun Gothic"/>
                <a:sym typeface="Malgun Gothic"/>
              </a:rPr>
              <a:t>2. L1 vector 를 hidden layer 에 통과시킨 후 output layer 에서 sigmoid 변환을 합니다. </a:t>
            </a:r>
            <a:endParaRPr/>
          </a:p>
          <a:p>
            <a:pPr indent="0" lvl="1" marL="457200" marR="0" rtl="0" algn="l">
              <a:lnSpc>
                <a:spcPct val="150000"/>
              </a:lnSpc>
              <a:spcBef>
                <a:spcPts val="0"/>
              </a:spcBef>
              <a:spcAft>
                <a:spcPts val="0"/>
              </a:spcAft>
              <a:buNone/>
            </a:pPr>
            <a:r>
              <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rPr b="0" i="0" lang="en-US" sz="1600" u="none" cap="none" strike="noStrike">
                <a:solidFill>
                  <a:schemeClr val="lt1"/>
                </a:solidFill>
                <a:latin typeface="Malgun Gothic"/>
                <a:ea typeface="Malgun Gothic"/>
                <a:cs typeface="Malgun Gothic"/>
                <a:sym typeface="Malgun Gothic"/>
              </a:rPr>
              <a:t>3. Binary cross entropy 를 loss function 으로 모델을 학습</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rPr b="0" i="0" lang="en-US" sz="1600" u="none" cap="none" strike="noStrike">
                <a:solidFill>
                  <a:schemeClr val="lt1"/>
                </a:solidFill>
                <a:latin typeface="Malgun Gothic"/>
                <a:ea typeface="Malgun Gothic"/>
                <a:cs typeface="Malgun Gothic"/>
                <a:sym typeface="Malgun Gothic"/>
              </a:rPr>
              <a:t>4. 모델은 0-1 사이의 값을 갖는 output 내보냅니다. 이 값은 크면 클 수록 두 이미지가 비슷하다라는 것이므로 "similarity" 라고 할 수 있다</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t/>
            </a:r>
            <a:endParaRPr b="0" i="0" sz="1600" u="none" cap="none" strike="noStrike">
              <a:solidFill>
                <a:schemeClr val="lt1"/>
              </a:solidFill>
              <a:latin typeface="Malgun Gothic"/>
              <a:ea typeface="Malgun Gothic"/>
              <a:cs typeface="Malgun Gothic"/>
              <a:sym typeface="Malgun Gothic"/>
            </a:endParaRPr>
          </a:p>
          <a:p>
            <a:pPr indent="0" lvl="1" marL="457200" marR="0" rtl="0" algn="l">
              <a:lnSpc>
                <a:spcPct val="150000"/>
              </a:lnSpc>
              <a:spcBef>
                <a:spcPts val="0"/>
              </a:spcBef>
              <a:spcAft>
                <a:spcPts val="0"/>
              </a:spcAft>
              <a:buNone/>
            </a:pPr>
            <a:r>
              <a:rPr b="0" i="0" lang="en-US" sz="1600" u="none" cap="none" strike="noStrike">
                <a:solidFill>
                  <a:schemeClr val="lt1"/>
                </a:solidFill>
                <a:latin typeface="Malgun Gothic"/>
                <a:ea typeface="Malgun Gothic"/>
                <a:cs typeface="Malgun Gothic"/>
                <a:sym typeface="Malgun Gothic"/>
              </a:rPr>
              <a:t>5. 이 과정을 거치면 X1, X2 에 대한 CNN 의 output representation f(X1), f(X2) 는 같은 사람에 대해서 distance가 작게, 다른 사람에 대해서는 distance 가 크게 나오게 된다.</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3114" name="Shape 3114"/>
        <p:cNvGrpSpPr/>
        <p:nvPr/>
      </p:nvGrpSpPr>
      <p:grpSpPr>
        <a:xfrm>
          <a:off x="0" y="0"/>
          <a:ext cx="0" cy="0"/>
          <a:chOff x="0" y="0"/>
          <a:chExt cx="0" cy="0"/>
        </a:xfrm>
      </p:grpSpPr>
      <p:grpSp>
        <p:nvGrpSpPr>
          <p:cNvPr id="3115" name="Google Shape;3115;p18"/>
          <p:cNvGrpSpPr/>
          <p:nvPr/>
        </p:nvGrpSpPr>
        <p:grpSpPr>
          <a:xfrm>
            <a:off x="-38100" y="6403"/>
            <a:ext cx="12280539" cy="6851597"/>
            <a:chOff x="-38100" y="6403"/>
            <a:chExt cx="12280539" cy="6851597"/>
          </a:xfrm>
        </p:grpSpPr>
        <p:sp>
          <p:nvSpPr>
            <p:cNvPr id="3116" name="Google Shape;3116;p18"/>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17" name="Google Shape;3117;p18"/>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3118" name="Google Shape;3118;p18"/>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3119" name="Google Shape;3119;p18"/>
            <p:cNvGrpSpPr/>
            <p:nvPr/>
          </p:nvGrpSpPr>
          <p:grpSpPr>
            <a:xfrm>
              <a:off x="-38100" y="577089"/>
              <a:ext cx="12280539" cy="262924"/>
              <a:chOff x="-38100" y="672339"/>
              <a:chExt cx="12280539" cy="262924"/>
            </a:xfrm>
          </p:grpSpPr>
          <p:grpSp>
            <p:nvGrpSpPr>
              <p:cNvPr id="3120" name="Google Shape;3120;p18"/>
              <p:cNvGrpSpPr/>
              <p:nvPr/>
            </p:nvGrpSpPr>
            <p:grpSpPr>
              <a:xfrm>
                <a:off x="38100" y="767589"/>
                <a:ext cx="12204339" cy="167674"/>
                <a:chOff x="38100" y="767589"/>
                <a:chExt cx="12204339" cy="167674"/>
              </a:xfrm>
            </p:grpSpPr>
            <p:sp>
              <p:nvSpPr>
                <p:cNvPr id="3121" name="Google Shape;3121;p18"/>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2" name="Google Shape;3122;p18"/>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3" name="Google Shape;3123;p18"/>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4" name="Google Shape;3124;p18"/>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5" name="Google Shape;3125;p18"/>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6" name="Google Shape;3126;p18"/>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7" name="Google Shape;3127;p18"/>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8" name="Google Shape;3128;p18"/>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29" name="Google Shape;3129;p18"/>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0" name="Google Shape;3130;p18"/>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1" name="Google Shape;3131;p18"/>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2" name="Google Shape;3132;p18"/>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3" name="Google Shape;3133;p18"/>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4" name="Google Shape;3134;p18"/>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5" name="Google Shape;3135;p18"/>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6" name="Google Shape;3136;p18"/>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7" name="Google Shape;3137;p18"/>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8" name="Google Shape;3138;p18"/>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39" name="Google Shape;3139;p18"/>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0" name="Google Shape;3140;p18"/>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1" name="Google Shape;3141;p18"/>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2" name="Google Shape;3142;p18"/>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3" name="Google Shape;3143;p18"/>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4" name="Google Shape;3144;p18"/>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5" name="Google Shape;3145;p18"/>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6" name="Google Shape;3146;p18"/>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7" name="Google Shape;3147;p18"/>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8" name="Google Shape;3148;p18"/>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49" name="Google Shape;3149;p18"/>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0" name="Google Shape;3150;p18"/>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1" name="Google Shape;3151;p18"/>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2" name="Google Shape;3152;p18"/>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3" name="Google Shape;3153;p18"/>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4" name="Google Shape;3154;p18"/>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5" name="Google Shape;3155;p18"/>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6" name="Google Shape;3156;p18"/>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7" name="Google Shape;3157;p18"/>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8" name="Google Shape;3158;p18"/>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59" name="Google Shape;3159;p18"/>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0" name="Google Shape;3160;p18"/>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1" name="Google Shape;3161;p18"/>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2" name="Google Shape;3162;p18"/>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3" name="Google Shape;3163;p18"/>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4" name="Google Shape;3164;p18"/>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5" name="Google Shape;3165;p18"/>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6" name="Google Shape;3166;p18"/>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7" name="Google Shape;3167;p18"/>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8" name="Google Shape;3168;p18"/>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69" name="Google Shape;3169;p18"/>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0" name="Google Shape;3170;p18"/>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1" name="Google Shape;3171;p18"/>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2" name="Google Shape;3172;p18"/>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3" name="Google Shape;3173;p18"/>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4" name="Google Shape;3174;p18"/>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5" name="Google Shape;3175;p18"/>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6" name="Google Shape;3176;p18"/>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7" name="Google Shape;3177;p18"/>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8" name="Google Shape;3178;p18"/>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79" name="Google Shape;3179;p18"/>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0" name="Google Shape;3180;p18"/>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1" name="Google Shape;3181;p18"/>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2" name="Google Shape;3182;p18"/>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3" name="Google Shape;3183;p18"/>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4" name="Google Shape;3184;p18"/>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5" name="Google Shape;3185;p18"/>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6" name="Google Shape;3186;p18"/>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7" name="Google Shape;3187;p18"/>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8" name="Google Shape;3188;p18"/>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89" name="Google Shape;3189;p18"/>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0" name="Google Shape;3190;p18"/>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1" name="Google Shape;3191;p18"/>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2" name="Google Shape;3192;p18"/>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3" name="Google Shape;3193;p18"/>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4" name="Google Shape;3194;p18"/>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5" name="Google Shape;3195;p18"/>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6" name="Google Shape;3196;p18"/>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7" name="Google Shape;3197;p18"/>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8" name="Google Shape;3198;p18"/>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199" name="Google Shape;3199;p18"/>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0" name="Google Shape;3200;p18"/>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1" name="Google Shape;3201;p18"/>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2" name="Google Shape;3202;p18"/>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3" name="Google Shape;3203;p18"/>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4" name="Google Shape;3204;p18"/>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5" name="Google Shape;3205;p18"/>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206" name="Google Shape;3206;p18"/>
              <p:cNvGrpSpPr/>
              <p:nvPr/>
            </p:nvGrpSpPr>
            <p:grpSpPr>
              <a:xfrm flipH="1" rot="10800000">
                <a:off x="-38100" y="672339"/>
                <a:ext cx="12204339" cy="167674"/>
                <a:chOff x="38100" y="767589"/>
                <a:chExt cx="12204339" cy="167674"/>
              </a:xfrm>
            </p:grpSpPr>
            <p:sp>
              <p:nvSpPr>
                <p:cNvPr id="3207" name="Google Shape;3207;p18"/>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8" name="Google Shape;3208;p18"/>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09" name="Google Shape;3209;p18"/>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0" name="Google Shape;3210;p18"/>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1" name="Google Shape;3211;p18"/>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2" name="Google Shape;3212;p18"/>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3" name="Google Shape;3213;p18"/>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4" name="Google Shape;3214;p18"/>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5" name="Google Shape;3215;p18"/>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6" name="Google Shape;3216;p18"/>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7" name="Google Shape;3217;p18"/>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8" name="Google Shape;3218;p18"/>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19" name="Google Shape;3219;p18"/>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0" name="Google Shape;3220;p18"/>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1" name="Google Shape;3221;p18"/>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2" name="Google Shape;3222;p18"/>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3" name="Google Shape;3223;p18"/>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4" name="Google Shape;3224;p18"/>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5" name="Google Shape;3225;p18"/>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6" name="Google Shape;3226;p18"/>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7" name="Google Shape;3227;p18"/>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8" name="Google Shape;3228;p18"/>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29" name="Google Shape;3229;p18"/>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0" name="Google Shape;3230;p18"/>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1" name="Google Shape;3231;p18"/>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2" name="Google Shape;3232;p18"/>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3" name="Google Shape;3233;p18"/>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4" name="Google Shape;3234;p18"/>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5" name="Google Shape;3235;p18"/>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6" name="Google Shape;3236;p18"/>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7" name="Google Shape;3237;p18"/>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8" name="Google Shape;3238;p18"/>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39" name="Google Shape;3239;p18"/>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0" name="Google Shape;3240;p18"/>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1" name="Google Shape;3241;p18"/>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2" name="Google Shape;3242;p18"/>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3" name="Google Shape;3243;p18"/>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4" name="Google Shape;3244;p18"/>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5" name="Google Shape;3245;p18"/>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6" name="Google Shape;3246;p18"/>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7" name="Google Shape;3247;p18"/>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8" name="Google Shape;3248;p18"/>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49" name="Google Shape;3249;p18"/>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0" name="Google Shape;3250;p18"/>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1" name="Google Shape;3251;p18"/>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2" name="Google Shape;3252;p18"/>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3" name="Google Shape;3253;p18"/>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4" name="Google Shape;3254;p18"/>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5" name="Google Shape;3255;p18"/>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6" name="Google Shape;3256;p18"/>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7" name="Google Shape;3257;p18"/>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8" name="Google Shape;3258;p18"/>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59" name="Google Shape;3259;p18"/>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0" name="Google Shape;3260;p18"/>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1" name="Google Shape;3261;p18"/>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2" name="Google Shape;3262;p18"/>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3" name="Google Shape;3263;p18"/>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4" name="Google Shape;3264;p18"/>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5" name="Google Shape;3265;p18"/>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6" name="Google Shape;3266;p18"/>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7" name="Google Shape;3267;p18"/>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8" name="Google Shape;3268;p18"/>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69" name="Google Shape;3269;p18"/>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0" name="Google Shape;3270;p18"/>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1" name="Google Shape;3271;p18"/>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2" name="Google Shape;3272;p18"/>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3" name="Google Shape;3273;p18"/>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4" name="Google Shape;3274;p18"/>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5" name="Google Shape;3275;p18"/>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6" name="Google Shape;3276;p18"/>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7" name="Google Shape;3277;p18"/>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8" name="Google Shape;3278;p18"/>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79" name="Google Shape;3279;p18"/>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0" name="Google Shape;3280;p18"/>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1" name="Google Shape;3281;p18"/>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2" name="Google Shape;3282;p18"/>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3" name="Google Shape;3283;p18"/>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4" name="Google Shape;3284;p18"/>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5" name="Google Shape;3285;p18"/>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6" name="Google Shape;3286;p18"/>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7" name="Google Shape;3287;p18"/>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8" name="Google Shape;3288;p18"/>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89" name="Google Shape;3289;p18"/>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90" name="Google Shape;3290;p18"/>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91" name="Google Shape;3291;p18"/>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3292" name="Google Shape;3292;p18"/>
            <p:cNvGrpSpPr/>
            <p:nvPr/>
          </p:nvGrpSpPr>
          <p:grpSpPr>
            <a:xfrm>
              <a:off x="257779" y="228476"/>
              <a:ext cx="414503" cy="1223073"/>
              <a:chOff x="2284457" y="504922"/>
              <a:chExt cx="486522" cy="1435581"/>
            </a:xfrm>
          </p:grpSpPr>
          <p:sp>
            <p:nvSpPr>
              <p:cNvPr id="3293" name="Google Shape;3293;p18"/>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294" name="Google Shape;3294;p18"/>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3295" name="Google Shape;3295;p18"/>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3296" name="Google Shape;3296;p18"/>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3297" name="Google Shape;3297;p18"/>
          <p:cNvSpPr txBox="1"/>
          <p:nvPr/>
        </p:nvSpPr>
        <p:spPr>
          <a:xfrm>
            <a:off x="757005" y="1584905"/>
            <a:ext cx="10851156" cy="4193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마지막 convolutional layer에서는 flatten한 후 다음 식을 통해 거리 계산</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시그마는 sigmoidal activation function을 사용</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j번 째 일 때 첫 번째 이미지의 feature vector와 두 번째 이미지의 feature vector끼리 L-1 distance를 구한 뒤, parameter α를 곱해서 probability를 구한다.</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α는 weight으로 학습에 의해 update 되는 parameter이다.</a:t>
            </a:r>
            <a:br>
              <a:rPr lang="en-US" sz="1800">
                <a:solidFill>
                  <a:schemeClr val="dk1"/>
                </a:solidFill>
                <a:latin typeface="Malgun Gothic"/>
                <a:ea typeface="Malgun Gothic"/>
                <a:cs typeface="Malgun Gothic"/>
                <a:sym typeface="Malgun Gothic"/>
              </a:rPr>
            </a:br>
            <a:br>
              <a:rPr lang="en-US" sz="1800">
                <a:solidFill>
                  <a:schemeClr val="dk1"/>
                </a:solidFill>
                <a:latin typeface="Malgun Gothic"/>
                <a:ea typeface="Malgun Gothic"/>
                <a:cs typeface="Malgun Gothic"/>
                <a:sym typeface="Malgun Gothic"/>
              </a:rPr>
            </a:br>
            <a:endParaRPr sz="1800">
              <a:solidFill>
                <a:schemeClr val="lt1"/>
              </a:solidFill>
              <a:latin typeface="Malgun Gothic"/>
              <a:ea typeface="Malgun Gothic"/>
              <a:cs typeface="Malgun Gothic"/>
              <a:sym typeface="Malgun Gothic"/>
            </a:endParaRPr>
          </a:p>
        </p:txBody>
      </p:sp>
      <p:pic>
        <p:nvPicPr>
          <p:cNvPr id="3298" name="Google Shape;3298;p18"/>
          <p:cNvPicPr preferRelativeResize="0"/>
          <p:nvPr/>
        </p:nvPicPr>
        <p:blipFill rotWithShape="1">
          <a:blip r:embed="rId3">
            <a:alphaModFix/>
          </a:blip>
          <a:srcRect b="0" l="0" r="0" t="0"/>
          <a:stretch/>
        </p:blipFill>
        <p:spPr>
          <a:xfrm>
            <a:off x="8835945" y="1584905"/>
            <a:ext cx="2533650"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3302" name="Shape 3302"/>
        <p:cNvGrpSpPr/>
        <p:nvPr/>
      </p:nvGrpSpPr>
      <p:grpSpPr>
        <a:xfrm>
          <a:off x="0" y="0"/>
          <a:ext cx="0" cy="0"/>
          <a:chOff x="0" y="0"/>
          <a:chExt cx="0" cy="0"/>
        </a:xfrm>
      </p:grpSpPr>
      <p:grpSp>
        <p:nvGrpSpPr>
          <p:cNvPr id="3303" name="Google Shape;3303;p19"/>
          <p:cNvGrpSpPr/>
          <p:nvPr/>
        </p:nvGrpSpPr>
        <p:grpSpPr>
          <a:xfrm>
            <a:off x="-38100" y="6403"/>
            <a:ext cx="12280539" cy="6851597"/>
            <a:chOff x="-38100" y="6403"/>
            <a:chExt cx="12280539" cy="6851597"/>
          </a:xfrm>
        </p:grpSpPr>
        <p:sp>
          <p:nvSpPr>
            <p:cNvPr id="3304" name="Google Shape;3304;p19"/>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05" name="Google Shape;3305;p19"/>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3306" name="Google Shape;3306;p19"/>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3307" name="Google Shape;3307;p19"/>
            <p:cNvGrpSpPr/>
            <p:nvPr/>
          </p:nvGrpSpPr>
          <p:grpSpPr>
            <a:xfrm>
              <a:off x="-38100" y="577089"/>
              <a:ext cx="12280539" cy="262924"/>
              <a:chOff x="-38100" y="672339"/>
              <a:chExt cx="12280539" cy="262924"/>
            </a:xfrm>
          </p:grpSpPr>
          <p:grpSp>
            <p:nvGrpSpPr>
              <p:cNvPr id="3308" name="Google Shape;3308;p19"/>
              <p:cNvGrpSpPr/>
              <p:nvPr/>
            </p:nvGrpSpPr>
            <p:grpSpPr>
              <a:xfrm>
                <a:off x="38100" y="767589"/>
                <a:ext cx="12204339" cy="167674"/>
                <a:chOff x="38100" y="767589"/>
                <a:chExt cx="12204339" cy="167674"/>
              </a:xfrm>
            </p:grpSpPr>
            <p:sp>
              <p:nvSpPr>
                <p:cNvPr id="3309" name="Google Shape;3309;p19"/>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0" name="Google Shape;3310;p19"/>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1" name="Google Shape;3311;p19"/>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2" name="Google Shape;3312;p19"/>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3" name="Google Shape;3313;p19"/>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4" name="Google Shape;3314;p19"/>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5" name="Google Shape;3315;p19"/>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6" name="Google Shape;3316;p19"/>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7" name="Google Shape;3317;p19"/>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8" name="Google Shape;3318;p19"/>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19" name="Google Shape;3319;p19"/>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0" name="Google Shape;3320;p19"/>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1" name="Google Shape;3321;p19"/>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2" name="Google Shape;3322;p19"/>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3" name="Google Shape;3323;p19"/>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4" name="Google Shape;3324;p19"/>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5" name="Google Shape;3325;p19"/>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6" name="Google Shape;3326;p19"/>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7" name="Google Shape;3327;p19"/>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8" name="Google Shape;3328;p19"/>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29" name="Google Shape;3329;p19"/>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0" name="Google Shape;3330;p19"/>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1" name="Google Shape;3331;p19"/>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2" name="Google Shape;3332;p19"/>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3" name="Google Shape;3333;p19"/>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4" name="Google Shape;3334;p19"/>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5" name="Google Shape;3335;p19"/>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6" name="Google Shape;3336;p19"/>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7" name="Google Shape;3337;p19"/>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8" name="Google Shape;3338;p19"/>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39" name="Google Shape;3339;p19"/>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0" name="Google Shape;3340;p19"/>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1" name="Google Shape;3341;p19"/>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2" name="Google Shape;3342;p19"/>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3" name="Google Shape;3343;p19"/>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4" name="Google Shape;3344;p19"/>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5" name="Google Shape;3345;p19"/>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6" name="Google Shape;3346;p19"/>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7" name="Google Shape;3347;p19"/>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8" name="Google Shape;3348;p19"/>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49" name="Google Shape;3349;p19"/>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0" name="Google Shape;3350;p19"/>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1" name="Google Shape;3351;p19"/>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2" name="Google Shape;3352;p19"/>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3" name="Google Shape;3353;p19"/>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4" name="Google Shape;3354;p19"/>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5" name="Google Shape;3355;p19"/>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6" name="Google Shape;3356;p19"/>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7" name="Google Shape;3357;p19"/>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8" name="Google Shape;3358;p19"/>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59" name="Google Shape;3359;p19"/>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0" name="Google Shape;3360;p19"/>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1" name="Google Shape;3361;p19"/>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2" name="Google Shape;3362;p19"/>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3" name="Google Shape;3363;p19"/>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4" name="Google Shape;3364;p19"/>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5" name="Google Shape;3365;p19"/>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6" name="Google Shape;3366;p19"/>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7" name="Google Shape;3367;p19"/>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8" name="Google Shape;3368;p19"/>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69" name="Google Shape;3369;p19"/>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0" name="Google Shape;3370;p19"/>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1" name="Google Shape;3371;p19"/>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2" name="Google Shape;3372;p19"/>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3" name="Google Shape;3373;p19"/>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4" name="Google Shape;3374;p19"/>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5" name="Google Shape;3375;p19"/>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6" name="Google Shape;3376;p19"/>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7" name="Google Shape;3377;p19"/>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8" name="Google Shape;3378;p19"/>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79" name="Google Shape;3379;p19"/>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0" name="Google Shape;3380;p19"/>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1" name="Google Shape;3381;p19"/>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2" name="Google Shape;3382;p19"/>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3" name="Google Shape;3383;p19"/>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4" name="Google Shape;3384;p19"/>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5" name="Google Shape;3385;p19"/>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6" name="Google Shape;3386;p19"/>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7" name="Google Shape;3387;p19"/>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8" name="Google Shape;3388;p19"/>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89" name="Google Shape;3389;p19"/>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0" name="Google Shape;3390;p19"/>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1" name="Google Shape;3391;p19"/>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2" name="Google Shape;3392;p19"/>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3" name="Google Shape;3393;p19"/>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394" name="Google Shape;3394;p19"/>
              <p:cNvGrpSpPr/>
              <p:nvPr/>
            </p:nvGrpSpPr>
            <p:grpSpPr>
              <a:xfrm flipH="1" rot="10800000">
                <a:off x="-38100" y="672339"/>
                <a:ext cx="12204339" cy="167674"/>
                <a:chOff x="38100" y="767589"/>
                <a:chExt cx="12204339" cy="167674"/>
              </a:xfrm>
            </p:grpSpPr>
            <p:sp>
              <p:nvSpPr>
                <p:cNvPr id="3395" name="Google Shape;3395;p19"/>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6" name="Google Shape;3396;p19"/>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7" name="Google Shape;3397;p19"/>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8" name="Google Shape;3398;p19"/>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399" name="Google Shape;3399;p19"/>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0" name="Google Shape;3400;p19"/>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1" name="Google Shape;3401;p19"/>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2" name="Google Shape;3402;p19"/>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3" name="Google Shape;3403;p19"/>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4" name="Google Shape;3404;p19"/>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5" name="Google Shape;3405;p19"/>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6" name="Google Shape;3406;p19"/>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7" name="Google Shape;3407;p19"/>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8" name="Google Shape;3408;p19"/>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09" name="Google Shape;3409;p19"/>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0" name="Google Shape;3410;p19"/>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1" name="Google Shape;3411;p19"/>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2" name="Google Shape;3412;p19"/>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3" name="Google Shape;3413;p19"/>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4" name="Google Shape;3414;p19"/>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5" name="Google Shape;3415;p19"/>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6" name="Google Shape;3416;p19"/>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7" name="Google Shape;3417;p19"/>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8" name="Google Shape;3418;p19"/>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19" name="Google Shape;3419;p19"/>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0" name="Google Shape;3420;p19"/>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1" name="Google Shape;3421;p19"/>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2" name="Google Shape;3422;p19"/>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3" name="Google Shape;3423;p19"/>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4" name="Google Shape;3424;p19"/>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5" name="Google Shape;3425;p19"/>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6" name="Google Shape;3426;p19"/>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7" name="Google Shape;3427;p19"/>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8" name="Google Shape;3428;p19"/>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29" name="Google Shape;3429;p19"/>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0" name="Google Shape;3430;p19"/>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1" name="Google Shape;3431;p19"/>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2" name="Google Shape;3432;p19"/>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3" name="Google Shape;3433;p19"/>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4" name="Google Shape;3434;p19"/>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5" name="Google Shape;3435;p19"/>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6" name="Google Shape;3436;p19"/>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7" name="Google Shape;3437;p19"/>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8" name="Google Shape;3438;p19"/>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39" name="Google Shape;3439;p19"/>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0" name="Google Shape;3440;p19"/>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1" name="Google Shape;3441;p19"/>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2" name="Google Shape;3442;p19"/>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3" name="Google Shape;3443;p19"/>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4" name="Google Shape;3444;p19"/>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5" name="Google Shape;3445;p19"/>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6" name="Google Shape;3446;p19"/>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7" name="Google Shape;3447;p19"/>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8" name="Google Shape;3448;p19"/>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49" name="Google Shape;3449;p19"/>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0" name="Google Shape;3450;p19"/>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1" name="Google Shape;3451;p19"/>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2" name="Google Shape;3452;p19"/>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3" name="Google Shape;3453;p19"/>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4" name="Google Shape;3454;p19"/>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5" name="Google Shape;3455;p19"/>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6" name="Google Shape;3456;p19"/>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7" name="Google Shape;3457;p19"/>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8" name="Google Shape;3458;p19"/>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59" name="Google Shape;3459;p19"/>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0" name="Google Shape;3460;p19"/>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1" name="Google Shape;3461;p19"/>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2" name="Google Shape;3462;p19"/>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3" name="Google Shape;3463;p19"/>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4" name="Google Shape;3464;p19"/>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5" name="Google Shape;3465;p19"/>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6" name="Google Shape;3466;p19"/>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7" name="Google Shape;3467;p19"/>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8" name="Google Shape;3468;p19"/>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69" name="Google Shape;3469;p19"/>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0" name="Google Shape;3470;p19"/>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1" name="Google Shape;3471;p19"/>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2" name="Google Shape;3472;p19"/>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3" name="Google Shape;3473;p19"/>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4" name="Google Shape;3474;p19"/>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5" name="Google Shape;3475;p19"/>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6" name="Google Shape;3476;p19"/>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7" name="Google Shape;3477;p19"/>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8" name="Google Shape;3478;p19"/>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79" name="Google Shape;3479;p19"/>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3480" name="Google Shape;3480;p19"/>
            <p:cNvGrpSpPr/>
            <p:nvPr/>
          </p:nvGrpSpPr>
          <p:grpSpPr>
            <a:xfrm>
              <a:off x="257779" y="228476"/>
              <a:ext cx="414503" cy="1223073"/>
              <a:chOff x="2284457" y="504922"/>
              <a:chExt cx="486522" cy="1435581"/>
            </a:xfrm>
          </p:grpSpPr>
          <p:sp>
            <p:nvSpPr>
              <p:cNvPr id="3481" name="Google Shape;3481;p19"/>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82" name="Google Shape;3482;p19"/>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3483" name="Google Shape;3483;p19"/>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3484" name="Google Shape;3484;p19"/>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3485" name="Google Shape;3485;p19"/>
          <p:cNvSpPr txBox="1"/>
          <p:nvPr/>
        </p:nvSpPr>
        <p:spPr>
          <a:xfrm>
            <a:off x="757005" y="1584905"/>
            <a:ext cx="10851156" cy="46092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Loss Function : binary classification으로 학습하므로 regularized binary cross-entropy를 따른다.</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Optimization : Momentum GD, minibatch size 128, initial learning rate 0.1, initial momentum 0.5</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Weight Initialization : normal distribution(mean, std)</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Learning Schedule : Leraning rate는 1 epoch당 1%씩 감소하게 적용, Momentum은 선형하게 증가</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Convolutional filters size, number : 3x3 to 20x20  /  16 to 256 (multiples of 16)</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FC layers: 128 to 4096 units (multiples of 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02" name="Shape 102"/>
        <p:cNvGrpSpPr/>
        <p:nvPr/>
      </p:nvGrpSpPr>
      <p:grpSpPr>
        <a:xfrm>
          <a:off x="0" y="0"/>
          <a:ext cx="0" cy="0"/>
          <a:chOff x="0" y="0"/>
          <a:chExt cx="0" cy="0"/>
        </a:xfrm>
      </p:grpSpPr>
      <p:grpSp>
        <p:nvGrpSpPr>
          <p:cNvPr id="103" name="Google Shape;103;p2"/>
          <p:cNvGrpSpPr/>
          <p:nvPr/>
        </p:nvGrpSpPr>
        <p:grpSpPr>
          <a:xfrm>
            <a:off x="-38100" y="6403"/>
            <a:ext cx="12280539" cy="6851597"/>
            <a:chOff x="-38100" y="6403"/>
            <a:chExt cx="12280539" cy="6851597"/>
          </a:xfrm>
        </p:grpSpPr>
        <p:sp>
          <p:nvSpPr>
            <p:cNvPr id="104" name="Google Shape;104;p2"/>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5" name="Google Shape;105;p2"/>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106" name="Google Shape;106;p2"/>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07" name="Google Shape;107;p2"/>
            <p:cNvGrpSpPr/>
            <p:nvPr/>
          </p:nvGrpSpPr>
          <p:grpSpPr>
            <a:xfrm>
              <a:off x="-38100" y="577089"/>
              <a:ext cx="12280539" cy="262924"/>
              <a:chOff x="-38100" y="672339"/>
              <a:chExt cx="12280539" cy="262924"/>
            </a:xfrm>
          </p:grpSpPr>
          <p:grpSp>
            <p:nvGrpSpPr>
              <p:cNvPr id="108" name="Google Shape;108;p2"/>
              <p:cNvGrpSpPr/>
              <p:nvPr/>
            </p:nvGrpSpPr>
            <p:grpSpPr>
              <a:xfrm>
                <a:off x="38100" y="767589"/>
                <a:ext cx="12204339" cy="167674"/>
                <a:chOff x="38100" y="767589"/>
                <a:chExt cx="12204339" cy="167674"/>
              </a:xfrm>
            </p:grpSpPr>
            <p:sp>
              <p:nvSpPr>
                <p:cNvPr id="109" name="Google Shape;109;p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0" name="Google Shape;110;p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1" name="Google Shape;111;p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2" name="Google Shape;112;p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3" name="Google Shape;113;p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4" name="Google Shape;114;p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5" name="Google Shape;115;p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6" name="Google Shape;116;p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7" name="Google Shape;117;p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8" name="Google Shape;118;p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9" name="Google Shape;119;p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0" name="Google Shape;120;p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1" name="Google Shape;121;p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2" name="Google Shape;122;p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3" name="Google Shape;123;p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4" name="Google Shape;124;p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5" name="Google Shape;125;p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6" name="Google Shape;126;p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7" name="Google Shape;127;p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8" name="Google Shape;128;p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9" name="Google Shape;129;p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0" name="Google Shape;130;p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1" name="Google Shape;131;p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2" name="Google Shape;132;p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3" name="Google Shape;133;p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4" name="Google Shape;134;p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5" name="Google Shape;135;p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6" name="Google Shape;136;p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7" name="Google Shape;137;p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8" name="Google Shape;138;p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39" name="Google Shape;139;p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0" name="Google Shape;140;p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1" name="Google Shape;141;p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2" name="Google Shape;142;p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3" name="Google Shape;143;p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4" name="Google Shape;144;p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5" name="Google Shape;145;p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6" name="Google Shape;146;p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7" name="Google Shape;147;p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8" name="Google Shape;148;p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49" name="Google Shape;149;p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0" name="Google Shape;150;p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1" name="Google Shape;151;p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2" name="Google Shape;152;p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3" name="Google Shape;153;p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4" name="Google Shape;154;p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5" name="Google Shape;155;p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6" name="Google Shape;156;p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7" name="Google Shape;157;p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8" name="Google Shape;158;p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59" name="Google Shape;159;p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0" name="Google Shape;160;p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1" name="Google Shape;161;p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2" name="Google Shape;162;p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3" name="Google Shape;163;p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4" name="Google Shape;164;p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5" name="Google Shape;165;p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6" name="Google Shape;166;p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7" name="Google Shape;167;p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8" name="Google Shape;168;p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69" name="Google Shape;169;p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0" name="Google Shape;170;p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1" name="Google Shape;171;p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2" name="Google Shape;172;p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3" name="Google Shape;173;p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4" name="Google Shape;174;p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5" name="Google Shape;175;p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6" name="Google Shape;176;p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7" name="Google Shape;177;p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8" name="Google Shape;178;p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9" name="Google Shape;179;p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0" name="Google Shape;180;p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1" name="Google Shape;181;p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2" name="Google Shape;182;p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3" name="Google Shape;183;p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4" name="Google Shape;184;p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5" name="Google Shape;185;p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6" name="Google Shape;186;p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7" name="Google Shape;187;p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8" name="Google Shape;188;p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89" name="Google Shape;189;p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0" name="Google Shape;190;p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1" name="Google Shape;191;p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2" name="Google Shape;192;p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3" name="Google Shape;193;p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94" name="Google Shape;194;p2"/>
              <p:cNvGrpSpPr/>
              <p:nvPr/>
            </p:nvGrpSpPr>
            <p:grpSpPr>
              <a:xfrm flipH="1" rot="10800000">
                <a:off x="-38100" y="672339"/>
                <a:ext cx="12204339" cy="167674"/>
                <a:chOff x="38100" y="767589"/>
                <a:chExt cx="12204339" cy="167674"/>
              </a:xfrm>
            </p:grpSpPr>
            <p:sp>
              <p:nvSpPr>
                <p:cNvPr id="195" name="Google Shape;195;p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6" name="Google Shape;196;p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7" name="Google Shape;197;p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8" name="Google Shape;198;p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9" name="Google Shape;199;p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0" name="Google Shape;200;p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1" name="Google Shape;201;p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2" name="Google Shape;202;p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3" name="Google Shape;203;p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4" name="Google Shape;204;p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5" name="Google Shape;205;p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6" name="Google Shape;206;p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7" name="Google Shape;207;p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8" name="Google Shape;208;p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9" name="Google Shape;209;p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0" name="Google Shape;210;p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1" name="Google Shape;211;p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2" name="Google Shape;212;p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3" name="Google Shape;213;p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4" name="Google Shape;214;p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5" name="Google Shape;215;p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6" name="Google Shape;216;p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7" name="Google Shape;217;p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8" name="Google Shape;218;p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9" name="Google Shape;219;p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0" name="Google Shape;220;p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1" name="Google Shape;221;p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2" name="Google Shape;222;p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3" name="Google Shape;223;p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4" name="Google Shape;224;p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5" name="Google Shape;225;p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6" name="Google Shape;226;p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7" name="Google Shape;227;p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8" name="Google Shape;228;p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29" name="Google Shape;229;p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0" name="Google Shape;230;p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1" name="Google Shape;231;p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2" name="Google Shape;232;p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3" name="Google Shape;233;p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4" name="Google Shape;234;p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5" name="Google Shape;235;p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6" name="Google Shape;236;p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7" name="Google Shape;237;p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8" name="Google Shape;238;p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9" name="Google Shape;239;p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0" name="Google Shape;240;p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1" name="Google Shape;241;p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2" name="Google Shape;242;p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3" name="Google Shape;243;p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4" name="Google Shape;244;p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5" name="Google Shape;245;p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6" name="Google Shape;246;p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7" name="Google Shape;247;p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8" name="Google Shape;248;p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9" name="Google Shape;249;p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0" name="Google Shape;250;p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1" name="Google Shape;251;p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2" name="Google Shape;252;p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3" name="Google Shape;253;p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4" name="Google Shape;254;p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5" name="Google Shape;255;p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6" name="Google Shape;256;p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7" name="Google Shape;257;p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8" name="Google Shape;258;p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59" name="Google Shape;259;p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0" name="Google Shape;260;p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1" name="Google Shape;261;p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2" name="Google Shape;262;p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3" name="Google Shape;263;p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4" name="Google Shape;264;p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5" name="Google Shape;265;p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6" name="Google Shape;266;p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7" name="Google Shape;267;p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8" name="Google Shape;268;p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69" name="Google Shape;269;p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0" name="Google Shape;270;p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1" name="Google Shape;271;p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2" name="Google Shape;272;p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3" name="Google Shape;273;p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4" name="Google Shape;274;p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5" name="Google Shape;275;p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6" name="Google Shape;276;p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7" name="Google Shape;277;p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8" name="Google Shape;278;p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9" name="Google Shape;279;p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grpSp>
          <p:nvGrpSpPr>
            <p:cNvPr id="280" name="Google Shape;280;p2"/>
            <p:cNvGrpSpPr/>
            <p:nvPr/>
          </p:nvGrpSpPr>
          <p:grpSpPr>
            <a:xfrm>
              <a:off x="257779" y="228476"/>
              <a:ext cx="414503" cy="1223073"/>
              <a:chOff x="2284457" y="504922"/>
              <a:chExt cx="486522" cy="1435581"/>
            </a:xfrm>
          </p:grpSpPr>
          <p:sp>
            <p:nvSpPr>
              <p:cNvPr id="281" name="Google Shape;281;p2"/>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82" name="Google Shape;282;p2"/>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83" name="Google Shape;283;p2"/>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1. Introduction</a:t>
              </a:r>
              <a:endParaRPr b="0" i="0" sz="1100" u="none" cap="none" strike="noStrike">
                <a:solidFill>
                  <a:srgbClr val="323F4F"/>
                </a:solidFill>
                <a:latin typeface="Malgun Gothic"/>
                <a:ea typeface="Malgun Gothic"/>
                <a:cs typeface="Malgun Gothic"/>
                <a:sym typeface="Malgun Gothic"/>
              </a:endParaRPr>
            </a:p>
          </p:txBody>
        </p:sp>
      </p:grpSp>
      <p:sp>
        <p:nvSpPr>
          <p:cNvPr id="284" name="Google Shape;284;p2"/>
          <p:cNvSpPr txBox="1"/>
          <p:nvPr/>
        </p:nvSpPr>
        <p:spPr>
          <a:xfrm>
            <a:off x="757005" y="1637572"/>
            <a:ext cx="10927356" cy="46092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기존의 딥러닝 모델은 Large-scale training dataset이 필요함</a:t>
            </a:r>
            <a:endParaRPr b="0" i="0" sz="1800" u="none" cap="none" strike="noStrike">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이처럼 N(5)개의 클래스당 K(1)개의 적은 이미지로 모델을 학습하는 것은 거의 불가능이다.</a:t>
            </a:r>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 이를 해결하고자 Transfer Learning이 도입되었다.</a:t>
            </a:r>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즉, 사전 학습된 모델을 이용해 테스트 단계에서 Fine-tunning 하고자 하였다.</a:t>
            </a:r>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 하지만 Few-shot 데이터에 대해 overfitting이 발생하였다.</a:t>
            </a:r>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이를 위해 Few-shot scenario에서도 잘 동작하는 transfer learning 알고리즘을 고안하고자 하였다.</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3489" name="Shape 3489"/>
        <p:cNvGrpSpPr/>
        <p:nvPr/>
      </p:nvGrpSpPr>
      <p:grpSpPr>
        <a:xfrm>
          <a:off x="0" y="0"/>
          <a:ext cx="0" cy="0"/>
          <a:chOff x="0" y="0"/>
          <a:chExt cx="0" cy="0"/>
        </a:xfrm>
      </p:grpSpPr>
      <p:grpSp>
        <p:nvGrpSpPr>
          <p:cNvPr id="3490" name="Google Shape;3490;p20"/>
          <p:cNvGrpSpPr/>
          <p:nvPr/>
        </p:nvGrpSpPr>
        <p:grpSpPr>
          <a:xfrm>
            <a:off x="-38100" y="6403"/>
            <a:ext cx="12280539" cy="6851597"/>
            <a:chOff x="-38100" y="6403"/>
            <a:chExt cx="12280539" cy="6851597"/>
          </a:xfrm>
        </p:grpSpPr>
        <p:sp>
          <p:nvSpPr>
            <p:cNvPr id="3491" name="Google Shape;3491;p20"/>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92" name="Google Shape;3492;p20"/>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3493" name="Google Shape;3493;p20"/>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3494" name="Google Shape;3494;p20"/>
            <p:cNvGrpSpPr/>
            <p:nvPr/>
          </p:nvGrpSpPr>
          <p:grpSpPr>
            <a:xfrm>
              <a:off x="-38100" y="577089"/>
              <a:ext cx="12280539" cy="262924"/>
              <a:chOff x="-38100" y="672339"/>
              <a:chExt cx="12280539" cy="262924"/>
            </a:xfrm>
          </p:grpSpPr>
          <p:grpSp>
            <p:nvGrpSpPr>
              <p:cNvPr id="3495" name="Google Shape;3495;p20"/>
              <p:cNvGrpSpPr/>
              <p:nvPr/>
            </p:nvGrpSpPr>
            <p:grpSpPr>
              <a:xfrm>
                <a:off x="38100" y="767589"/>
                <a:ext cx="12204339" cy="167674"/>
                <a:chOff x="38100" y="767589"/>
                <a:chExt cx="12204339" cy="167674"/>
              </a:xfrm>
            </p:grpSpPr>
            <p:sp>
              <p:nvSpPr>
                <p:cNvPr id="3496" name="Google Shape;3496;p20"/>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97" name="Google Shape;3497;p20"/>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98" name="Google Shape;3498;p20"/>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499" name="Google Shape;3499;p20"/>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0" name="Google Shape;3500;p20"/>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1" name="Google Shape;3501;p20"/>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2" name="Google Shape;3502;p20"/>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3" name="Google Shape;3503;p20"/>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4" name="Google Shape;3504;p20"/>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5" name="Google Shape;3505;p20"/>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6" name="Google Shape;3506;p20"/>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7" name="Google Shape;3507;p20"/>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8" name="Google Shape;3508;p20"/>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09" name="Google Shape;3509;p20"/>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0" name="Google Shape;3510;p20"/>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1" name="Google Shape;3511;p20"/>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2" name="Google Shape;3512;p20"/>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3" name="Google Shape;3513;p20"/>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4" name="Google Shape;3514;p20"/>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5" name="Google Shape;3515;p20"/>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6" name="Google Shape;3516;p20"/>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7" name="Google Shape;3517;p20"/>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8" name="Google Shape;3518;p20"/>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19" name="Google Shape;3519;p20"/>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0" name="Google Shape;3520;p20"/>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1" name="Google Shape;3521;p20"/>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2" name="Google Shape;3522;p20"/>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3" name="Google Shape;3523;p20"/>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4" name="Google Shape;3524;p20"/>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5" name="Google Shape;3525;p20"/>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6" name="Google Shape;3526;p20"/>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7" name="Google Shape;3527;p20"/>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8" name="Google Shape;3528;p20"/>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29" name="Google Shape;3529;p20"/>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0" name="Google Shape;3530;p20"/>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1" name="Google Shape;3531;p20"/>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2" name="Google Shape;3532;p20"/>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3" name="Google Shape;3533;p20"/>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4" name="Google Shape;3534;p20"/>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5" name="Google Shape;3535;p20"/>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6" name="Google Shape;3536;p20"/>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7" name="Google Shape;3537;p20"/>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8" name="Google Shape;3538;p20"/>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39" name="Google Shape;3539;p20"/>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0" name="Google Shape;3540;p20"/>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1" name="Google Shape;3541;p20"/>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2" name="Google Shape;3542;p20"/>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3" name="Google Shape;3543;p20"/>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4" name="Google Shape;3544;p20"/>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5" name="Google Shape;3545;p20"/>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6" name="Google Shape;3546;p20"/>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7" name="Google Shape;3547;p20"/>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8" name="Google Shape;3548;p20"/>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49" name="Google Shape;3549;p20"/>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0" name="Google Shape;3550;p20"/>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1" name="Google Shape;3551;p20"/>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2" name="Google Shape;3552;p20"/>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3" name="Google Shape;3553;p20"/>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4" name="Google Shape;3554;p20"/>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5" name="Google Shape;3555;p20"/>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6" name="Google Shape;3556;p20"/>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7" name="Google Shape;3557;p20"/>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8" name="Google Shape;3558;p20"/>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59" name="Google Shape;3559;p20"/>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0" name="Google Shape;3560;p20"/>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1" name="Google Shape;3561;p20"/>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2" name="Google Shape;3562;p20"/>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3" name="Google Shape;3563;p20"/>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4" name="Google Shape;3564;p20"/>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5" name="Google Shape;3565;p20"/>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6" name="Google Shape;3566;p20"/>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7" name="Google Shape;3567;p20"/>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8" name="Google Shape;3568;p20"/>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69" name="Google Shape;3569;p20"/>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0" name="Google Shape;3570;p20"/>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1" name="Google Shape;3571;p20"/>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2" name="Google Shape;3572;p20"/>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3" name="Google Shape;3573;p20"/>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4" name="Google Shape;3574;p20"/>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5" name="Google Shape;3575;p20"/>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6" name="Google Shape;3576;p20"/>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7" name="Google Shape;3577;p20"/>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8" name="Google Shape;3578;p20"/>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79" name="Google Shape;3579;p20"/>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0" name="Google Shape;3580;p20"/>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581" name="Google Shape;3581;p20"/>
              <p:cNvGrpSpPr/>
              <p:nvPr/>
            </p:nvGrpSpPr>
            <p:grpSpPr>
              <a:xfrm flipH="1" rot="10800000">
                <a:off x="-38100" y="672339"/>
                <a:ext cx="12204339" cy="167674"/>
                <a:chOff x="38100" y="767589"/>
                <a:chExt cx="12204339" cy="167674"/>
              </a:xfrm>
            </p:grpSpPr>
            <p:sp>
              <p:nvSpPr>
                <p:cNvPr id="3582" name="Google Shape;3582;p20"/>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3" name="Google Shape;3583;p20"/>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4" name="Google Shape;3584;p20"/>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5" name="Google Shape;3585;p20"/>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6" name="Google Shape;3586;p20"/>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7" name="Google Shape;3587;p20"/>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8" name="Google Shape;3588;p20"/>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89" name="Google Shape;3589;p20"/>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0" name="Google Shape;3590;p20"/>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1" name="Google Shape;3591;p20"/>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2" name="Google Shape;3592;p20"/>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3" name="Google Shape;3593;p20"/>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4" name="Google Shape;3594;p20"/>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5" name="Google Shape;3595;p20"/>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6" name="Google Shape;3596;p20"/>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7" name="Google Shape;3597;p20"/>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8" name="Google Shape;3598;p20"/>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599" name="Google Shape;3599;p20"/>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0" name="Google Shape;3600;p20"/>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1" name="Google Shape;3601;p20"/>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2" name="Google Shape;3602;p20"/>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3" name="Google Shape;3603;p20"/>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4" name="Google Shape;3604;p20"/>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5" name="Google Shape;3605;p20"/>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6" name="Google Shape;3606;p20"/>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7" name="Google Shape;3607;p20"/>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8" name="Google Shape;3608;p20"/>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09" name="Google Shape;3609;p20"/>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0" name="Google Shape;3610;p20"/>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1" name="Google Shape;3611;p20"/>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2" name="Google Shape;3612;p20"/>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3" name="Google Shape;3613;p20"/>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4" name="Google Shape;3614;p20"/>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5" name="Google Shape;3615;p20"/>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6" name="Google Shape;3616;p20"/>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7" name="Google Shape;3617;p20"/>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8" name="Google Shape;3618;p20"/>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19" name="Google Shape;3619;p20"/>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0" name="Google Shape;3620;p20"/>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1" name="Google Shape;3621;p20"/>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2" name="Google Shape;3622;p20"/>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3" name="Google Shape;3623;p20"/>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4" name="Google Shape;3624;p20"/>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5" name="Google Shape;3625;p20"/>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6" name="Google Shape;3626;p20"/>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7" name="Google Shape;3627;p20"/>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8" name="Google Shape;3628;p20"/>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29" name="Google Shape;3629;p20"/>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0" name="Google Shape;3630;p20"/>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1" name="Google Shape;3631;p20"/>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2" name="Google Shape;3632;p20"/>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3" name="Google Shape;3633;p20"/>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4" name="Google Shape;3634;p20"/>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5" name="Google Shape;3635;p20"/>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6" name="Google Shape;3636;p20"/>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7" name="Google Shape;3637;p20"/>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8" name="Google Shape;3638;p20"/>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39" name="Google Shape;3639;p20"/>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0" name="Google Shape;3640;p20"/>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1" name="Google Shape;3641;p20"/>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2" name="Google Shape;3642;p20"/>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3" name="Google Shape;3643;p20"/>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4" name="Google Shape;3644;p20"/>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5" name="Google Shape;3645;p20"/>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6" name="Google Shape;3646;p20"/>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7" name="Google Shape;3647;p20"/>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8" name="Google Shape;3648;p20"/>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49" name="Google Shape;3649;p20"/>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0" name="Google Shape;3650;p20"/>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1" name="Google Shape;3651;p20"/>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2" name="Google Shape;3652;p20"/>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3" name="Google Shape;3653;p20"/>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4" name="Google Shape;3654;p20"/>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5" name="Google Shape;3655;p20"/>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6" name="Google Shape;3656;p20"/>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7" name="Google Shape;3657;p20"/>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8" name="Google Shape;3658;p20"/>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59" name="Google Shape;3659;p20"/>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0" name="Google Shape;3660;p20"/>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1" name="Google Shape;3661;p20"/>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2" name="Google Shape;3662;p20"/>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3" name="Google Shape;3663;p20"/>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4" name="Google Shape;3664;p20"/>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5" name="Google Shape;3665;p20"/>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6" name="Google Shape;3666;p20"/>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3667" name="Google Shape;3667;p20"/>
            <p:cNvGrpSpPr/>
            <p:nvPr/>
          </p:nvGrpSpPr>
          <p:grpSpPr>
            <a:xfrm>
              <a:off x="257779" y="228476"/>
              <a:ext cx="414503" cy="1223073"/>
              <a:chOff x="2284457" y="504922"/>
              <a:chExt cx="486522" cy="1435581"/>
            </a:xfrm>
          </p:grpSpPr>
          <p:sp>
            <p:nvSpPr>
              <p:cNvPr id="3668" name="Google Shape;3668;p20"/>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69" name="Google Shape;3669;p20"/>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3670" name="Google Shape;3670;p20"/>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3671" name="Google Shape;3671;p20"/>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3672" name="Google Shape;3672;p20"/>
          <p:cNvSpPr txBox="1"/>
          <p:nvPr/>
        </p:nvSpPr>
        <p:spPr>
          <a:xfrm>
            <a:off x="757005" y="1584905"/>
            <a:ext cx="10851156" cy="33627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논문에서는 20-way 1-shot learning을 진행하고 데이터셋은 Omniglot dataset을 사용해 모델을 학습</a:t>
            </a:r>
            <a:endParaRPr sz="1800">
              <a:solidFill>
                <a:schemeClr val="lt1"/>
              </a:solidFill>
              <a:latin typeface="Malgun Gothic"/>
              <a:ea typeface="Malgun Gothic"/>
              <a:cs typeface="Malgun Gothic"/>
              <a:sym typeface="Malgun Gothic"/>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50개의 각 언어당 15~50개의 alphabet characters를 가지고 있다. </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각 alphabet characters 당 20개의 data가 존재하는데 이 20개는 글씨를 쓴 사람이 각각 다르다</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40개의 Backgroud set과 10개의 evaluation set으로 구성하였는데 background set은 훈련할 때 사용하고 evaluation set은 성능을 측정할 때 사용한다</a:t>
            </a:r>
            <a:endParaRPr sz="1800">
              <a:solidFill>
                <a:schemeClr val="lt1"/>
              </a:solidFill>
              <a:latin typeface="Malgun Gothic"/>
              <a:ea typeface="Malgun Gothic"/>
              <a:cs typeface="Malgun Gothic"/>
              <a:sym typeface="Malgun Gothic"/>
            </a:endParaRPr>
          </a:p>
        </p:txBody>
      </p:sp>
      <p:pic>
        <p:nvPicPr>
          <p:cNvPr id="3673" name="Google Shape;3673;p20"/>
          <p:cNvPicPr preferRelativeResize="0"/>
          <p:nvPr/>
        </p:nvPicPr>
        <p:blipFill rotWithShape="1">
          <a:blip r:embed="rId3">
            <a:alphaModFix/>
          </a:blip>
          <a:srcRect b="0" l="0" r="0" t="0"/>
          <a:stretch/>
        </p:blipFill>
        <p:spPr>
          <a:xfrm>
            <a:off x="3381143" y="4963919"/>
            <a:ext cx="5429715" cy="15230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3677" name="Shape 3677"/>
        <p:cNvGrpSpPr/>
        <p:nvPr/>
      </p:nvGrpSpPr>
      <p:grpSpPr>
        <a:xfrm>
          <a:off x="0" y="0"/>
          <a:ext cx="0" cy="0"/>
          <a:chOff x="0" y="0"/>
          <a:chExt cx="0" cy="0"/>
        </a:xfrm>
      </p:grpSpPr>
      <p:grpSp>
        <p:nvGrpSpPr>
          <p:cNvPr id="3678" name="Google Shape;3678;p21"/>
          <p:cNvGrpSpPr/>
          <p:nvPr/>
        </p:nvGrpSpPr>
        <p:grpSpPr>
          <a:xfrm>
            <a:off x="-38100" y="6403"/>
            <a:ext cx="12280539" cy="6851597"/>
            <a:chOff x="-38100" y="6403"/>
            <a:chExt cx="12280539" cy="6851597"/>
          </a:xfrm>
        </p:grpSpPr>
        <p:sp>
          <p:nvSpPr>
            <p:cNvPr id="3679" name="Google Shape;3679;p21"/>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0" name="Google Shape;3680;p21"/>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3681" name="Google Shape;3681;p21"/>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3682" name="Google Shape;3682;p21"/>
            <p:cNvGrpSpPr/>
            <p:nvPr/>
          </p:nvGrpSpPr>
          <p:grpSpPr>
            <a:xfrm>
              <a:off x="-38100" y="577089"/>
              <a:ext cx="12280539" cy="262924"/>
              <a:chOff x="-38100" y="672339"/>
              <a:chExt cx="12280539" cy="262924"/>
            </a:xfrm>
          </p:grpSpPr>
          <p:grpSp>
            <p:nvGrpSpPr>
              <p:cNvPr id="3683" name="Google Shape;3683;p21"/>
              <p:cNvGrpSpPr/>
              <p:nvPr/>
            </p:nvGrpSpPr>
            <p:grpSpPr>
              <a:xfrm>
                <a:off x="38100" y="767589"/>
                <a:ext cx="12204339" cy="167674"/>
                <a:chOff x="38100" y="767589"/>
                <a:chExt cx="12204339" cy="167674"/>
              </a:xfrm>
            </p:grpSpPr>
            <p:sp>
              <p:nvSpPr>
                <p:cNvPr id="3684" name="Google Shape;3684;p21"/>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5" name="Google Shape;3685;p21"/>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6" name="Google Shape;3686;p21"/>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7" name="Google Shape;3687;p21"/>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8" name="Google Shape;3688;p21"/>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89" name="Google Shape;3689;p21"/>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0" name="Google Shape;3690;p21"/>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1" name="Google Shape;3691;p21"/>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2" name="Google Shape;3692;p21"/>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3" name="Google Shape;3693;p21"/>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4" name="Google Shape;3694;p21"/>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5" name="Google Shape;3695;p21"/>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6" name="Google Shape;3696;p21"/>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7" name="Google Shape;3697;p21"/>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8" name="Google Shape;3698;p21"/>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699" name="Google Shape;3699;p21"/>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0" name="Google Shape;3700;p21"/>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1" name="Google Shape;3701;p21"/>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2" name="Google Shape;3702;p21"/>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3" name="Google Shape;3703;p21"/>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4" name="Google Shape;3704;p21"/>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5" name="Google Shape;3705;p21"/>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6" name="Google Shape;3706;p21"/>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7" name="Google Shape;3707;p21"/>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8" name="Google Shape;3708;p21"/>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09" name="Google Shape;3709;p21"/>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0" name="Google Shape;3710;p21"/>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1" name="Google Shape;3711;p21"/>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2" name="Google Shape;3712;p21"/>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3" name="Google Shape;3713;p21"/>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4" name="Google Shape;3714;p21"/>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5" name="Google Shape;3715;p21"/>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6" name="Google Shape;3716;p21"/>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7" name="Google Shape;3717;p21"/>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8" name="Google Shape;3718;p21"/>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19" name="Google Shape;3719;p21"/>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0" name="Google Shape;3720;p21"/>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1" name="Google Shape;3721;p21"/>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2" name="Google Shape;3722;p21"/>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3" name="Google Shape;3723;p21"/>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4" name="Google Shape;3724;p21"/>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5" name="Google Shape;3725;p21"/>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6" name="Google Shape;3726;p21"/>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7" name="Google Shape;3727;p21"/>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8" name="Google Shape;3728;p21"/>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29" name="Google Shape;3729;p21"/>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0" name="Google Shape;3730;p21"/>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1" name="Google Shape;3731;p21"/>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2" name="Google Shape;3732;p21"/>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3" name="Google Shape;3733;p21"/>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4" name="Google Shape;3734;p21"/>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5" name="Google Shape;3735;p21"/>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6" name="Google Shape;3736;p21"/>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7" name="Google Shape;3737;p21"/>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8" name="Google Shape;3738;p21"/>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39" name="Google Shape;3739;p21"/>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0" name="Google Shape;3740;p21"/>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1" name="Google Shape;3741;p21"/>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2" name="Google Shape;3742;p21"/>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3" name="Google Shape;3743;p21"/>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4" name="Google Shape;3744;p21"/>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5" name="Google Shape;3745;p21"/>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6" name="Google Shape;3746;p21"/>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7" name="Google Shape;3747;p21"/>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8" name="Google Shape;3748;p21"/>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49" name="Google Shape;3749;p21"/>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0" name="Google Shape;3750;p21"/>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1" name="Google Shape;3751;p21"/>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2" name="Google Shape;3752;p21"/>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3" name="Google Shape;3753;p21"/>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4" name="Google Shape;3754;p21"/>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5" name="Google Shape;3755;p21"/>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6" name="Google Shape;3756;p21"/>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7" name="Google Shape;3757;p21"/>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8" name="Google Shape;3758;p21"/>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59" name="Google Shape;3759;p21"/>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0" name="Google Shape;3760;p21"/>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1" name="Google Shape;3761;p21"/>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2" name="Google Shape;3762;p21"/>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3" name="Google Shape;3763;p21"/>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4" name="Google Shape;3764;p21"/>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5" name="Google Shape;3765;p21"/>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6" name="Google Shape;3766;p21"/>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7" name="Google Shape;3767;p21"/>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68" name="Google Shape;3768;p21"/>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769" name="Google Shape;3769;p21"/>
              <p:cNvGrpSpPr/>
              <p:nvPr/>
            </p:nvGrpSpPr>
            <p:grpSpPr>
              <a:xfrm flipH="1" rot="10800000">
                <a:off x="-38100" y="672339"/>
                <a:ext cx="12204339" cy="167674"/>
                <a:chOff x="38100" y="767589"/>
                <a:chExt cx="12204339" cy="167674"/>
              </a:xfrm>
            </p:grpSpPr>
            <p:sp>
              <p:nvSpPr>
                <p:cNvPr id="3770" name="Google Shape;3770;p21"/>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1" name="Google Shape;3771;p21"/>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2" name="Google Shape;3772;p21"/>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3" name="Google Shape;3773;p21"/>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4" name="Google Shape;3774;p21"/>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5" name="Google Shape;3775;p21"/>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6" name="Google Shape;3776;p21"/>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7" name="Google Shape;3777;p21"/>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8" name="Google Shape;3778;p21"/>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79" name="Google Shape;3779;p21"/>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0" name="Google Shape;3780;p21"/>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1" name="Google Shape;3781;p21"/>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2" name="Google Shape;3782;p21"/>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3" name="Google Shape;3783;p21"/>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4" name="Google Shape;3784;p21"/>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5" name="Google Shape;3785;p21"/>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6" name="Google Shape;3786;p21"/>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7" name="Google Shape;3787;p21"/>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8" name="Google Shape;3788;p21"/>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89" name="Google Shape;3789;p21"/>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0" name="Google Shape;3790;p21"/>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1" name="Google Shape;3791;p21"/>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2" name="Google Shape;3792;p21"/>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3" name="Google Shape;3793;p21"/>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4" name="Google Shape;3794;p21"/>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5" name="Google Shape;3795;p21"/>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6" name="Google Shape;3796;p21"/>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7" name="Google Shape;3797;p21"/>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8" name="Google Shape;3798;p21"/>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799" name="Google Shape;3799;p21"/>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0" name="Google Shape;3800;p21"/>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1" name="Google Shape;3801;p21"/>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2" name="Google Shape;3802;p21"/>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3" name="Google Shape;3803;p21"/>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4" name="Google Shape;3804;p21"/>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5" name="Google Shape;3805;p21"/>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6" name="Google Shape;3806;p21"/>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7" name="Google Shape;3807;p21"/>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8" name="Google Shape;3808;p21"/>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09" name="Google Shape;3809;p21"/>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0" name="Google Shape;3810;p21"/>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1" name="Google Shape;3811;p21"/>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2" name="Google Shape;3812;p21"/>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3" name="Google Shape;3813;p21"/>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4" name="Google Shape;3814;p21"/>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5" name="Google Shape;3815;p21"/>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6" name="Google Shape;3816;p21"/>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7" name="Google Shape;3817;p21"/>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8" name="Google Shape;3818;p21"/>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19" name="Google Shape;3819;p21"/>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0" name="Google Shape;3820;p21"/>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1" name="Google Shape;3821;p21"/>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2" name="Google Shape;3822;p21"/>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3" name="Google Shape;3823;p21"/>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4" name="Google Shape;3824;p21"/>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5" name="Google Shape;3825;p21"/>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6" name="Google Shape;3826;p21"/>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7" name="Google Shape;3827;p21"/>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8" name="Google Shape;3828;p21"/>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29" name="Google Shape;3829;p21"/>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0" name="Google Shape;3830;p21"/>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1" name="Google Shape;3831;p21"/>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2" name="Google Shape;3832;p21"/>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3" name="Google Shape;3833;p21"/>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4" name="Google Shape;3834;p21"/>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5" name="Google Shape;3835;p21"/>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6" name="Google Shape;3836;p21"/>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7" name="Google Shape;3837;p21"/>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8" name="Google Shape;3838;p21"/>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39" name="Google Shape;3839;p21"/>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0" name="Google Shape;3840;p21"/>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1" name="Google Shape;3841;p21"/>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2" name="Google Shape;3842;p21"/>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3" name="Google Shape;3843;p21"/>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4" name="Google Shape;3844;p21"/>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5" name="Google Shape;3845;p21"/>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6" name="Google Shape;3846;p21"/>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7" name="Google Shape;3847;p21"/>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8" name="Google Shape;3848;p21"/>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49" name="Google Shape;3849;p21"/>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0" name="Google Shape;3850;p21"/>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1" name="Google Shape;3851;p21"/>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2" name="Google Shape;3852;p21"/>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3" name="Google Shape;3853;p21"/>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4" name="Google Shape;3854;p21"/>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3855" name="Google Shape;3855;p21"/>
            <p:cNvGrpSpPr/>
            <p:nvPr/>
          </p:nvGrpSpPr>
          <p:grpSpPr>
            <a:xfrm>
              <a:off x="257779" y="228476"/>
              <a:ext cx="414503" cy="1223073"/>
              <a:chOff x="2284457" y="504922"/>
              <a:chExt cx="486522" cy="1435581"/>
            </a:xfrm>
          </p:grpSpPr>
          <p:sp>
            <p:nvSpPr>
              <p:cNvPr id="3856" name="Google Shape;3856;p21"/>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57" name="Google Shape;3857;p21"/>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3858" name="Google Shape;3858;p21"/>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3859" name="Google Shape;3859;p21"/>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3860" name="Google Shape;3860;p21"/>
          <p:cNvSpPr txBox="1"/>
          <p:nvPr/>
        </p:nvSpPr>
        <p:spPr>
          <a:xfrm>
            <a:off x="757005" y="1472763"/>
            <a:ext cx="10851156" cy="323319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훈련 데이터 쌍 만드는 순서 및 학습 결과</a:t>
            </a:r>
            <a:endParaRPr sz="1800">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500"/>
              <a:buFont typeface="Malgun Gothic"/>
              <a:buAutoNum type="arabicPeriod"/>
            </a:pPr>
            <a:r>
              <a:rPr b="0" i="0" lang="en-US" sz="1500" u="none" cap="none" strike="noStrike">
                <a:solidFill>
                  <a:schemeClr val="lt1"/>
                </a:solidFill>
                <a:latin typeface="Malgun Gothic"/>
                <a:ea typeface="Malgun Gothic"/>
                <a:cs typeface="Malgun Gothic"/>
                <a:sym typeface="Malgun Gothic"/>
              </a:rPr>
              <a:t>40개의 backgroud set에서 30개를 train data로 10개는 validation data로 나눈다.</a:t>
            </a:r>
            <a:endParaRPr/>
          </a:p>
          <a:p>
            <a:pPr indent="-247650" lvl="1" marL="800100" marR="0" rtl="0" algn="l">
              <a:lnSpc>
                <a:spcPct val="150000"/>
              </a:lnSpc>
              <a:spcBef>
                <a:spcPts val="0"/>
              </a:spcBef>
              <a:spcAft>
                <a:spcPts val="0"/>
              </a:spcAft>
              <a:buClr>
                <a:schemeClr val="dk1"/>
              </a:buClr>
              <a:buSzPts val="1500"/>
              <a:buFont typeface="Malgun Gothic"/>
              <a:buNone/>
            </a:pPr>
            <a:r>
              <a:t/>
            </a:r>
            <a:endParaRPr b="0" i="0" sz="15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500"/>
              <a:buFont typeface="Malgun Gothic"/>
              <a:buAutoNum type="arabicPeriod"/>
            </a:pPr>
            <a:r>
              <a:rPr b="0" i="0" lang="en-US" sz="1500" u="none" cap="none" strike="noStrike">
                <a:solidFill>
                  <a:schemeClr val="lt1"/>
                </a:solidFill>
                <a:latin typeface="Malgun Gothic"/>
                <a:ea typeface="Malgun Gothic"/>
                <a:cs typeface="Malgun Gothic"/>
                <a:sym typeface="Malgun Gothic"/>
              </a:rPr>
              <a:t>30개의 train set에서 20명의 사람이 쓴 이미지 중 12명의 이미지만 고른다.</a:t>
            </a:r>
            <a:endParaRPr/>
          </a:p>
          <a:p>
            <a:pPr indent="-247650" lvl="1" marL="800100" marR="0" rtl="0" algn="l">
              <a:lnSpc>
                <a:spcPct val="150000"/>
              </a:lnSpc>
              <a:spcBef>
                <a:spcPts val="0"/>
              </a:spcBef>
              <a:spcAft>
                <a:spcPts val="0"/>
              </a:spcAft>
              <a:buClr>
                <a:schemeClr val="dk1"/>
              </a:buClr>
              <a:buSzPts val="1500"/>
              <a:buFont typeface="Malgun Gothic"/>
              <a:buNone/>
            </a:pPr>
            <a:r>
              <a:t/>
            </a:r>
            <a:endParaRPr b="0" i="0" sz="15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500"/>
              <a:buFont typeface="Malgun Gothic"/>
              <a:buAutoNum type="arabicPeriod"/>
            </a:pPr>
            <a:r>
              <a:rPr b="0" i="0" lang="en-US" sz="1500" u="none" cap="none" strike="noStrike">
                <a:solidFill>
                  <a:schemeClr val="lt1"/>
                </a:solidFill>
                <a:latin typeface="Malgun Gothic"/>
                <a:ea typeface="Malgun Gothic"/>
                <a:cs typeface="Malgun Gothic"/>
                <a:sym typeface="Malgun Gothic"/>
              </a:rPr>
              <a:t>즉, 30개의 alphabet에서 12명의 사람이 쓴 이미지만 추려와서 30k, 90k, 150k만큼의 이미지 쌍을 만든다.</a:t>
            </a:r>
            <a:endParaRPr/>
          </a:p>
          <a:p>
            <a:pPr indent="-247650" lvl="1" marL="800100" marR="0" rtl="0" algn="l">
              <a:lnSpc>
                <a:spcPct val="150000"/>
              </a:lnSpc>
              <a:spcBef>
                <a:spcPts val="0"/>
              </a:spcBef>
              <a:spcAft>
                <a:spcPts val="0"/>
              </a:spcAft>
              <a:buClr>
                <a:schemeClr val="dk1"/>
              </a:buClr>
              <a:buSzPts val="1500"/>
              <a:buFont typeface="Malgun Gothic"/>
              <a:buNone/>
            </a:pPr>
            <a:r>
              <a:t/>
            </a:r>
            <a:endParaRPr b="0" i="0" sz="15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500"/>
              <a:buFont typeface="Malgun Gothic"/>
              <a:buAutoNum type="arabicPeriod"/>
            </a:pPr>
            <a:r>
              <a:rPr b="0" i="0" lang="en-US" sz="1500" u="none" cap="none" strike="noStrike">
                <a:solidFill>
                  <a:schemeClr val="lt1"/>
                </a:solidFill>
                <a:latin typeface="Malgun Gothic"/>
                <a:ea typeface="Malgun Gothic"/>
                <a:cs typeface="Malgun Gothic"/>
                <a:sym typeface="Malgun Gothic"/>
              </a:rPr>
              <a:t>여기서 8개의 transform을 이용하여 augmentation을 통해 이미지 데이터를 증폭한다. 총 270k, 810k, 1350k 개의 이미지 쌍이 생성된다.</a:t>
            </a:r>
            <a:endParaRPr/>
          </a:p>
        </p:txBody>
      </p:sp>
      <p:pic>
        <p:nvPicPr>
          <p:cNvPr id="3861" name="Google Shape;3861;p21"/>
          <p:cNvPicPr preferRelativeResize="0"/>
          <p:nvPr/>
        </p:nvPicPr>
        <p:blipFill rotWithShape="1">
          <a:blip r:embed="rId3">
            <a:alphaModFix/>
          </a:blip>
          <a:srcRect b="0" l="0" r="0" t="0"/>
          <a:stretch/>
        </p:blipFill>
        <p:spPr>
          <a:xfrm>
            <a:off x="4610137" y="4381726"/>
            <a:ext cx="3074510" cy="21659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3865" name="Shape 3865"/>
        <p:cNvGrpSpPr/>
        <p:nvPr/>
      </p:nvGrpSpPr>
      <p:grpSpPr>
        <a:xfrm>
          <a:off x="0" y="0"/>
          <a:ext cx="0" cy="0"/>
          <a:chOff x="0" y="0"/>
          <a:chExt cx="0" cy="0"/>
        </a:xfrm>
      </p:grpSpPr>
      <p:grpSp>
        <p:nvGrpSpPr>
          <p:cNvPr id="3866" name="Google Shape;3866;p22"/>
          <p:cNvGrpSpPr/>
          <p:nvPr/>
        </p:nvGrpSpPr>
        <p:grpSpPr>
          <a:xfrm>
            <a:off x="-38100" y="6403"/>
            <a:ext cx="12280539" cy="6851597"/>
            <a:chOff x="-38100" y="6403"/>
            <a:chExt cx="12280539" cy="6851597"/>
          </a:xfrm>
        </p:grpSpPr>
        <p:sp>
          <p:nvSpPr>
            <p:cNvPr id="3867" name="Google Shape;3867;p22"/>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68" name="Google Shape;3868;p22"/>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3869" name="Google Shape;3869;p22"/>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3870" name="Google Shape;3870;p22"/>
            <p:cNvGrpSpPr/>
            <p:nvPr/>
          </p:nvGrpSpPr>
          <p:grpSpPr>
            <a:xfrm>
              <a:off x="-38100" y="577089"/>
              <a:ext cx="12280539" cy="262924"/>
              <a:chOff x="-38100" y="672339"/>
              <a:chExt cx="12280539" cy="262924"/>
            </a:xfrm>
          </p:grpSpPr>
          <p:grpSp>
            <p:nvGrpSpPr>
              <p:cNvPr id="3871" name="Google Shape;3871;p22"/>
              <p:cNvGrpSpPr/>
              <p:nvPr/>
            </p:nvGrpSpPr>
            <p:grpSpPr>
              <a:xfrm>
                <a:off x="38100" y="767589"/>
                <a:ext cx="12204339" cy="167674"/>
                <a:chOff x="38100" y="767589"/>
                <a:chExt cx="12204339" cy="167674"/>
              </a:xfrm>
            </p:grpSpPr>
            <p:sp>
              <p:nvSpPr>
                <p:cNvPr id="3872" name="Google Shape;3872;p2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3" name="Google Shape;3873;p2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4" name="Google Shape;3874;p2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5" name="Google Shape;3875;p2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6" name="Google Shape;3876;p2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7" name="Google Shape;3877;p2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8" name="Google Shape;3878;p2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79" name="Google Shape;3879;p2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0" name="Google Shape;3880;p2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1" name="Google Shape;3881;p2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2" name="Google Shape;3882;p2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3" name="Google Shape;3883;p2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4" name="Google Shape;3884;p2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5" name="Google Shape;3885;p2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6" name="Google Shape;3886;p2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7" name="Google Shape;3887;p2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8" name="Google Shape;3888;p2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89" name="Google Shape;3889;p2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0" name="Google Shape;3890;p2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1" name="Google Shape;3891;p2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2" name="Google Shape;3892;p2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3" name="Google Shape;3893;p2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4" name="Google Shape;3894;p2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5" name="Google Shape;3895;p2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6" name="Google Shape;3896;p2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7" name="Google Shape;3897;p2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8" name="Google Shape;3898;p2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899" name="Google Shape;3899;p2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0" name="Google Shape;3900;p2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1" name="Google Shape;3901;p2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2" name="Google Shape;3902;p2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3" name="Google Shape;3903;p2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4" name="Google Shape;3904;p2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5" name="Google Shape;3905;p2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6" name="Google Shape;3906;p2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7" name="Google Shape;3907;p2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8" name="Google Shape;3908;p2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09" name="Google Shape;3909;p2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0" name="Google Shape;3910;p2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1" name="Google Shape;3911;p2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2" name="Google Shape;3912;p2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3" name="Google Shape;3913;p2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4" name="Google Shape;3914;p2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5" name="Google Shape;3915;p2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6" name="Google Shape;3916;p2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7" name="Google Shape;3917;p2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8" name="Google Shape;3918;p2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19" name="Google Shape;3919;p2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0" name="Google Shape;3920;p2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1" name="Google Shape;3921;p2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2" name="Google Shape;3922;p2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3" name="Google Shape;3923;p2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4" name="Google Shape;3924;p2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5" name="Google Shape;3925;p2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6" name="Google Shape;3926;p2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7" name="Google Shape;3927;p2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8" name="Google Shape;3928;p2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29" name="Google Shape;3929;p2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0" name="Google Shape;3930;p2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1" name="Google Shape;3931;p2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2" name="Google Shape;3932;p2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3" name="Google Shape;3933;p2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4" name="Google Shape;3934;p2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5" name="Google Shape;3935;p2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6" name="Google Shape;3936;p2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7" name="Google Shape;3937;p2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8" name="Google Shape;3938;p2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39" name="Google Shape;3939;p2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0" name="Google Shape;3940;p2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1" name="Google Shape;3941;p2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2" name="Google Shape;3942;p2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3" name="Google Shape;3943;p2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4" name="Google Shape;3944;p2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5" name="Google Shape;3945;p2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6" name="Google Shape;3946;p2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7" name="Google Shape;3947;p2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8" name="Google Shape;3948;p2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49" name="Google Shape;3949;p2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0" name="Google Shape;3950;p2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1" name="Google Shape;3951;p2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2" name="Google Shape;3952;p2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3" name="Google Shape;3953;p2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4" name="Google Shape;3954;p2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5" name="Google Shape;3955;p2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6" name="Google Shape;3956;p2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3957" name="Google Shape;3957;p22"/>
              <p:cNvGrpSpPr/>
              <p:nvPr/>
            </p:nvGrpSpPr>
            <p:grpSpPr>
              <a:xfrm flipH="1" rot="10800000">
                <a:off x="-38100" y="672339"/>
                <a:ext cx="12204339" cy="167674"/>
                <a:chOff x="38100" y="767589"/>
                <a:chExt cx="12204339" cy="167674"/>
              </a:xfrm>
            </p:grpSpPr>
            <p:sp>
              <p:nvSpPr>
                <p:cNvPr id="3958" name="Google Shape;3958;p22"/>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59" name="Google Shape;3959;p22"/>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0" name="Google Shape;3960;p22"/>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1" name="Google Shape;3961;p22"/>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2" name="Google Shape;3962;p22"/>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3" name="Google Shape;3963;p22"/>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4" name="Google Shape;3964;p22"/>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5" name="Google Shape;3965;p22"/>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6" name="Google Shape;3966;p22"/>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7" name="Google Shape;3967;p22"/>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8" name="Google Shape;3968;p22"/>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69" name="Google Shape;3969;p22"/>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0" name="Google Shape;3970;p22"/>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1" name="Google Shape;3971;p22"/>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2" name="Google Shape;3972;p22"/>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3" name="Google Shape;3973;p22"/>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4" name="Google Shape;3974;p22"/>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5" name="Google Shape;3975;p22"/>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6" name="Google Shape;3976;p22"/>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7" name="Google Shape;3977;p22"/>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8" name="Google Shape;3978;p22"/>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79" name="Google Shape;3979;p22"/>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0" name="Google Shape;3980;p22"/>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1" name="Google Shape;3981;p22"/>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2" name="Google Shape;3982;p22"/>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3" name="Google Shape;3983;p22"/>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4" name="Google Shape;3984;p22"/>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5" name="Google Shape;3985;p22"/>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6" name="Google Shape;3986;p22"/>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7" name="Google Shape;3987;p22"/>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8" name="Google Shape;3988;p22"/>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89" name="Google Shape;3989;p22"/>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0" name="Google Shape;3990;p22"/>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1" name="Google Shape;3991;p22"/>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2" name="Google Shape;3992;p22"/>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3" name="Google Shape;3993;p22"/>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4" name="Google Shape;3994;p22"/>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5" name="Google Shape;3995;p22"/>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6" name="Google Shape;3996;p22"/>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7" name="Google Shape;3997;p22"/>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8" name="Google Shape;3998;p22"/>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3999" name="Google Shape;3999;p22"/>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0" name="Google Shape;4000;p22"/>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1" name="Google Shape;4001;p22"/>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2" name="Google Shape;4002;p22"/>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3" name="Google Shape;4003;p22"/>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4" name="Google Shape;4004;p22"/>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5" name="Google Shape;4005;p22"/>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6" name="Google Shape;4006;p22"/>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7" name="Google Shape;4007;p22"/>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8" name="Google Shape;4008;p22"/>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09" name="Google Shape;4009;p22"/>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0" name="Google Shape;4010;p22"/>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1" name="Google Shape;4011;p22"/>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2" name="Google Shape;4012;p22"/>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3" name="Google Shape;4013;p22"/>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4" name="Google Shape;4014;p22"/>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5" name="Google Shape;4015;p22"/>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6" name="Google Shape;4016;p22"/>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7" name="Google Shape;4017;p22"/>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8" name="Google Shape;4018;p22"/>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19" name="Google Shape;4019;p22"/>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0" name="Google Shape;4020;p22"/>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1" name="Google Shape;4021;p22"/>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2" name="Google Shape;4022;p22"/>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3" name="Google Shape;4023;p22"/>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4" name="Google Shape;4024;p22"/>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5" name="Google Shape;4025;p22"/>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6" name="Google Shape;4026;p22"/>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7" name="Google Shape;4027;p22"/>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8" name="Google Shape;4028;p22"/>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29" name="Google Shape;4029;p22"/>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0" name="Google Shape;4030;p22"/>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1" name="Google Shape;4031;p22"/>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2" name="Google Shape;4032;p22"/>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3" name="Google Shape;4033;p22"/>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4" name="Google Shape;4034;p22"/>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5" name="Google Shape;4035;p22"/>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6" name="Google Shape;4036;p22"/>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7" name="Google Shape;4037;p22"/>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8" name="Google Shape;4038;p22"/>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39" name="Google Shape;4039;p22"/>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40" name="Google Shape;4040;p22"/>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41" name="Google Shape;4041;p22"/>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42" name="Google Shape;4042;p22"/>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4043" name="Google Shape;4043;p22"/>
            <p:cNvGrpSpPr/>
            <p:nvPr/>
          </p:nvGrpSpPr>
          <p:grpSpPr>
            <a:xfrm>
              <a:off x="257779" y="228476"/>
              <a:ext cx="414503" cy="1223073"/>
              <a:chOff x="2284457" y="504922"/>
              <a:chExt cx="486522" cy="1435581"/>
            </a:xfrm>
          </p:grpSpPr>
          <p:sp>
            <p:nvSpPr>
              <p:cNvPr id="4044" name="Google Shape;4044;p22"/>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45" name="Google Shape;4045;p22"/>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4046" name="Google Shape;4046;p22"/>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4047" name="Google Shape;4047;p22"/>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4048" name="Google Shape;4048;p22"/>
          <p:cNvSpPr txBox="1"/>
          <p:nvPr/>
        </p:nvSpPr>
        <p:spPr>
          <a:xfrm>
            <a:off x="757005" y="1472763"/>
            <a:ext cx="10851156" cy="341484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한번에 20개의 class에 대해 판단하는 것을 성능 테스트로 정의</a:t>
            </a:r>
            <a:endParaRPr sz="18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논문에서는                            를 사용해 maximum similarity를 계산해서 accuracy를 판단</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한 번 accuracy를 계산할 때 20개의 이미지 쌍이 존재해야 하고, 20개의 이미지 쌍 중 첫 번째 이미지는 모두 같은 이미지로 정의</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두 번째 이미지는 첫 번째만 같은 class의 이미지, 나머지는 첫 번째 이미지와 다른 class의 이미지를 선택해야 한다</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p:txBody>
      </p:sp>
      <p:pic>
        <p:nvPicPr>
          <p:cNvPr id="4049" name="Google Shape;4049;p22"/>
          <p:cNvPicPr preferRelativeResize="0"/>
          <p:nvPr/>
        </p:nvPicPr>
        <p:blipFill rotWithShape="1">
          <a:blip r:embed="rId3">
            <a:alphaModFix/>
          </a:blip>
          <a:srcRect b="14039" l="0" r="1440" t="0"/>
          <a:stretch/>
        </p:blipFill>
        <p:spPr>
          <a:xfrm>
            <a:off x="2245350" y="2318653"/>
            <a:ext cx="1849382" cy="2783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4053" name="Shape 4053"/>
        <p:cNvGrpSpPr/>
        <p:nvPr/>
      </p:nvGrpSpPr>
      <p:grpSpPr>
        <a:xfrm>
          <a:off x="0" y="0"/>
          <a:ext cx="0" cy="0"/>
          <a:chOff x="0" y="0"/>
          <a:chExt cx="0" cy="0"/>
        </a:xfrm>
      </p:grpSpPr>
      <p:grpSp>
        <p:nvGrpSpPr>
          <p:cNvPr id="4054" name="Google Shape;4054;p23"/>
          <p:cNvGrpSpPr/>
          <p:nvPr/>
        </p:nvGrpSpPr>
        <p:grpSpPr>
          <a:xfrm>
            <a:off x="-38100" y="6403"/>
            <a:ext cx="12280539" cy="6851597"/>
            <a:chOff x="-38100" y="6403"/>
            <a:chExt cx="12280539" cy="6851597"/>
          </a:xfrm>
        </p:grpSpPr>
        <p:sp>
          <p:nvSpPr>
            <p:cNvPr id="4055" name="Google Shape;4055;p23"/>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56" name="Google Shape;4056;p23"/>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4057" name="Google Shape;4057;p23"/>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4058" name="Google Shape;4058;p23"/>
            <p:cNvGrpSpPr/>
            <p:nvPr/>
          </p:nvGrpSpPr>
          <p:grpSpPr>
            <a:xfrm>
              <a:off x="-38100" y="577089"/>
              <a:ext cx="12280539" cy="262924"/>
              <a:chOff x="-38100" y="672339"/>
              <a:chExt cx="12280539" cy="262924"/>
            </a:xfrm>
          </p:grpSpPr>
          <p:grpSp>
            <p:nvGrpSpPr>
              <p:cNvPr id="4059" name="Google Shape;4059;p23"/>
              <p:cNvGrpSpPr/>
              <p:nvPr/>
            </p:nvGrpSpPr>
            <p:grpSpPr>
              <a:xfrm>
                <a:off x="38100" y="767589"/>
                <a:ext cx="12204339" cy="167674"/>
                <a:chOff x="38100" y="767589"/>
                <a:chExt cx="12204339" cy="167674"/>
              </a:xfrm>
            </p:grpSpPr>
            <p:sp>
              <p:nvSpPr>
                <p:cNvPr id="4060" name="Google Shape;4060;p2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1" name="Google Shape;4061;p2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2" name="Google Shape;4062;p2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3" name="Google Shape;4063;p2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4" name="Google Shape;4064;p2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5" name="Google Shape;4065;p2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6" name="Google Shape;4066;p2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7" name="Google Shape;4067;p2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8" name="Google Shape;4068;p2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69" name="Google Shape;4069;p2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0" name="Google Shape;4070;p2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1" name="Google Shape;4071;p2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2" name="Google Shape;4072;p2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3" name="Google Shape;4073;p2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4" name="Google Shape;4074;p2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5" name="Google Shape;4075;p2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6" name="Google Shape;4076;p2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7" name="Google Shape;4077;p2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8" name="Google Shape;4078;p2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79" name="Google Shape;4079;p2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0" name="Google Shape;4080;p2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1" name="Google Shape;4081;p2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2" name="Google Shape;4082;p2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3" name="Google Shape;4083;p2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4" name="Google Shape;4084;p2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5" name="Google Shape;4085;p2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6" name="Google Shape;4086;p2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7" name="Google Shape;4087;p2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8" name="Google Shape;4088;p2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89" name="Google Shape;4089;p2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0" name="Google Shape;4090;p2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1" name="Google Shape;4091;p2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2" name="Google Shape;4092;p2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3" name="Google Shape;4093;p2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4" name="Google Shape;4094;p2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5" name="Google Shape;4095;p2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6" name="Google Shape;4096;p2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7" name="Google Shape;4097;p2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8" name="Google Shape;4098;p2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099" name="Google Shape;4099;p2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0" name="Google Shape;4100;p2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1" name="Google Shape;4101;p2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2" name="Google Shape;4102;p2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3" name="Google Shape;4103;p2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4" name="Google Shape;4104;p2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5" name="Google Shape;4105;p2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6" name="Google Shape;4106;p2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7" name="Google Shape;4107;p2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8" name="Google Shape;4108;p2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09" name="Google Shape;4109;p2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0" name="Google Shape;4110;p2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1" name="Google Shape;4111;p2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2" name="Google Shape;4112;p2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3" name="Google Shape;4113;p2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4" name="Google Shape;4114;p2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5" name="Google Shape;4115;p2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6" name="Google Shape;4116;p2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7" name="Google Shape;4117;p2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8" name="Google Shape;4118;p2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19" name="Google Shape;4119;p2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0" name="Google Shape;4120;p2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1" name="Google Shape;4121;p2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2" name="Google Shape;4122;p2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3" name="Google Shape;4123;p2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4" name="Google Shape;4124;p2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5" name="Google Shape;4125;p2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6" name="Google Shape;4126;p2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7" name="Google Shape;4127;p2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8" name="Google Shape;4128;p2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29" name="Google Shape;4129;p2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0" name="Google Shape;4130;p2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1" name="Google Shape;4131;p2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2" name="Google Shape;4132;p2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3" name="Google Shape;4133;p2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4" name="Google Shape;4134;p2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5" name="Google Shape;4135;p2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6" name="Google Shape;4136;p2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7" name="Google Shape;4137;p2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8" name="Google Shape;4138;p2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39" name="Google Shape;4139;p2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0" name="Google Shape;4140;p2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1" name="Google Shape;4141;p2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2" name="Google Shape;4142;p2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3" name="Google Shape;4143;p2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4" name="Google Shape;4144;p2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4145" name="Google Shape;4145;p23"/>
              <p:cNvGrpSpPr/>
              <p:nvPr/>
            </p:nvGrpSpPr>
            <p:grpSpPr>
              <a:xfrm flipH="1" rot="10800000">
                <a:off x="-38100" y="672339"/>
                <a:ext cx="12204339" cy="167674"/>
                <a:chOff x="38100" y="767589"/>
                <a:chExt cx="12204339" cy="167674"/>
              </a:xfrm>
            </p:grpSpPr>
            <p:sp>
              <p:nvSpPr>
                <p:cNvPr id="4146" name="Google Shape;4146;p2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7" name="Google Shape;4147;p2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8" name="Google Shape;4148;p2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49" name="Google Shape;4149;p2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0" name="Google Shape;4150;p2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1" name="Google Shape;4151;p2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2" name="Google Shape;4152;p2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3" name="Google Shape;4153;p2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4" name="Google Shape;4154;p2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5" name="Google Shape;4155;p2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6" name="Google Shape;4156;p2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7" name="Google Shape;4157;p2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8" name="Google Shape;4158;p2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59" name="Google Shape;4159;p2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0" name="Google Shape;4160;p2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1" name="Google Shape;4161;p2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2" name="Google Shape;4162;p2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3" name="Google Shape;4163;p2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4" name="Google Shape;4164;p2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5" name="Google Shape;4165;p2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6" name="Google Shape;4166;p2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7" name="Google Shape;4167;p2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8" name="Google Shape;4168;p2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69" name="Google Shape;4169;p2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0" name="Google Shape;4170;p2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1" name="Google Shape;4171;p2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2" name="Google Shape;4172;p2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3" name="Google Shape;4173;p2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4" name="Google Shape;4174;p2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5" name="Google Shape;4175;p2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6" name="Google Shape;4176;p2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7" name="Google Shape;4177;p2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8" name="Google Shape;4178;p2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79" name="Google Shape;4179;p2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0" name="Google Shape;4180;p2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1" name="Google Shape;4181;p2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2" name="Google Shape;4182;p2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3" name="Google Shape;4183;p2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4" name="Google Shape;4184;p2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5" name="Google Shape;4185;p2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6" name="Google Shape;4186;p2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7" name="Google Shape;4187;p2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8" name="Google Shape;4188;p2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89" name="Google Shape;4189;p2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0" name="Google Shape;4190;p2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1" name="Google Shape;4191;p2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2" name="Google Shape;4192;p2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3" name="Google Shape;4193;p2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4" name="Google Shape;4194;p2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5" name="Google Shape;4195;p2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6" name="Google Shape;4196;p2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7" name="Google Shape;4197;p2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8" name="Google Shape;4198;p2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199" name="Google Shape;4199;p2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0" name="Google Shape;4200;p2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1" name="Google Shape;4201;p2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2" name="Google Shape;4202;p2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3" name="Google Shape;4203;p2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4" name="Google Shape;4204;p2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5" name="Google Shape;4205;p2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6" name="Google Shape;4206;p2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7" name="Google Shape;4207;p2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8" name="Google Shape;4208;p2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09" name="Google Shape;4209;p2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0" name="Google Shape;4210;p2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1" name="Google Shape;4211;p2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2" name="Google Shape;4212;p2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3" name="Google Shape;4213;p2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4" name="Google Shape;4214;p2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5" name="Google Shape;4215;p2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6" name="Google Shape;4216;p2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7" name="Google Shape;4217;p2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8" name="Google Shape;4218;p2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19" name="Google Shape;4219;p2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0" name="Google Shape;4220;p2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1" name="Google Shape;4221;p2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2" name="Google Shape;4222;p2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3" name="Google Shape;4223;p2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4" name="Google Shape;4224;p2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5" name="Google Shape;4225;p2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6" name="Google Shape;4226;p2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7" name="Google Shape;4227;p2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8" name="Google Shape;4228;p2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29" name="Google Shape;4229;p2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30" name="Google Shape;4230;p2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4231" name="Google Shape;4231;p23"/>
            <p:cNvGrpSpPr/>
            <p:nvPr/>
          </p:nvGrpSpPr>
          <p:grpSpPr>
            <a:xfrm>
              <a:off x="257779" y="228476"/>
              <a:ext cx="414503" cy="1223073"/>
              <a:chOff x="2284457" y="504922"/>
              <a:chExt cx="486522" cy="1435581"/>
            </a:xfrm>
          </p:grpSpPr>
          <p:sp>
            <p:nvSpPr>
              <p:cNvPr id="4232" name="Google Shape;4232;p23"/>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233" name="Google Shape;4233;p23"/>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4234" name="Google Shape;4234;p23"/>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4235" name="Google Shape;4235;p23"/>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Siamese Neural Networks for One-shot Image Recognition</a:t>
            </a:r>
            <a:endParaRPr/>
          </a:p>
        </p:txBody>
      </p:sp>
      <p:sp>
        <p:nvSpPr>
          <p:cNvPr id="4236" name="Google Shape;4236;p23"/>
          <p:cNvSpPr txBox="1"/>
          <p:nvPr/>
        </p:nvSpPr>
        <p:spPr>
          <a:xfrm>
            <a:off x="757005" y="1472763"/>
            <a:ext cx="10994938" cy="30916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Test 결과를 보면 HBPL이 가장 훌륭한 성능을 보이고 있으나 HBPL은 알파벳의 획 순서, 방향 등과 같은 추가적인 정보를 가지고 있지만 Convolutional Siamse Net은 extra 정보 없이 92%의 성능을 달성</a:t>
            </a:r>
            <a:endParaRPr sz="18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transfer learning 없이 MNIST dataset도 10-way 1-shot classification을 진행했는데 1-Nearest Neighbor보다 더   좋은 성능을 보임</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Malgun Gothic"/>
                <a:ea typeface="Malgun Gothic"/>
                <a:cs typeface="Malgun Gothic"/>
                <a:sym typeface="Malgun Gothic"/>
              </a:rPr>
              <a:t>이는 모델을 학습할 때 feature가 generalization을 만족스럽게 했다고 평가 가능</a:t>
            </a:r>
            <a:endParaRPr sz="1600">
              <a:solidFill>
                <a:schemeClr val="lt1"/>
              </a:solidFill>
              <a:latin typeface="Malgun Gothic"/>
              <a:ea typeface="Malgun Gothic"/>
              <a:cs typeface="Malgun Gothic"/>
              <a:sym typeface="Malgun Gothic"/>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lt1"/>
              </a:solidFill>
              <a:latin typeface="Malgun Gothic"/>
              <a:ea typeface="Malgun Gothic"/>
              <a:cs typeface="Malgun Gothic"/>
              <a:sym typeface="Malgun Gothic"/>
            </a:endParaRPr>
          </a:p>
        </p:txBody>
      </p:sp>
      <p:pic>
        <p:nvPicPr>
          <p:cNvPr id="4237" name="Google Shape;4237;p23"/>
          <p:cNvPicPr preferRelativeResize="0"/>
          <p:nvPr/>
        </p:nvPicPr>
        <p:blipFill rotWithShape="1">
          <a:blip r:embed="rId3">
            <a:alphaModFix/>
          </a:blip>
          <a:srcRect b="0" l="0" r="0" t="0"/>
          <a:stretch/>
        </p:blipFill>
        <p:spPr>
          <a:xfrm>
            <a:off x="4435367" y="4267986"/>
            <a:ext cx="3321267" cy="2234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288" name="Shape 288"/>
        <p:cNvGrpSpPr/>
        <p:nvPr/>
      </p:nvGrpSpPr>
      <p:grpSpPr>
        <a:xfrm>
          <a:off x="0" y="0"/>
          <a:ext cx="0" cy="0"/>
          <a:chOff x="0" y="0"/>
          <a:chExt cx="0" cy="0"/>
        </a:xfrm>
      </p:grpSpPr>
      <p:grpSp>
        <p:nvGrpSpPr>
          <p:cNvPr id="289" name="Google Shape;289;p3"/>
          <p:cNvGrpSpPr/>
          <p:nvPr/>
        </p:nvGrpSpPr>
        <p:grpSpPr>
          <a:xfrm>
            <a:off x="-38100" y="6403"/>
            <a:ext cx="12280539" cy="6851597"/>
            <a:chOff x="-38100" y="6403"/>
            <a:chExt cx="12280539" cy="6851597"/>
          </a:xfrm>
        </p:grpSpPr>
        <p:sp>
          <p:nvSpPr>
            <p:cNvPr id="290" name="Google Shape;290;p3"/>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1" name="Google Shape;291;p3"/>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292" name="Google Shape;292;p3"/>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293" name="Google Shape;293;p3"/>
            <p:cNvGrpSpPr/>
            <p:nvPr/>
          </p:nvGrpSpPr>
          <p:grpSpPr>
            <a:xfrm>
              <a:off x="-38100" y="577089"/>
              <a:ext cx="12280539" cy="262924"/>
              <a:chOff x="-38100" y="672339"/>
              <a:chExt cx="12280539" cy="262924"/>
            </a:xfrm>
          </p:grpSpPr>
          <p:grpSp>
            <p:nvGrpSpPr>
              <p:cNvPr id="294" name="Google Shape;294;p3"/>
              <p:cNvGrpSpPr/>
              <p:nvPr/>
            </p:nvGrpSpPr>
            <p:grpSpPr>
              <a:xfrm>
                <a:off x="38100" y="767589"/>
                <a:ext cx="12204339" cy="167674"/>
                <a:chOff x="38100" y="767589"/>
                <a:chExt cx="12204339" cy="167674"/>
              </a:xfrm>
            </p:grpSpPr>
            <p:sp>
              <p:nvSpPr>
                <p:cNvPr id="295" name="Google Shape;295;p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6" name="Google Shape;296;p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7" name="Google Shape;297;p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8" name="Google Shape;298;p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9" name="Google Shape;299;p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0" name="Google Shape;300;p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1" name="Google Shape;301;p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2" name="Google Shape;302;p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3" name="Google Shape;303;p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4" name="Google Shape;304;p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5" name="Google Shape;305;p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6" name="Google Shape;306;p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7" name="Google Shape;307;p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8" name="Google Shape;308;p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9" name="Google Shape;309;p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0" name="Google Shape;310;p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1" name="Google Shape;311;p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2" name="Google Shape;312;p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3" name="Google Shape;313;p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4" name="Google Shape;314;p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5" name="Google Shape;315;p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6" name="Google Shape;316;p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7" name="Google Shape;317;p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8" name="Google Shape;318;p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19" name="Google Shape;319;p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0" name="Google Shape;320;p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1" name="Google Shape;321;p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2" name="Google Shape;322;p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3" name="Google Shape;323;p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4" name="Google Shape;324;p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5" name="Google Shape;325;p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6" name="Google Shape;326;p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7" name="Google Shape;327;p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8" name="Google Shape;328;p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9" name="Google Shape;329;p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0" name="Google Shape;330;p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1" name="Google Shape;331;p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2" name="Google Shape;332;p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3" name="Google Shape;333;p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4" name="Google Shape;334;p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5" name="Google Shape;335;p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6" name="Google Shape;336;p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7" name="Google Shape;337;p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8" name="Google Shape;338;p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9" name="Google Shape;339;p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0" name="Google Shape;340;p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1" name="Google Shape;341;p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2" name="Google Shape;342;p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3" name="Google Shape;343;p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4" name="Google Shape;344;p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5" name="Google Shape;345;p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6" name="Google Shape;346;p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7" name="Google Shape;347;p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8" name="Google Shape;348;p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9" name="Google Shape;349;p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0" name="Google Shape;350;p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1" name="Google Shape;351;p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2" name="Google Shape;352;p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3" name="Google Shape;353;p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4" name="Google Shape;354;p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5" name="Google Shape;355;p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6" name="Google Shape;356;p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7" name="Google Shape;357;p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8" name="Google Shape;358;p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59" name="Google Shape;359;p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0" name="Google Shape;360;p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1" name="Google Shape;361;p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2" name="Google Shape;362;p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3" name="Google Shape;363;p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4" name="Google Shape;364;p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5" name="Google Shape;365;p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6" name="Google Shape;366;p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7" name="Google Shape;367;p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8" name="Google Shape;368;p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9" name="Google Shape;369;p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0" name="Google Shape;370;p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1" name="Google Shape;371;p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2" name="Google Shape;372;p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3" name="Google Shape;373;p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4" name="Google Shape;374;p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5" name="Google Shape;375;p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6" name="Google Shape;376;p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7" name="Google Shape;377;p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8" name="Google Shape;378;p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79" name="Google Shape;379;p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80" name="Google Shape;380;p3"/>
              <p:cNvGrpSpPr/>
              <p:nvPr/>
            </p:nvGrpSpPr>
            <p:grpSpPr>
              <a:xfrm flipH="1" rot="10800000">
                <a:off x="-38100" y="672339"/>
                <a:ext cx="12204339" cy="167674"/>
                <a:chOff x="38100" y="767589"/>
                <a:chExt cx="12204339" cy="167674"/>
              </a:xfrm>
            </p:grpSpPr>
            <p:sp>
              <p:nvSpPr>
                <p:cNvPr id="381" name="Google Shape;381;p3"/>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2" name="Google Shape;382;p3"/>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3" name="Google Shape;383;p3"/>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4" name="Google Shape;384;p3"/>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5" name="Google Shape;385;p3"/>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6" name="Google Shape;386;p3"/>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7" name="Google Shape;387;p3"/>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8" name="Google Shape;388;p3"/>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9" name="Google Shape;389;p3"/>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0" name="Google Shape;390;p3"/>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1" name="Google Shape;391;p3"/>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2" name="Google Shape;392;p3"/>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3" name="Google Shape;393;p3"/>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4" name="Google Shape;394;p3"/>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5" name="Google Shape;395;p3"/>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6" name="Google Shape;396;p3"/>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7" name="Google Shape;397;p3"/>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8" name="Google Shape;398;p3"/>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9" name="Google Shape;399;p3"/>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0" name="Google Shape;400;p3"/>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1" name="Google Shape;401;p3"/>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2" name="Google Shape;402;p3"/>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3" name="Google Shape;403;p3"/>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4" name="Google Shape;404;p3"/>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5" name="Google Shape;405;p3"/>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6" name="Google Shape;406;p3"/>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7" name="Google Shape;407;p3"/>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8" name="Google Shape;408;p3"/>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09" name="Google Shape;409;p3"/>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0" name="Google Shape;410;p3"/>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1" name="Google Shape;411;p3"/>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2" name="Google Shape;412;p3"/>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3" name="Google Shape;413;p3"/>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4" name="Google Shape;414;p3"/>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5" name="Google Shape;415;p3"/>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6" name="Google Shape;416;p3"/>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7" name="Google Shape;417;p3"/>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8" name="Google Shape;418;p3"/>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9" name="Google Shape;419;p3"/>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0" name="Google Shape;420;p3"/>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1" name="Google Shape;421;p3"/>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2" name="Google Shape;422;p3"/>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3" name="Google Shape;423;p3"/>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4" name="Google Shape;424;p3"/>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5" name="Google Shape;425;p3"/>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6" name="Google Shape;426;p3"/>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7" name="Google Shape;427;p3"/>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8" name="Google Shape;428;p3"/>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9" name="Google Shape;429;p3"/>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0" name="Google Shape;430;p3"/>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1" name="Google Shape;431;p3"/>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2" name="Google Shape;432;p3"/>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3" name="Google Shape;433;p3"/>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4" name="Google Shape;434;p3"/>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5" name="Google Shape;435;p3"/>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6" name="Google Shape;436;p3"/>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7" name="Google Shape;437;p3"/>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8" name="Google Shape;438;p3"/>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39" name="Google Shape;439;p3"/>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0" name="Google Shape;440;p3"/>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1" name="Google Shape;441;p3"/>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2" name="Google Shape;442;p3"/>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3" name="Google Shape;443;p3"/>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4" name="Google Shape;444;p3"/>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5" name="Google Shape;445;p3"/>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6" name="Google Shape;446;p3"/>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7" name="Google Shape;447;p3"/>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8" name="Google Shape;448;p3"/>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49" name="Google Shape;449;p3"/>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0" name="Google Shape;450;p3"/>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1" name="Google Shape;451;p3"/>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2" name="Google Shape;452;p3"/>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3" name="Google Shape;453;p3"/>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4" name="Google Shape;454;p3"/>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5" name="Google Shape;455;p3"/>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6" name="Google Shape;456;p3"/>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7" name="Google Shape;457;p3"/>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8" name="Google Shape;458;p3"/>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9" name="Google Shape;459;p3"/>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0" name="Google Shape;460;p3"/>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1" name="Google Shape;461;p3"/>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2" name="Google Shape;462;p3"/>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3" name="Google Shape;463;p3"/>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4" name="Google Shape;464;p3"/>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5" name="Google Shape;465;p3"/>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grpSp>
          <p:nvGrpSpPr>
            <p:cNvPr id="466" name="Google Shape;466;p3"/>
            <p:cNvGrpSpPr/>
            <p:nvPr/>
          </p:nvGrpSpPr>
          <p:grpSpPr>
            <a:xfrm>
              <a:off x="257779" y="228476"/>
              <a:ext cx="414503" cy="1223073"/>
              <a:chOff x="2284457" y="504922"/>
              <a:chExt cx="486522" cy="1435581"/>
            </a:xfrm>
          </p:grpSpPr>
          <p:sp>
            <p:nvSpPr>
              <p:cNvPr id="467" name="Google Shape;467;p3"/>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68" name="Google Shape;468;p3"/>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69" name="Google Shape;469;p3"/>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470" name="Google Shape;470;p3"/>
          <p:cNvSpPr txBox="1"/>
          <p:nvPr/>
        </p:nvSpPr>
        <p:spPr>
          <a:xfrm>
            <a:off x="285957" y="1584905"/>
            <a:ext cx="5818821" cy="1432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500"/>
              <a:buFont typeface="Arial"/>
              <a:buChar char="•"/>
            </a:pPr>
            <a:r>
              <a:rPr b="0" i="0" lang="en-US" sz="1500" u="none" cap="none" strike="noStrike">
                <a:solidFill>
                  <a:schemeClr val="lt1"/>
                </a:solidFill>
                <a:latin typeface="Malgun Gothic"/>
                <a:ea typeface="Malgun Gothic"/>
                <a:cs typeface="Malgun Gothic"/>
                <a:sym typeface="Malgun Gothic"/>
              </a:rPr>
              <a:t>Meta Learning : 학습을 위한 학습 진행, Task A만 훈련시키면 Task B는 추가적인 훈련 없이도 바로 구분해낼 수 있는 모델</a:t>
            </a:r>
            <a:endParaRPr/>
          </a:p>
          <a:p>
            <a:pPr indent="-190500" lvl="0" marL="285750" marR="0" rtl="0" algn="l">
              <a:lnSpc>
                <a:spcPct val="150000"/>
              </a:lnSpc>
              <a:spcBef>
                <a:spcPts val="0"/>
              </a:spcBef>
              <a:spcAft>
                <a:spcPts val="0"/>
              </a:spcAft>
              <a:buClr>
                <a:schemeClr val="dk1"/>
              </a:buClr>
              <a:buSzPts val="1500"/>
              <a:buFont typeface="Arial"/>
              <a:buNone/>
            </a:pPr>
            <a:r>
              <a:t/>
            </a:r>
            <a:endParaRPr b="0" i="0" sz="1500" u="none" cap="none" strike="noStrike">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500"/>
              <a:buFont typeface="Arial"/>
              <a:buChar char="•"/>
            </a:pPr>
            <a:r>
              <a:rPr b="0" i="0" lang="en-US" sz="1500" u="none" cap="none" strike="noStrike">
                <a:solidFill>
                  <a:schemeClr val="lt1"/>
                </a:solidFill>
                <a:latin typeface="Malgun Gothic"/>
                <a:ea typeface="Malgun Gothic"/>
                <a:cs typeface="Malgun Gothic"/>
                <a:sym typeface="Malgun Gothic"/>
              </a:rPr>
              <a:t>Support Set : 새로운 클래스에 대한 학습 데이터 셋(labeled)</a:t>
            </a:r>
            <a:endParaRPr/>
          </a:p>
        </p:txBody>
      </p:sp>
      <p:pic>
        <p:nvPicPr>
          <p:cNvPr id="471" name="Google Shape;471;p3"/>
          <p:cNvPicPr preferRelativeResize="0"/>
          <p:nvPr/>
        </p:nvPicPr>
        <p:blipFill rotWithShape="1">
          <a:blip r:embed="rId3">
            <a:alphaModFix/>
          </a:blip>
          <a:srcRect b="0" l="0" r="0" t="0"/>
          <a:stretch/>
        </p:blipFill>
        <p:spPr>
          <a:xfrm>
            <a:off x="2926408" y="3292346"/>
            <a:ext cx="6339184" cy="2921064"/>
          </a:xfrm>
          <a:prstGeom prst="rect">
            <a:avLst/>
          </a:prstGeom>
          <a:noFill/>
          <a:ln>
            <a:noFill/>
          </a:ln>
        </p:spPr>
      </p:pic>
      <p:sp>
        <p:nvSpPr>
          <p:cNvPr id="472" name="Google Shape;472;p3"/>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Malgun Gothic"/>
                <a:ea typeface="Malgun Gothic"/>
                <a:cs typeface="Malgun Gothic"/>
                <a:sym typeface="Malgun Gothic"/>
              </a:rPr>
              <a:t>기본 용어 정리</a:t>
            </a:r>
            <a:endParaRPr sz="1300">
              <a:solidFill>
                <a:schemeClr val="lt1"/>
              </a:solidFill>
              <a:latin typeface="Malgun Gothic"/>
              <a:ea typeface="Malgun Gothic"/>
              <a:cs typeface="Malgun Gothic"/>
              <a:sym typeface="Malgun Gothic"/>
            </a:endParaRPr>
          </a:p>
        </p:txBody>
      </p:sp>
      <p:sp>
        <p:nvSpPr>
          <p:cNvPr id="473" name="Google Shape;473;p3"/>
          <p:cNvSpPr txBox="1"/>
          <p:nvPr/>
        </p:nvSpPr>
        <p:spPr>
          <a:xfrm>
            <a:off x="6179693" y="1584905"/>
            <a:ext cx="5818821" cy="1432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500"/>
              <a:buFont typeface="Arial"/>
              <a:buChar char="•"/>
            </a:pPr>
            <a:r>
              <a:rPr lang="en-US" sz="1500">
                <a:solidFill>
                  <a:schemeClr val="lt1"/>
                </a:solidFill>
                <a:latin typeface="Malgun Gothic"/>
                <a:ea typeface="Malgun Gothic"/>
                <a:cs typeface="Malgun Gothic"/>
                <a:sym typeface="Malgun Gothic"/>
              </a:rPr>
              <a:t>Query set : 새로운 클래스에 대한 테스트 데이터 셋(unlabeled) Support set과 서로 다른 데이터를 가지고 있어야 한다.</a:t>
            </a:r>
            <a:endParaRPr/>
          </a:p>
          <a:p>
            <a:pPr indent="-190500" lvl="0" marL="285750" marR="0" rtl="0" algn="l">
              <a:lnSpc>
                <a:spcPct val="150000"/>
              </a:lnSpc>
              <a:spcBef>
                <a:spcPts val="0"/>
              </a:spcBef>
              <a:spcAft>
                <a:spcPts val="0"/>
              </a:spcAft>
              <a:buClr>
                <a:schemeClr val="dk1"/>
              </a:buClr>
              <a:buSzPts val="1500"/>
              <a:buFont typeface="Arial"/>
              <a:buNone/>
            </a:pPr>
            <a:r>
              <a:t/>
            </a:r>
            <a:endParaRPr sz="15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500"/>
              <a:buFont typeface="Arial"/>
              <a:buChar char="•"/>
            </a:pPr>
            <a:r>
              <a:rPr lang="en-US" sz="1500">
                <a:solidFill>
                  <a:schemeClr val="lt1"/>
                </a:solidFill>
                <a:latin typeface="Malgun Gothic"/>
                <a:ea typeface="Malgun Gothic"/>
                <a:cs typeface="Malgun Gothic"/>
                <a:sym typeface="Malgun Gothic"/>
              </a:rPr>
              <a:t>Meta-test Set: 새로운 클래스에 대한 Q-set + S-set</a:t>
            </a:r>
            <a:endParaRPr/>
          </a:p>
        </p:txBody>
      </p:sp>
      <p:sp>
        <p:nvSpPr>
          <p:cNvPr id="474" name="Google Shape;474;p3"/>
          <p:cNvSpPr/>
          <p:nvPr/>
        </p:nvSpPr>
        <p:spPr>
          <a:xfrm>
            <a:off x="3242364" y="4632045"/>
            <a:ext cx="728358" cy="26785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75" name="Google Shape;475;p3"/>
          <p:cNvSpPr txBox="1"/>
          <p:nvPr/>
        </p:nvSpPr>
        <p:spPr>
          <a:xfrm>
            <a:off x="3201282" y="4619778"/>
            <a:ext cx="913221"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Malgun Gothic"/>
                <a:ea typeface="Malgun Gothic"/>
                <a:cs typeface="Malgun Gothic"/>
                <a:sym typeface="Malgun Gothic"/>
              </a:rPr>
              <a:t>Episode1</a:t>
            </a:r>
            <a:endParaRPr sz="1300">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479" name="Shape 479"/>
        <p:cNvGrpSpPr/>
        <p:nvPr/>
      </p:nvGrpSpPr>
      <p:grpSpPr>
        <a:xfrm>
          <a:off x="0" y="0"/>
          <a:ext cx="0" cy="0"/>
          <a:chOff x="0" y="0"/>
          <a:chExt cx="0" cy="0"/>
        </a:xfrm>
      </p:grpSpPr>
      <p:grpSp>
        <p:nvGrpSpPr>
          <p:cNvPr id="480" name="Google Shape;480;p4"/>
          <p:cNvGrpSpPr/>
          <p:nvPr/>
        </p:nvGrpSpPr>
        <p:grpSpPr>
          <a:xfrm>
            <a:off x="-38100" y="6403"/>
            <a:ext cx="12280539" cy="6851597"/>
            <a:chOff x="-38100" y="6403"/>
            <a:chExt cx="12280539" cy="6851597"/>
          </a:xfrm>
        </p:grpSpPr>
        <p:sp>
          <p:nvSpPr>
            <p:cNvPr id="481" name="Google Shape;481;p4"/>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82" name="Google Shape;482;p4"/>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483" name="Google Shape;483;p4"/>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484" name="Google Shape;484;p4"/>
            <p:cNvGrpSpPr/>
            <p:nvPr/>
          </p:nvGrpSpPr>
          <p:grpSpPr>
            <a:xfrm>
              <a:off x="-38100" y="577089"/>
              <a:ext cx="12280539" cy="262924"/>
              <a:chOff x="-38100" y="672339"/>
              <a:chExt cx="12280539" cy="262924"/>
            </a:xfrm>
          </p:grpSpPr>
          <p:grpSp>
            <p:nvGrpSpPr>
              <p:cNvPr id="485" name="Google Shape;485;p4"/>
              <p:cNvGrpSpPr/>
              <p:nvPr/>
            </p:nvGrpSpPr>
            <p:grpSpPr>
              <a:xfrm>
                <a:off x="38100" y="767589"/>
                <a:ext cx="12204339" cy="167674"/>
                <a:chOff x="38100" y="767589"/>
                <a:chExt cx="12204339" cy="167674"/>
              </a:xfrm>
            </p:grpSpPr>
            <p:sp>
              <p:nvSpPr>
                <p:cNvPr id="486" name="Google Shape;486;p4"/>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87" name="Google Shape;487;p4"/>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88" name="Google Shape;488;p4"/>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89" name="Google Shape;489;p4"/>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0" name="Google Shape;490;p4"/>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1" name="Google Shape;491;p4"/>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2" name="Google Shape;492;p4"/>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3" name="Google Shape;493;p4"/>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4" name="Google Shape;494;p4"/>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5" name="Google Shape;495;p4"/>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6" name="Google Shape;496;p4"/>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7" name="Google Shape;497;p4"/>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8" name="Google Shape;498;p4"/>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499" name="Google Shape;499;p4"/>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0" name="Google Shape;500;p4"/>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1" name="Google Shape;501;p4"/>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2" name="Google Shape;502;p4"/>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3" name="Google Shape;503;p4"/>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4" name="Google Shape;504;p4"/>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5" name="Google Shape;505;p4"/>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6" name="Google Shape;506;p4"/>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7" name="Google Shape;507;p4"/>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8" name="Google Shape;508;p4"/>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09" name="Google Shape;509;p4"/>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0" name="Google Shape;510;p4"/>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1" name="Google Shape;511;p4"/>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2" name="Google Shape;512;p4"/>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3" name="Google Shape;513;p4"/>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4" name="Google Shape;514;p4"/>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5" name="Google Shape;515;p4"/>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6" name="Google Shape;516;p4"/>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7" name="Google Shape;517;p4"/>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8" name="Google Shape;518;p4"/>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19" name="Google Shape;519;p4"/>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0" name="Google Shape;520;p4"/>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1" name="Google Shape;521;p4"/>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2" name="Google Shape;522;p4"/>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3" name="Google Shape;523;p4"/>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4" name="Google Shape;524;p4"/>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5" name="Google Shape;525;p4"/>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6" name="Google Shape;526;p4"/>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7" name="Google Shape;527;p4"/>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8" name="Google Shape;528;p4"/>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29" name="Google Shape;529;p4"/>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0" name="Google Shape;530;p4"/>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1" name="Google Shape;531;p4"/>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2" name="Google Shape;532;p4"/>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3" name="Google Shape;533;p4"/>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4" name="Google Shape;534;p4"/>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5" name="Google Shape;535;p4"/>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6" name="Google Shape;536;p4"/>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7" name="Google Shape;537;p4"/>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8" name="Google Shape;538;p4"/>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39" name="Google Shape;539;p4"/>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0" name="Google Shape;540;p4"/>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1" name="Google Shape;541;p4"/>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2" name="Google Shape;542;p4"/>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3" name="Google Shape;543;p4"/>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4" name="Google Shape;544;p4"/>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5" name="Google Shape;545;p4"/>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6" name="Google Shape;546;p4"/>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7" name="Google Shape;547;p4"/>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8" name="Google Shape;548;p4"/>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49" name="Google Shape;549;p4"/>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0" name="Google Shape;550;p4"/>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1" name="Google Shape;551;p4"/>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2" name="Google Shape;552;p4"/>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3" name="Google Shape;553;p4"/>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4" name="Google Shape;554;p4"/>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5" name="Google Shape;555;p4"/>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6" name="Google Shape;556;p4"/>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7" name="Google Shape;557;p4"/>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8" name="Google Shape;558;p4"/>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59" name="Google Shape;559;p4"/>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0" name="Google Shape;560;p4"/>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1" name="Google Shape;561;p4"/>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2" name="Google Shape;562;p4"/>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3" name="Google Shape;563;p4"/>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4" name="Google Shape;564;p4"/>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5" name="Google Shape;565;p4"/>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6" name="Google Shape;566;p4"/>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7" name="Google Shape;567;p4"/>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8" name="Google Shape;568;p4"/>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69" name="Google Shape;569;p4"/>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0" name="Google Shape;570;p4"/>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571" name="Google Shape;571;p4"/>
              <p:cNvGrpSpPr/>
              <p:nvPr/>
            </p:nvGrpSpPr>
            <p:grpSpPr>
              <a:xfrm flipH="1" rot="10800000">
                <a:off x="-38100" y="672339"/>
                <a:ext cx="12204339" cy="167674"/>
                <a:chOff x="38100" y="767589"/>
                <a:chExt cx="12204339" cy="167674"/>
              </a:xfrm>
            </p:grpSpPr>
            <p:sp>
              <p:nvSpPr>
                <p:cNvPr id="572" name="Google Shape;572;p4"/>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3" name="Google Shape;573;p4"/>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4" name="Google Shape;574;p4"/>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5" name="Google Shape;575;p4"/>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6" name="Google Shape;576;p4"/>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7" name="Google Shape;577;p4"/>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8" name="Google Shape;578;p4"/>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79" name="Google Shape;579;p4"/>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0" name="Google Shape;580;p4"/>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1" name="Google Shape;581;p4"/>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2" name="Google Shape;582;p4"/>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3" name="Google Shape;583;p4"/>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4" name="Google Shape;584;p4"/>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5" name="Google Shape;585;p4"/>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6" name="Google Shape;586;p4"/>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7" name="Google Shape;587;p4"/>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8" name="Google Shape;588;p4"/>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89" name="Google Shape;589;p4"/>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0" name="Google Shape;590;p4"/>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1" name="Google Shape;591;p4"/>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2" name="Google Shape;592;p4"/>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3" name="Google Shape;593;p4"/>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4" name="Google Shape;594;p4"/>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5" name="Google Shape;595;p4"/>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6" name="Google Shape;596;p4"/>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7" name="Google Shape;597;p4"/>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8" name="Google Shape;598;p4"/>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599" name="Google Shape;599;p4"/>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0" name="Google Shape;600;p4"/>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1" name="Google Shape;601;p4"/>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2" name="Google Shape;602;p4"/>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3" name="Google Shape;603;p4"/>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4" name="Google Shape;604;p4"/>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5" name="Google Shape;605;p4"/>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6" name="Google Shape;606;p4"/>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7" name="Google Shape;607;p4"/>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8" name="Google Shape;608;p4"/>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09" name="Google Shape;609;p4"/>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0" name="Google Shape;610;p4"/>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1" name="Google Shape;611;p4"/>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2" name="Google Shape;612;p4"/>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3" name="Google Shape;613;p4"/>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4" name="Google Shape;614;p4"/>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5" name="Google Shape;615;p4"/>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6" name="Google Shape;616;p4"/>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7" name="Google Shape;617;p4"/>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8" name="Google Shape;618;p4"/>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19" name="Google Shape;619;p4"/>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0" name="Google Shape;620;p4"/>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1" name="Google Shape;621;p4"/>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2" name="Google Shape;622;p4"/>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3" name="Google Shape;623;p4"/>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4" name="Google Shape;624;p4"/>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5" name="Google Shape;625;p4"/>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6" name="Google Shape;626;p4"/>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7" name="Google Shape;627;p4"/>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8" name="Google Shape;628;p4"/>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29" name="Google Shape;629;p4"/>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0" name="Google Shape;630;p4"/>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1" name="Google Shape;631;p4"/>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2" name="Google Shape;632;p4"/>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3" name="Google Shape;633;p4"/>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4" name="Google Shape;634;p4"/>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5" name="Google Shape;635;p4"/>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6" name="Google Shape;636;p4"/>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7" name="Google Shape;637;p4"/>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8" name="Google Shape;638;p4"/>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39" name="Google Shape;639;p4"/>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0" name="Google Shape;640;p4"/>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1" name="Google Shape;641;p4"/>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2" name="Google Shape;642;p4"/>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3" name="Google Shape;643;p4"/>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4" name="Google Shape;644;p4"/>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5" name="Google Shape;645;p4"/>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6" name="Google Shape;646;p4"/>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7" name="Google Shape;647;p4"/>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8" name="Google Shape;648;p4"/>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49" name="Google Shape;649;p4"/>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0" name="Google Shape;650;p4"/>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1" name="Google Shape;651;p4"/>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2" name="Google Shape;652;p4"/>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3" name="Google Shape;653;p4"/>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4" name="Google Shape;654;p4"/>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5" name="Google Shape;655;p4"/>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6" name="Google Shape;656;p4"/>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657" name="Google Shape;657;p4"/>
            <p:cNvGrpSpPr/>
            <p:nvPr/>
          </p:nvGrpSpPr>
          <p:grpSpPr>
            <a:xfrm>
              <a:off x="257779" y="228476"/>
              <a:ext cx="414503" cy="1223073"/>
              <a:chOff x="2284457" y="504922"/>
              <a:chExt cx="486522" cy="1435581"/>
            </a:xfrm>
          </p:grpSpPr>
          <p:sp>
            <p:nvSpPr>
              <p:cNvPr id="658" name="Google Shape;658;p4"/>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59" name="Google Shape;659;p4"/>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660" name="Google Shape;660;p4"/>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661" name="Google Shape;661;p4"/>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학습 방식(샘플링)</a:t>
            </a:r>
            <a:endParaRPr sz="1300">
              <a:solidFill>
                <a:schemeClr val="lt1"/>
              </a:solidFill>
              <a:latin typeface="Malgun Gothic"/>
              <a:ea typeface="Malgun Gothic"/>
              <a:cs typeface="Malgun Gothic"/>
              <a:sym typeface="Malgun Gothic"/>
            </a:endParaRPr>
          </a:p>
        </p:txBody>
      </p:sp>
      <p:sp>
        <p:nvSpPr>
          <p:cNvPr id="662" name="Google Shape;662;p4"/>
          <p:cNvSpPr txBox="1"/>
          <p:nvPr/>
        </p:nvSpPr>
        <p:spPr>
          <a:xfrm>
            <a:off x="285957" y="1584905"/>
            <a:ext cx="5818821" cy="66867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1. Task Sampling</a:t>
            </a:r>
            <a:endParaRPr/>
          </a:p>
          <a:p>
            <a:pPr indent="0" lvl="0" marL="0" marR="0" rtl="0" algn="l">
              <a:lnSpc>
                <a:spcPct val="150000"/>
              </a:lnSpc>
              <a:spcBef>
                <a:spcPts val="0"/>
              </a:spcBef>
              <a:spcAft>
                <a:spcPts val="0"/>
              </a:spcAft>
              <a:buNone/>
            </a:pPr>
            <a:r>
              <a:rPr lang="en-US" sz="1800">
                <a:solidFill>
                  <a:schemeClr val="lt1"/>
                </a:solidFill>
                <a:latin typeface="Malgun Gothic"/>
                <a:ea typeface="Malgun Gothic"/>
                <a:cs typeface="Malgun Gothic"/>
                <a:sym typeface="Malgun Gothic"/>
              </a:rPr>
              <a:t>: 모든 클래스 중 학습 시킬 N개 Sampling</a:t>
            </a:r>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2. Support Set Sampling</a:t>
            </a:r>
            <a:endParaRPr/>
          </a:p>
          <a:p>
            <a:pPr indent="0" lvl="0" marL="0" marR="0" rtl="0" algn="l">
              <a:lnSpc>
                <a:spcPct val="150000"/>
              </a:lnSpc>
              <a:spcBef>
                <a:spcPts val="0"/>
              </a:spcBef>
              <a:spcAft>
                <a:spcPts val="0"/>
              </a:spcAft>
              <a:buNone/>
            </a:pPr>
            <a:r>
              <a:rPr lang="en-US" sz="1800">
                <a:solidFill>
                  <a:schemeClr val="lt1"/>
                </a:solidFill>
                <a:latin typeface="Malgun Gothic"/>
                <a:ea typeface="Malgun Gothic"/>
                <a:cs typeface="Malgun Gothic"/>
                <a:sym typeface="Malgun Gothic"/>
              </a:rPr>
              <a:t>: N개 클래스 별 각각 t개의 예시 Sampling</a:t>
            </a:r>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3. Query set Sampling</a:t>
            </a:r>
            <a:endParaRPr/>
          </a:p>
          <a:p>
            <a:pPr indent="0" lvl="0" marL="0" marR="0" rtl="0" algn="l">
              <a:lnSpc>
                <a:spcPct val="150000"/>
              </a:lnSpc>
              <a:spcBef>
                <a:spcPts val="0"/>
              </a:spcBef>
              <a:spcAft>
                <a:spcPts val="0"/>
              </a:spcAft>
              <a:buNone/>
            </a:pPr>
            <a:r>
              <a:rPr lang="en-US" sz="1800">
                <a:solidFill>
                  <a:schemeClr val="lt1"/>
                </a:solidFill>
                <a:latin typeface="Malgun Gothic"/>
                <a:ea typeface="Malgun Gothic"/>
                <a:cs typeface="Malgun Gothic"/>
                <a:sym typeface="Malgun Gothic"/>
              </a:rPr>
              <a:t>: N개 클래스 별 각각 u개의 예시 Sampling</a:t>
            </a:r>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4. Query set의 class를 가장 잘 맞추는 파라미터 세타 학습</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663" name="Google Shape;663;p4"/>
          <p:cNvPicPr preferRelativeResize="0"/>
          <p:nvPr/>
        </p:nvPicPr>
        <p:blipFill rotWithShape="1">
          <a:blip r:embed="rId3">
            <a:alphaModFix/>
          </a:blip>
          <a:srcRect b="0" l="0" r="0" t="0"/>
          <a:stretch/>
        </p:blipFill>
        <p:spPr>
          <a:xfrm>
            <a:off x="6230228" y="1584905"/>
            <a:ext cx="5553075" cy="495300"/>
          </a:xfrm>
          <a:prstGeom prst="rect">
            <a:avLst/>
          </a:prstGeom>
          <a:noFill/>
          <a:ln>
            <a:noFill/>
          </a:ln>
        </p:spPr>
      </p:pic>
      <p:pic>
        <p:nvPicPr>
          <p:cNvPr id="664" name="Google Shape;664;p4"/>
          <p:cNvPicPr preferRelativeResize="0"/>
          <p:nvPr/>
        </p:nvPicPr>
        <p:blipFill rotWithShape="1">
          <a:blip r:embed="rId4">
            <a:alphaModFix/>
          </a:blip>
          <a:srcRect b="0" l="0" r="0" t="0"/>
          <a:stretch/>
        </p:blipFill>
        <p:spPr>
          <a:xfrm>
            <a:off x="6885143" y="2237076"/>
            <a:ext cx="4368244" cy="39208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668" name="Shape 668"/>
        <p:cNvGrpSpPr/>
        <p:nvPr/>
      </p:nvGrpSpPr>
      <p:grpSpPr>
        <a:xfrm>
          <a:off x="0" y="0"/>
          <a:ext cx="0" cy="0"/>
          <a:chOff x="0" y="0"/>
          <a:chExt cx="0" cy="0"/>
        </a:xfrm>
      </p:grpSpPr>
      <p:grpSp>
        <p:nvGrpSpPr>
          <p:cNvPr id="669" name="Google Shape;669;p5"/>
          <p:cNvGrpSpPr/>
          <p:nvPr/>
        </p:nvGrpSpPr>
        <p:grpSpPr>
          <a:xfrm>
            <a:off x="-38100" y="6403"/>
            <a:ext cx="12280539" cy="6851597"/>
            <a:chOff x="-38100" y="6403"/>
            <a:chExt cx="12280539" cy="6851597"/>
          </a:xfrm>
        </p:grpSpPr>
        <p:sp>
          <p:nvSpPr>
            <p:cNvPr id="670" name="Google Shape;670;p5"/>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1" name="Google Shape;671;p5"/>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672" name="Google Shape;672;p5"/>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673" name="Google Shape;673;p5"/>
            <p:cNvGrpSpPr/>
            <p:nvPr/>
          </p:nvGrpSpPr>
          <p:grpSpPr>
            <a:xfrm>
              <a:off x="-38100" y="577089"/>
              <a:ext cx="12280539" cy="262924"/>
              <a:chOff x="-38100" y="672339"/>
              <a:chExt cx="12280539" cy="262924"/>
            </a:xfrm>
          </p:grpSpPr>
          <p:grpSp>
            <p:nvGrpSpPr>
              <p:cNvPr id="674" name="Google Shape;674;p5"/>
              <p:cNvGrpSpPr/>
              <p:nvPr/>
            </p:nvGrpSpPr>
            <p:grpSpPr>
              <a:xfrm>
                <a:off x="38100" y="767589"/>
                <a:ext cx="12204339" cy="167674"/>
                <a:chOff x="38100" y="767589"/>
                <a:chExt cx="12204339" cy="167674"/>
              </a:xfrm>
            </p:grpSpPr>
            <p:sp>
              <p:nvSpPr>
                <p:cNvPr id="675" name="Google Shape;675;p5"/>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6" name="Google Shape;676;p5"/>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7" name="Google Shape;677;p5"/>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8" name="Google Shape;678;p5"/>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79" name="Google Shape;679;p5"/>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0" name="Google Shape;680;p5"/>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1" name="Google Shape;681;p5"/>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2" name="Google Shape;682;p5"/>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3" name="Google Shape;683;p5"/>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4" name="Google Shape;684;p5"/>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5" name="Google Shape;685;p5"/>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6" name="Google Shape;686;p5"/>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7" name="Google Shape;687;p5"/>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8" name="Google Shape;688;p5"/>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89" name="Google Shape;689;p5"/>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0" name="Google Shape;690;p5"/>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1" name="Google Shape;691;p5"/>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2" name="Google Shape;692;p5"/>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3" name="Google Shape;693;p5"/>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4" name="Google Shape;694;p5"/>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5" name="Google Shape;695;p5"/>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6" name="Google Shape;696;p5"/>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7" name="Google Shape;697;p5"/>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8" name="Google Shape;698;p5"/>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699" name="Google Shape;699;p5"/>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0" name="Google Shape;700;p5"/>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1" name="Google Shape;701;p5"/>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2" name="Google Shape;702;p5"/>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3" name="Google Shape;703;p5"/>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4" name="Google Shape;704;p5"/>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5" name="Google Shape;705;p5"/>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6" name="Google Shape;706;p5"/>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7" name="Google Shape;707;p5"/>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8" name="Google Shape;708;p5"/>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09" name="Google Shape;709;p5"/>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0" name="Google Shape;710;p5"/>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1" name="Google Shape;711;p5"/>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2" name="Google Shape;712;p5"/>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3" name="Google Shape;713;p5"/>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4" name="Google Shape;714;p5"/>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5" name="Google Shape;715;p5"/>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6" name="Google Shape;716;p5"/>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7" name="Google Shape;717;p5"/>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8" name="Google Shape;718;p5"/>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19" name="Google Shape;719;p5"/>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0" name="Google Shape;720;p5"/>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1" name="Google Shape;721;p5"/>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2" name="Google Shape;722;p5"/>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3" name="Google Shape;723;p5"/>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4" name="Google Shape;724;p5"/>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5" name="Google Shape;725;p5"/>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6" name="Google Shape;726;p5"/>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7" name="Google Shape;727;p5"/>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8" name="Google Shape;728;p5"/>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29" name="Google Shape;729;p5"/>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0" name="Google Shape;730;p5"/>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1" name="Google Shape;731;p5"/>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2" name="Google Shape;732;p5"/>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3" name="Google Shape;733;p5"/>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4" name="Google Shape;734;p5"/>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5" name="Google Shape;735;p5"/>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6" name="Google Shape;736;p5"/>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7" name="Google Shape;737;p5"/>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8" name="Google Shape;738;p5"/>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39" name="Google Shape;739;p5"/>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0" name="Google Shape;740;p5"/>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1" name="Google Shape;741;p5"/>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2" name="Google Shape;742;p5"/>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3" name="Google Shape;743;p5"/>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4" name="Google Shape;744;p5"/>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5" name="Google Shape;745;p5"/>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6" name="Google Shape;746;p5"/>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7" name="Google Shape;747;p5"/>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8" name="Google Shape;748;p5"/>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49" name="Google Shape;749;p5"/>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0" name="Google Shape;750;p5"/>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1" name="Google Shape;751;p5"/>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2" name="Google Shape;752;p5"/>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3" name="Google Shape;753;p5"/>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4" name="Google Shape;754;p5"/>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5" name="Google Shape;755;p5"/>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6" name="Google Shape;756;p5"/>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7" name="Google Shape;757;p5"/>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8" name="Google Shape;758;p5"/>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59" name="Google Shape;759;p5"/>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760" name="Google Shape;760;p5"/>
              <p:cNvGrpSpPr/>
              <p:nvPr/>
            </p:nvGrpSpPr>
            <p:grpSpPr>
              <a:xfrm flipH="1" rot="10800000">
                <a:off x="-38100" y="672339"/>
                <a:ext cx="12204339" cy="167674"/>
                <a:chOff x="38100" y="767589"/>
                <a:chExt cx="12204339" cy="167674"/>
              </a:xfrm>
            </p:grpSpPr>
            <p:sp>
              <p:nvSpPr>
                <p:cNvPr id="761" name="Google Shape;761;p5"/>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2" name="Google Shape;762;p5"/>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3" name="Google Shape;763;p5"/>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4" name="Google Shape;764;p5"/>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5" name="Google Shape;765;p5"/>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6" name="Google Shape;766;p5"/>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7" name="Google Shape;767;p5"/>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8" name="Google Shape;768;p5"/>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69" name="Google Shape;769;p5"/>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0" name="Google Shape;770;p5"/>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1" name="Google Shape;771;p5"/>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2" name="Google Shape;772;p5"/>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3" name="Google Shape;773;p5"/>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4" name="Google Shape;774;p5"/>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5" name="Google Shape;775;p5"/>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6" name="Google Shape;776;p5"/>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7" name="Google Shape;777;p5"/>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8" name="Google Shape;778;p5"/>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79" name="Google Shape;779;p5"/>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0" name="Google Shape;780;p5"/>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1" name="Google Shape;781;p5"/>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2" name="Google Shape;782;p5"/>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3" name="Google Shape;783;p5"/>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4" name="Google Shape;784;p5"/>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5" name="Google Shape;785;p5"/>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6" name="Google Shape;786;p5"/>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7" name="Google Shape;787;p5"/>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8" name="Google Shape;788;p5"/>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89" name="Google Shape;789;p5"/>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0" name="Google Shape;790;p5"/>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1" name="Google Shape;791;p5"/>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2" name="Google Shape;792;p5"/>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3" name="Google Shape;793;p5"/>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4" name="Google Shape;794;p5"/>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5" name="Google Shape;795;p5"/>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6" name="Google Shape;796;p5"/>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7" name="Google Shape;797;p5"/>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8" name="Google Shape;798;p5"/>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799" name="Google Shape;799;p5"/>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0" name="Google Shape;800;p5"/>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1" name="Google Shape;801;p5"/>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2" name="Google Shape;802;p5"/>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3" name="Google Shape;803;p5"/>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4" name="Google Shape;804;p5"/>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5" name="Google Shape;805;p5"/>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6" name="Google Shape;806;p5"/>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7" name="Google Shape;807;p5"/>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8" name="Google Shape;808;p5"/>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09" name="Google Shape;809;p5"/>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0" name="Google Shape;810;p5"/>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1" name="Google Shape;811;p5"/>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2" name="Google Shape;812;p5"/>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3" name="Google Shape;813;p5"/>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4" name="Google Shape;814;p5"/>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5" name="Google Shape;815;p5"/>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6" name="Google Shape;816;p5"/>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7" name="Google Shape;817;p5"/>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8" name="Google Shape;818;p5"/>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19" name="Google Shape;819;p5"/>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0" name="Google Shape;820;p5"/>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1" name="Google Shape;821;p5"/>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2" name="Google Shape;822;p5"/>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3" name="Google Shape;823;p5"/>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4" name="Google Shape;824;p5"/>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5" name="Google Shape;825;p5"/>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6" name="Google Shape;826;p5"/>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7" name="Google Shape;827;p5"/>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8" name="Google Shape;828;p5"/>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29" name="Google Shape;829;p5"/>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0" name="Google Shape;830;p5"/>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1" name="Google Shape;831;p5"/>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2" name="Google Shape;832;p5"/>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3" name="Google Shape;833;p5"/>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4" name="Google Shape;834;p5"/>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5" name="Google Shape;835;p5"/>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6" name="Google Shape;836;p5"/>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7" name="Google Shape;837;p5"/>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8" name="Google Shape;838;p5"/>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39" name="Google Shape;839;p5"/>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0" name="Google Shape;840;p5"/>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1" name="Google Shape;841;p5"/>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2" name="Google Shape;842;p5"/>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3" name="Google Shape;843;p5"/>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4" name="Google Shape;844;p5"/>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5" name="Google Shape;845;p5"/>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846" name="Google Shape;846;p5"/>
            <p:cNvGrpSpPr/>
            <p:nvPr/>
          </p:nvGrpSpPr>
          <p:grpSpPr>
            <a:xfrm>
              <a:off x="257779" y="228476"/>
              <a:ext cx="414503" cy="1223073"/>
              <a:chOff x="2284457" y="504922"/>
              <a:chExt cx="486522" cy="1435581"/>
            </a:xfrm>
          </p:grpSpPr>
          <p:sp>
            <p:nvSpPr>
              <p:cNvPr id="847" name="Google Shape;847;p5"/>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48" name="Google Shape;848;p5"/>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849" name="Google Shape;849;p5"/>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850" name="Google Shape;850;p5"/>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학습 방식</a:t>
            </a:r>
            <a:endParaRPr sz="1300">
              <a:solidFill>
                <a:schemeClr val="lt1"/>
              </a:solidFill>
              <a:latin typeface="Malgun Gothic"/>
              <a:ea typeface="Malgun Gothic"/>
              <a:cs typeface="Malgun Gothic"/>
              <a:sym typeface="Malgun Gothic"/>
            </a:endParaRPr>
          </a:p>
        </p:txBody>
      </p:sp>
      <p:sp>
        <p:nvSpPr>
          <p:cNvPr id="851" name="Google Shape;851;p5"/>
          <p:cNvSpPr txBox="1"/>
          <p:nvPr/>
        </p:nvSpPr>
        <p:spPr>
          <a:xfrm>
            <a:off x="285957" y="1584905"/>
            <a:ext cx="5818821" cy="2947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Episode training</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학습 순서</a:t>
            </a:r>
            <a:endParaRPr sz="1800">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800"/>
              <a:buFont typeface="Malgun Gothic"/>
              <a:buAutoNum type="arabicPeriod"/>
            </a:pPr>
            <a:r>
              <a:rPr b="0" i="0" lang="en-US" sz="1800" u="none" cap="none" strike="noStrike">
                <a:solidFill>
                  <a:schemeClr val="lt1"/>
                </a:solidFill>
                <a:latin typeface="Malgun Gothic"/>
                <a:ea typeface="Malgun Gothic"/>
                <a:cs typeface="Malgun Gothic"/>
                <a:sym typeface="Malgun Gothic"/>
              </a:rPr>
              <a:t>Training episode(S,Q)를 샘플링</a:t>
            </a:r>
            <a:endParaRPr b="0" i="0" sz="18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800"/>
              <a:buFont typeface="Malgun Gothic"/>
              <a:buAutoNum type="arabicPeriod"/>
            </a:pPr>
            <a:r>
              <a:rPr b="0" i="0" lang="en-US" sz="1800" u="none" cap="none" strike="noStrike">
                <a:solidFill>
                  <a:schemeClr val="lt1"/>
                </a:solidFill>
                <a:latin typeface="Malgun Gothic"/>
                <a:ea typeface="Malgun Gothic"/>
                <a:cs typeface="Malgun Gothic"/>
                <a:sym typeface="Malgun Gothic"/>
              </a:rPr>
              <a:t>Classification model(mψ = f θ(S))를 생성</a:t>
            </a:r>
            <a:endParaRPr b="0" i="0" sz="18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800"/>
              <a:buFont typeface="Malgun Gothic"/>
              <a:buAutoNum type="arabicPeriod"/>
            </a:pPr>
            <a:r>
              <a:rPr b="0" i="0" lang="en-US" sz="1800" u="none" cap="none" strike="noStrike">
                <a:solidFill>
                  <a:schemeClr val="lt1"/>
                </a:solidFill>
                <a:latin typeface="Malgun Gothic"/>
                <a:ea typeface="Malgun Gothic"/>
                <a:cs typeface="Malgun Gothic"/>
                <a:sym typeface="Malgun Gothic"/>
              </a:rPr>
              <a:t>Query의 label을 predict</a:t>
            </a:r>
            <a:endParaRPr/>
          </a:p>
          <a:p>
            <a:pPr indent="-342900" lvl="1" marL="800100" marR="0" rtl="0" algn="l">
              <a:lnSpc>
                <a:spcPct val="150000"/>
              </a:lnSpc>
              <a:spcBef>
                <a:spcPts val="0"/>
              </a:spcBef>
              <a:spcAft>
                <a:spcPts val="0"/>
              </a:spcAft>
              <a:buClr>
                <a:schemeClr val="lt1"/>
              </a:buClr>
              <a:buSzPts val="1800"/>
              <a:buFont typeface="Malgun Gothic"/>
              <a:buAutoNum type="arabicPeriod"/>
            </a:pPr>
            <a:r>
              <a:rPr b="0" i="0" lang="en-US" sz="1800" u="none" cap="none" strike="noStrike">
                <a:solidFill>
                  <a:schemeClr val="lt1"/>
                </a:solidFill>
                <a:latin typeface="Malgun Gothic"/>
                <a:ea typeface="Malgun Gothic"/>
                <a:cs typeface="Malgun Gothic"/>
                <a:sym typeface="Malgun Gothic"/>
              </a:rPr>
              <a:t>Query classification loss로 θ를 optimize</a:t>
            </a:r>
            <a:endParaRPr/>
          </a:p>
        </p:txBody>
      </p:sp>
      <p:pic>
        <p:nvPicPr>
          <p:cNvPr id="852" name="Google Shape;852;p5"/>
          <p:cNvPicPr preferRelativeResize="0"/>
          <p:nvPr/>
        </p:nvPicPr>
        <p:blipFill rotWithShape="1">
          <a:blip r:embed="rId3">
            <a:alphaModFix/>
          </a:blip>
          <a:srcRect b="0" l="0" r="0" t="0"/>
          <a:stretch/>
        </p:blipFill>
        <p:spPr>
          <a:xfrm>
            <a:off x="2785063" y="1584905"/>
            <a:ext cx="5553075" cy="495300"/>
          </a:xfrm>
          <a:prstGeom prst="rect">
            <a:avLst/>
          </a:prstGeom>
          <a:noFill/>
          <a:ln>
            <a:noFill/>
          </a:ln>
        </p:spPr>
      </p:pic>
      <p:pic>
        <p:nvPicPr>
          <p:cNvPr id="853" name="Google Shape;853;p5"/>
          <p:cNvPicPr preferRelativeResize="0"/>
          <p:nvPr/>
        </p:nvPicPr>
        <p:blipFill rotWithShape="1">
          <a:blip r:embed="rId4">
            <a:alphaModFix/>
          </a:blip>
          <a:srcRect b="0" l="0" r="0" t="0"/>
          <a:stretch/>
        </p:blipFill>
        <p:spPr>
          <a:xfrm>
            <a:off x="6012563" y="2504911"/>
            <a:ext cx="5757988" cy="23441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857" name="Shape 857"/>
        <p:cNvGrpSpPr/>
        <p:nvPr/>
      </p:nvGrpSpPr>
      <p:grpSpPr>
        <a:xfrm>
          <a:off x="0" y="0"/>
          <a:ext cx="0" cy="0"/>
          <a:chOff x="0" y="0"/>
          <a:chExt cx="0" cy="0"/>
        </a:xfrm>
      </p:grpSpPr>
      <p:grpSp>
        <p:nvGrpSpPr>
          <p:cNvPr id="858" name="Google Shape;858;p6"/>
          <p:cNvGrpSpPr/>
          <p:nvPr/>
        </p:nvGrpSpPr>
        <p:grpSpPr>
          <a:xfrm>
            <a:off x="-38100" y="6403"/>
            <a:ext cx="12280539" cy="6851597"/>
            <a:chOff x="-38100" y="6403"/>
            <a:chExt cx="12280539" cy="6851597"/>
          </a:xfrm>
        </p:grpSpPr>
        <p:sp>
          <p:nvSpPr>
            <p:cNvPr id="859" name="Google Shape;859;p6"/>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0" name="Google Shape;860;p6"/>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861" name="Google Shape;861;p6"/>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862" name="Google Shape;862;p6"/>
            <p:cNvGrpSpPr/>
            <p:nvPr/>
          </p:nvGrpSpPr>
          <p:grpSpPr>
            <a:xfrm>
              <a:off x="-38100" y="577089"/>
              <a:ext cx="12280539" cy="262924"/>
              <a:chOff x="-38100" y="672339"/>
              <a:chExt cx="12280539" cy="262924"/>
            </a:xfrm>
          </p:grpSpPr>
          <p:grpSp>
            <p:nvGrpSpPr>
              <p:cNvPr id="863" name="Google Shape;863;p6"/>
              <p:cNvGrpSpPr/>
              <p:nvPr/>
            </p:nvGrpSpPr>
            <p:grpSpPr>
              <a:xfrm>
                <a:off x="38100" y="767589"/>
                <a:ext cx="12204339" cy="167674"/>
                <a:chOff x="38100" y="767589"/>
                <a:chExt cx="12204339" cy="167674"/>
              </a:xfrm>
            </p:grpSpPr>
            <p:sp>
              <p:nvSpPr>
                <p:cNvPr id="864" name="Google Shape;864;p6"/>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5" name="Google Shape;865;p6"/>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6" name="Google Shape;866;p6"/>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7" name="Google Shape;867;p6"/>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8" name="Google Shape;868;p6"/>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69" name="Google Shape;869;p6"/>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0" name="Google Shape;870;p6"/>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1" name="Google Shape;871;p6"/>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2" name="Google Shape;872;p6"/>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3" name="Google Shape;873;p6"/>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4" name="Google Shape;874;p6"/>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5" name="Google Shape;875;p6"/>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6" name="Google Shape;876;p6"/>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7" name="Google Shape;877;p6"/>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8" name="Google Shape;878;p6"/>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79" name="Google Shape;879;p6"/>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0" name="Google Shape;880;p6"/>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1" name="Google Shape;881;p6"/>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2" name="Google Shape;882;p6"/>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3" name="Google Shape;883;p6"/>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4" name="Google Shape;884;p6"/>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5" name="Google Shape;885;p6"/>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6" name="Google Shape;886;p6"/>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7" name="Google Shape;887;p6"/>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8" name="Google Shape;888;p6"/>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89" name="Google Shape;889;p6"/>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0" name="Google Shape;890;p6"/>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1" name="Google Shape;891;p6"/>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2" name="Google Shape;892;p6"/>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3" name="Google Shape;893;p6"/>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4" name="Google Shape;894;p6"/>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5" name="Google Shape;895;p6"/>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6" name="Google Shape;896;p6"/>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7" name="Google Shape;897;p6"/>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8" name="Google Shape;898;p6"/>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899" name="Google Shape;899;p6"/>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0" name="Google Shape;900;p6"/>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1" name="Google Shape;901;p6"/>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2" name="Google Shape;902;p6"/>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3" name="Google Shape;903;p6"/>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4" name="Google Shape;904;p6"/>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5" name="Google Shape;905;p6"/>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6" name="Google Shape;906;p6"/>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7" name="Google Shape;907;p6"/>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8" name="Google Shape;908;p6"/>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09" name="Google Shape;909;p6"/>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0" name="Google Shape;910;p6"/>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1" name="Google Shape;911;p6"/>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2" name="Google Shape;912;p6"/>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3" name="Google Shape;913;p6"/>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4" name="Google Shape;914;p6"/>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5" name="Google Shape;915;p6"/>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6" name="Google Shape;916;p6"/>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7" name="Google Shape;917;p6"/>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8" name="Google Shape;918;p6"/>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19" name="Google Shape;919;p6"/>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0" name="Google Shape;920;p6"/>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1" name="Google Shape;921;p6"/>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2" name="Google Shape;922;p6"/>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3" name="Google Shape;923;p6"/>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4" name="Google Shape;924;p6"/>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5" name="Google Shape;925;p6"/>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6" name="Google Shape;926;p6"/>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7" name="Google Shape;927;p6"/>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8" name="Google Shape;928;p6"/>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29" name="Google Shape;929;p6"/>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0" name="Google Shape;930;p6"/>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1" name="Google Shape;931;p6"/>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2" name="Google Shape;932;p6"/>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3" name="Google Shape;933;p6"/>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4" name="Google Shape;934;p6"/>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5" name="Google Shape;935;p6"/>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6" name="Google Shape;936;p6"/>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7" name="Google Shape;937;p6"/>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8" name="Google Shape;938;p6"/>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39" name="Google Shape;939;p6"/>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0" name="Google Shape;940;p6"/>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1" name="Google Shape;941;p6"/>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2" name="Google Shape;942;p6"/>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3" name="Google Shape;943;p6"/>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4" name="Google Shape;944;p6"/>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5" name="Google Shape;945;p6"/>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6" name="Google Shape;946;p6"/>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7" name="Google Shape;947;p6"/>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48" name="Google Shape;948;p6"/>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949" name="Google Shape;949;p6"/>
              <p:cNvGrpSpPr/>
              <p:nvPr/>
            </p:nvGrpSpPr>
            <p:grpSpPr>
              <a:xfrm flipH="1" rot="10800000">
                <a:off x="-38100" y="672339"/>
                <a:ext cx="12204339" cy="167674"/>
                <a:chOff x="38100" y="767589"/>
                <a:chExt cx="12204339" cy="167674"/>
              </a:xfrm>
            </p:grpSpPr>
            <p:sp>
              <p:nvSpPr>
                <p:cNvPr id="950" name="Google Shape;950;p6"/>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1" name="Google Shape;951;p6"/>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2" name="Google Shape;952;p6"/>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3" name="Google Shape;953;p6"/>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4" name="Google Shape;954;p6"/>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5" name="Google Shape;955;p6"/>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6" name="Google Shape;956;p6"/>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7" name="Google Shape;957;p6"/>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8" name="Google Shape;958;p6"/>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59" name="Google Shape;959;p6"/>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0" name="Google Shape;960;p6"/>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1" name="Google Shape;961;p6"/>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2" name="Google Shape;962;p6"/>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3" name="Google Shape;963;p6"/>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4" name="Google Shape;964;p6"/>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5" name="Google Shape;965;p6"/>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6" name="Google Shape;966;p6"/>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7" name="Google Shape;967;p6"/>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8" name="Google Shape;968;p6"/>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69" name="Google Shape;969;p6"/>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0" name="Google Shape;970;p6"/>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1" name="Google Shape;971;p6"/>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2" name="Google Shape;972;p6"/>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3" name="Google Shape;973;p6"/>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4" name="Google Shape;974;p6"/>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5" name="Google Shape;975;p6"/>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6" name="Google Shape;976;p6"/>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7" name="Google Shape;977;p6"/>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8" name="Google Shape;978;p6"/>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79" name="Google Shape;979;p6"/>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0" name="Google Shape;980;p6"/>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1" name="Google Shape;981;p6"/>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2" name="Google Shape;982;p6"/>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3" name="Google Shape;983;p6"/>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4" name="Google Shape;984;p6"/>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5" name="Google Shape;985;p6"/>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6" name="Google Shape;986;p6"/>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7" name="Google Shape;987;p6"/>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8" name="Google Shape;988;p6"/>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89" name="Google Shape;989;p6"/>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0" name="Google Shape;990;p6"/>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1" name="Google Shape;991;p6"/>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2" name="Google Shape;992;p6"/>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3" name="Google Shape;993;p6"/>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4" name="Google Shape;994;p6"/>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5" name="Google Shape;995;p6"/>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6" name="Google Shape;996;p6"/>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7" name="Google Shape;997;p6"/>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8" name="Google Shape;998;p6"/>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999" name="Google Shape;999;p6"/>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0" name="Google Shape;1000;p6"/>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1" name="Google Shape;1001;p6"/>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2" name="Google Shape;1002;p6"/>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3" name="Google Shape;1003;p6"/>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4" name="Google Shape;1004;p6"/>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5" name="Google Shape;1005;p6"/>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6" name="Google Shape;1006;p6"/>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7" name="Google Shape;1007;p6"/>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8" name="Google Shape;1008;p6"/>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09" name="Google Shape;1009;p6"/>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0" name="Google Shape;1010;p6"/>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1" name="Google Shape;1011;p6"/>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2" name="Google Shape;1012;p6"/>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3" name="Google Shape;1013;p6"/>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4" name="Google Shape;1014;p6"/>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5" name="Google Shape;1015;p6"/>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6" name="Google Shape;1016;p6"/>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7" name="Google Shape;1017;p6"/>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8" name="Google Shape;1018;p6"/>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19" name="Google Shape;1019;p6"/>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0" name="Google Shape;1020;p6"/>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1" name="Google Shape;1021;p6"/>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2" name="Google Shape;1022;p6"/>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3" name="Google Shape;1023;p6"/>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4" name="Google Shape;1024;p6"/>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5" name="Google Shape;1025;p6"/>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6" name="Google Shape;1026;p6"/>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7" name="Google Shape;1027;p6"/>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8" name="Google Shape;1028;p6"/>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29" name="Google Shape;1029;p6"/>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0" name="Google Shape;1030;p6"/>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1" name="Google Shape;1031;p6"/>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2" name="Google Shape;1032;p6"/>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3" name="Google Shape;1033;p6"/>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4" name="Google Shape;1034;p6"/>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035" name="Google Shape;1035;p6"/>
            <p:cNvGrpSpPr/>
            <p:nvPr/>
          </p:nvGrpSpPr>
          <p:grpSpPr>
            <a:xfrm>
              <a:off x="257779" y="228476"/>
              <a:ext cx="414503" cy="1223073"/>
              <a:chOff x="2284457" y="504922"/>
              <a:chExt cx="486522" cy="1435581"/>
            </a:xfrm>
          </p:grpSpPr>
          <p:sp>
            <p:nvSpPr>
              <p:cNvPr id="1036" name="Google Shape;1036;p6"/>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37" name="Google Shape;1037;p6"/>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038" name="Google Shape;1038;p6"/>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039" name="Google Shape;1039;p6"/>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학습 방식</a:t>
            </a:r>
            <a:endParaRPr sz="1300">
              <a:solidFill>
                <a:schemeClr val="lt1"/>
              </a:solidFill>
              <a:latin typeface="Malgun Gothic"/>
              <a:ea typeface="Malgun Gothic"/>
              <a:cs typeface="Malgun Gothic"/>
              <a:sym typeface="Malgun Gothic"/>
            </a:endParaRPr>
          </a:p>
        </p:txBody>
      </p:sp>
      <p:pic>
        <p:nvPicPr>
          <p:cNvPr id="1040" name="Google Shape;1040;p6"/>
          <p:cNvPicPr preferRelativeResize="0"/>
          <p:nvPr/>
        </p:nvPicPr>
        <p:blipFill rotWithShape="1">
          <a:blip r:embed="rId3">
            <a:alphaModFix/>
          </a:blip>
          <a:srcRect b="0" l="0" r="0" t="0"/>
          <a:stretch/>
        </p:blipFill>
        <p:spPr>
          <a:xfrm>
            <a:off x="3363259" y="1500559"/>
            <a:ext cx="5465482" cy="2406939"/>
          </a:xfrm>
          <a:prstGeom prst="rect">
            <a:avLst/>
          </a:prstGeom>
          <a:noFill/>
          <a:ln>
            <a:noFill/>
          </a:ln>
        </p:spPr>
      </p:pic>
      <p:sp>
        <p:nvSpPr>
          <p:cNvPr id="1041" name="Google Shape;1041;p6"/>
          <p:cNvSpPr txBox="1"/>
          <p:nvPr/>
        </p:nvSpPr>
        <p:spPr>
          <a:xfrm>
            <a:off x="689424" y="4066384"/>
            <a:ext cx="10774956" cy="21162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메타 러닝 모델 학습 방법</a:t>
            </a:r>
            <a:endParaRPr sz="1800">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모델을 RNN을 통해 최적화하고 RNN은 gradient descent를 통해 최적화</a:t>
            </a:r>
            <a:endParaRPr b="0" i="0" sz="1800" u="none" cap="none" strike="noStrike">
              <a:solidFill>
                <a:schemeClr val="lt1"/>
              </a:solidFill>
              <a:latin typeface="Malgun Gothic"/>
              <a:ea typeface="Malgun Gothic"/>
              <a:cs typeface="Malgun Gothic"/>
              <a:sym typeface="Malgun Gothic"/>
            </a:endParaRPr>
          </a:p>
          <a:p>
            <a:pPr indent="-342900" lvl="1" marL="80010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즉, optimizer(RNN)은 최적화된 파라미터θ를 찾고 이것을 optimizee에게 넘겨줌</a:t>
            </a:r>
            <a:endParaRPr/>
          </a:p>
          <a:p>
            <a:pPr indent="-342900" lvl="1" marL="800100" marR="0" rtl="0" algn="l">
              <a:lnSpc>
                <a:spcPct val="15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optimizee(base network)는 이 파라미터θ를 통해 loss를 계산하고 loss를 다시      optimizer(RNN)으로 넘겨줌</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045" name="Shape 1045"/>
        <p:cNvGrpSpPr/>
        <p:nvPr/>
      </p:nvGrpSpPr>
      <p:grpSpPr>
        <a:xfrm>
          <a:off x="0" y="0"/>
          <a:ext cx="0" cy="0"/>
          <a:chOff x="0" y="0"/>
          <a:chExt cx="0" cy="0"/>
        </a:xfrm>
      </p:grpSpPr>
      <p:grpSp>
        <p:nvGrpSpPr>
          <p:cNvPr id="1046" name="Google Shape;1046;p7"/>
          <p:cNvGrpSpPr/>
          <p:nvPr/>
        </p:nvGrpSpPr>
        <p:grpSpPr>
          <a:xfrm>
            <a:off x="-38100" y="6403"/>
            <a:ext cx="12280539" cy="6851597"/>
            <a:chOff x="-38100" y="6403"/>
            <a:chExt cx="12280539" cy="6851597"/>
          </a:xfrm>
        </p:grpSpPr>
        <p:sp>
          <p:nvSpPr>
            <p:cNvPr id="1047" name="Google Shape;1047;p7"/>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48" name="Google Shape;1048;p7"/>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049" name="Google Shape;1049;p7"/>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050" name="Google Shape;1050;p7"/>
            <p:cNvGrpSpPr/>
            <p:nvPr/>
          </p:nvGrpSpPr>
          <p:grpSpPr>
            <a:xfrm>
              <a:off x="-38100" y="577089"/>
              <a:ext cx="12280539" cy="262924"/>
              <a:chOff x="-38100" y="672339"/>
              <a:chExt cx="12280539" cy="262924"/>
            </a:xfrm>
          </p:grpSpPr>
          <p:grpSp>
            <p:nvGrpSpPr>
              <p:cNvPr id="1051" name="Google Shape;1051;p7"/>
              <p:cNvGrpSpPr/>
              <p:nvPr/>
            </p:nvGrpSpPr>
            <p:grpSpPr>
              <a:xfrm>
                <a:off x="38100" y="767589"/>
                <a:ext cx="12204339" cy="167674"/>
                <a:chOff x="38100" y="767589"/>
                <a:chExt cx="12204339" cy="167674"/>
              </a:xfrm>
            </p:grpSpPr>
            <p:sp>
              <p:nvSpPr>
                <p:cNvPr id="1052" name="Google Shape;1052;p7"/>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3" name="Google Shape;1053;p7"/>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4" name="Google Shape;1054;p7"/>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5" name="Google Shape;1055;p7"/>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6" name="Google Shape;1056;p7"/>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7" name="Google Shape;1057;p7"/>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8" name="Google Shape;1058;p7"/>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59" name="Google Shape;1059;p7"/>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0" name="Google Shape;1060;p7"/>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1" name="Google Shape;1061;p7"/>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2" name="Google Shape;1062;p7"/>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3" name="Google Shape;1063;p7"/>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4" name="Google Shape;1064;p7"/>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5" name="Google Shape;1065;p7"/>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6" name="Google Shape;1066;p7"/>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7" name="Google Shape;1067;p7"/>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8" name="Google Shape;1068;p7"/>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69" name="Google Shape;1069;p7"/>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0" name="Google Shape;1070;p7"/>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1" name="Google Shape;1071;p7"/>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2" name="Google Shape;1072;p7"/>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3" name="Google Shape;1073;p7"/>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4" name="Google Shape;1074;p7"/>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5" name="Google Shape;1075;p7"/>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6" name="Google Shape;1076;p7"/>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7" name="Google Shape;1077;p7"/>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8" name="Google Shape;1078;p7"/>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79" name="Google Shape;1079;p7"/>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0" name="Google Shape;1080;p7"/>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1" name="Google Shape;1081;p7"/>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2" name="Google Shape;1082;p7"/>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3" name="Google Shape;1083;p7"/>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4" name="Google Shape;1084;p7"/>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5" name="Google Shape;1085;p7"/>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6" name="Google Shape;1086;p7"/>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7" name="Google Shape;1087;p7"/>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8" name="Google Shape;1088;p7"/>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89" name="Google Shape;1089;p7"/>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0" name="Google Shape;1090;p7"/>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1" name="Google Shape;1091;p7"/>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2" name="Google Shape;1092;p7"/>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3" name="Google Shape;1093;p7"/>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4" name="Google Shape;1094;p7"/>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5" name="Google Shape;1095;p7"/>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6" name="Google Shape;1096;p7"/>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7" name="Google Shape;1097;p7"/>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8" name="Google Shape;1098;p7"/>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099" name="Google Shape;1099;p7"/>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0" name="Google Shape;1100;p7"/>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1" name="Google Shape;1101;p7"/>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2" name="Google Shape;1102;p7"/>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3" name="Google Shape;1103;p7"/>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4" name="Google Shape;1104;p7"/>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5" name="Google Shape;1105;p7"/>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6" name="Google Shape;1106;p7"/>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7" name="Google Shape;1107;p7"/>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8" name="Google Shape;1108;p7"/>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09" name="Google Shape;1109;p7"/>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0" name="Google Shape;1110;p7"/>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1" name="Google Shape;1111;p7"/>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2" name="Google Shape;1112;p7"/>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3" name="Google Shape;1113;p7"/>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4" name="Google Shape;1114;p7"/>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5" name="Google Shape;1115;p7"/>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6" name="Google Shape;1116;p7"/>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7" name="Google Shape;1117;p7"/>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8" name="Google Shape;1118;p7"/>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19" name="Google Shape;1119;p7"/>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0" name="Google Shape;1120;p7"/>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1" name="Google Shape;1121;p7"/>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2" name="Google Shape;1122;p7"/>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3" name="Google Shape;1123;p7"/>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4" name="Google Shape;1124;p7"/>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5" name="Google Shape;1125;p7"/>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6" name="Google Shape;1126;p7"/>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7" name="Google Shape;1127;p7"/>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8" name="Google Shape;1128;p7"/>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29" name="Google Shape;1129;p7"/>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0" name="Google Shape;1130;p7"/>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1" name="Google Shape;1131;p7"/>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2" name="Google Shape;1132;p7"/>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3" name="Google Shape;1133;p7"/>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4" name="Google Shape;1134;p7"/>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5" name="Google Shape;1135;p7"/>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6" name="Google Shape;1136;p7"/>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1137" name="Google Shape;1137;p7"/>
              <p:cNvGrpSpPr/>
              <p:nvPr/>
            </p:nvGrpSpPr>
            <p:grpSpPr>
              <a:xfrm flipH="1" rot="10800000">
                <a:off x="-38100" y="672339"/>
                <a:ext cx="12204339" cy="167674"/>
                <a:chOff x="38100" y="767589"/>
                <a:chExt cx="12204339" cy="167674"/>
              </a:xfrm>
            </p:grpSpPr>
            <p:sp>
              <p:nvSpPr>
                <p:cNvPr id="1138" name="Google Shape;1138;p7"/>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39" name="Google Shape;1139;p7"/>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0" name="Google Shape;1140;p7"/>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1" name="Google Shape;1141;p7"/>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2" name="Google Shape;1142;p7"/>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3" name="Google Shape;1143;p7"/>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4" name="Google Shape;1144;p7"/>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5" name="Google Shape;1145;p7"/>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6" name="Google Shape;1146;p7"/>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7" name="Google Shape;1147;p7"/>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8" name="Google Shape;1148;p7"/>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49" name="Google Shape;1149;p7"/>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0" name="Google Shape;1150;p7"/>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1" name="Google Shape;1151;p7"/>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2" name="Google Shape;1152;p7"/>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3" name="Google Shape;1153;p7"/>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4" name="Google Shape;1154;p7"/>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5" name="Google Shape;1155;p7"/>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6" name="Google Shape;1156;p7"/>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7" name="Google Shape;1157;p7"/>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8" name="Google Shape;1158;p7"/>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59" name="Google Shape;1159;p7"/>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0" name="Google Shape;1160;p7"/>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1" name="Google Shape;1161;p7"/>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2" name="Google Shape;1162;p7"/>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3" name="Google Shape;1163;p7"/>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4" name="Google Shape;1164;p7"/>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5" name="Google Shape;1165;p7"/>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6" name="Google Shape;1166;p7"/>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7" name="Google Shape;1167;p7"/>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8" name="Google Shape;1168;p7"/>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69" name="Google Shape;1169;p7"/>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0" name="Google Shape;1170;p7"/>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1" name="Google Shape;1171;p7"/>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2" name="Google Shape;1172;p7"/>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3" name="Google Shape;1173;p7"/>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4" name="Google Shape;1174;p7"/>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5" name="Google Shape;1175;p7"/>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6" name="Google Shape;1176;p7"/>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7" name="Google Shape;1177;p7"/>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8" name="Google Shape;1178;p7"/>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79" name="Google Shape;1179;p7"/>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0" name="Google Shape;1180;p7"/>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1" name="Google Shape;1181;p7"/>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2" name="Google Shape;1182;p7"/>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3" name="Google Shape;1183;p7"/>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4" name="Google Shape;1184;p7"/>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5" name="Google Shape;1185;p7"/>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6" name="Google Shape;1186;p7"/>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7" name="Google Shape;1187;p7"/>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8" name="Google Shape;1188;p7"/>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89" name="Google Shape;1189;p7"/>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0" name="Google Shape;1190;p7"/>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1" name="Google Shape;1191;p7"/>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2" name="Google Shape;1192;p7"/>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3" name="Google Shape;1193;p7"/>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4" name="Google Shape;1194;p7"/>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5" name="Google Shape;1195;p7"/>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6" name="Google Shape;1196;p7"/>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7" name="Google Shape;1197;p7"/>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8" name="Google Shape;1198;p7"/>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199" name="Google Shape;1199;p7"/>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0" name="Google Shape;1200;p7"/>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1" name="Google Shape;1201;p7"/>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2" name="Google Shape;1202;p7"/>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3" name="Google Shape;1203;p7"/>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4" name="Google Shape;1204;p7"/>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5" name="Google Shape;1205;p7"/>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6" name="Google Shape;1206;p7"/>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7" name="Google Shape;1207;p7"/>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8" name="Google Shape;1208;p7"/>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09" name="Google Shape;1209;p7"/>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0" name="Google Shape;1210;p7"/>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1" name="Google Shape;1211;p7"/>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2" name="Google Shape;1212;p7"/>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3" name="Google Shape;1213;p7"/>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4" name="Google Shape;1214;p7"/>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5" name="Google Shape;1215;p7"/>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6" name="Google Shape;1216;p7"/>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7" name="Google Shape;1217;p7"/>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8" name="Google Shape;1218;p7"/>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19" name="Google Shape;1219;p7"/>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20" name="Google Shape;1220;p7"/>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21" name="Google Shape;1221;p7"/>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22" name="Google Shape;1222;p7"/>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223" name="Google Shape;1223;p7"/>
            <p:cNvGrpSpPr/>
            <p:nvPr/>
          </p:nvGrpSpPr>
          <p:grpSpPr>
            <a:xfrm>
              <a:off x="257779" y="228476"/>
              <a:ext cx="414503" cy="1223073"/>
              <a:chOff x="2284457" y="504922"/>
              <a:chExt cx="486522" cy="1435581"/>
            </a:xfrm>
          </p:grpSpPr>
          <p:sp>
            <p:nvSpPr>
              <p:cNvPr id="1224" name="Google Shape;1224;p7"/>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25" name="Google Shape;1225;p7"/>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226" name="Google Shape;1226;p7"/>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227" name="Google Shape;1227;p7"/>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학습 방식</a:t>
            </a:r>
            <a:endParaRPr sz="1300">
              <a:solidFill>
                <a:schemeClr val="lt1"/>
              </a:solidFill>
              <a:latin typeface="Malgun Gothic"/>
              <a:ea typeface="Malgun Gothic"/>
              <a:cs typeface="Malgun Gothic"/>
              <a:sym typeface="Malgun Gothic"/>
            </a:endParaRPr>
          </a:p>
        </p:txBody>
      </p:sp>
      <p:pic>
        <p:nvPicPr>
          <p:cNvPr id="1228" name="Google Shape;1228;p7"/>
          <p:cNvPicPr preferRelativeResize="0"/>
          <p:nvPr/>
        </p:nvPicPr>
        <p:blipFill rotWithShape="1">
          <a:blip r:embed="rId3">
            <a:alphaModFix/>
          </a:blip>
          <a:srcRect b="0" l="0" r="0" t="0"/>
          <a:stretch/>
        </p:blipFill>
        <p:spPr>
          <a:xfrm>
            <a:off x="3944102" y="4410027"/>
            <a:ext cx="4303796" cy="2063765"/>
          </a:xfrm>
          <a:prstGeom prst="rect">
            <a:avLst/>
          </a:prstGeom>
          <a:noFill/>
          <a:ln>
            <a:noFill/>
          </a:ln>
        </p:spPr>
      </p:pic>
      <p:sp>
        <p:nvSpPr>
          <p:cNvPr id="1229" name="Google Shape;1229;p7"/>
          <p:cNvSpPr txBox="1"/>
          <p:nvPr/>
        </p:nvSpPr>
        <p:spPr>
          <a:xfrm>
            <a:off x="689424" y="1485098"/>
            <a:ext cx="10774956" cy="2782493"/>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RNN Loss Function :                                       (θ : base network , Φ : RNN)</a:t>
            </a:r>
            <a:endParaRPr/>
          </a:p>
          <a:p>
            <a:pPr indent="-171450" lvl="0" marL="285750" marR="0" rtl="0" algn="l">
              <a:lnSpc>
                <a:spcPct val="200000"/>
              </a:lnSpc>
              <a:spcBef>
                <a:spcPts val="0"/>
              </a:spcBef>
              <a:spcAft>
                <a:spcPts val="0"/>
              </a:spcAft>
              <a:buClr>
                <a:schemeClr val="dk1"/>
              </a:buClr>
              <a:buSzPts val="1800"/>
              <a:buFont typeface="Arial"/>
              <a:buNone/>
            </a:pPr>
            <a:r>
              <a:t/>
            </a:r>
            <a:endParaRPr sz="1800">
              <a:solidFill>
                <a:schemeClr val="lt1"/>
              </a:solidFill>
              <a:latin typeface="Malgun Gothic"/>
              <a:ea typeface="Malgun Gothic"/>
              <a:cs typeface="Malgun Gothic"/>
              <a:sym typeface="Malgun Gothic"/>
            </a:endParaRPr>
          </a:p>
          <a:p>
            <a:pPr indent="-285750" lvl="0" marL="285750" marR="0" rtl="0" algn="l">
              <a:lnSpc>
                <a:spcPct val="20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RNN : </a:t>
            </a:r>
            <a:endParaRPr/>
          </a:p>
          <a:p>
            <a:pPr indent="-171450" lvl="0" marL="285750" marR="0" rtl="0" algn="l">
              <a:lnSpc>
                <a:spcPct val="200000"/>
              </a:lnSpc>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285750" lvl="0" marL="285750" marR="0" rtl="0" algn="l">
              <a:lnSpc>
                <a:spcPct val="20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optimizee의 파라미터 값은 다음 식으로 업데이트</a:t>
            </a:r>
            <a:endParaRPr sz="1800">
              <a:solidFill>
                <a:schemeClr val="lt1"/>
              </a:solidFill>
              <a:latin typeface="Arial"/>
              <a:ea typeface="Arial"/>
              <a:cs typeface="Arial"/>
              <a:sym typeface="Arial"/>
            </a:endParaRPr>
          </a:p>
        </p:txBody>
      </p:sp>
      <p:pic>
        <p:nvPicPr>
          <p:cNvPr id="1230" name="Google Shape;1230;p7"/>
          <p:cNvPicPr preferRelativeResize="0"/>
          <p:nvPr/>
        </p:nvPicPr>
        <p:blipFill rotWithShape="1">
          <a:blip r:embed="rId4">
            <a:alphaModFix/>
          </a:blip>
          <a:srcRect b="0" l="0" r="0" t="0"/>
          <a:stretch/>
        </p:blipFill>
        <p:spPr>
          <a:xfrm>
            <a:off x="5786539" y="2350165"/>
            <a:ext cx="3782579" cy="1201727"/>
          </a:xfrm>
          <a:prstGeom prst="rect">
            <a:avLst/>
          </a:prstGeom>
          <a:noFill/>
          <a:ln>
            <a:noFill/>
          </a:ln>
        </p:spPr>
      </p:pic>
      <p:pic>
        <p:nvPicPr>
          <p:cNvPr id="1231" name="Google Shape;1231;p7"/>
          <p:cNvPicPr preferRelativeResize="0"/>
          <p:nvPr/>
        </p:nvPicPr>
        <p:blipFill rotWithShape="1">
          <a:blip r:embed="rId5">
            <a:alphaModFix/>
          </a:blip>
          <a:srcRect b="0" l="0" r="0" t="0"/>
          <a:stretch/>
        </p:blipFill>
        <p:spPr>
          <a:xfrm>
            <a:off x="6045692" y="3887052"/>
            <a:ext cx="1914525" cy="304800"/>
          </a:xfrm>
          <a:prstGeom prst="rect">
            <a:avLst/>
          </a:prstGeom>
          <a:noFill/>
          <a:ln>
            <a:noFill/>
          </a:ln>
        </p:spPr>
      </p:pic>
      <p:pic>
        <p:nvPicPr>
          <p:cNvPr id="1232" name="Google Shape;1232;p7"/>
          <p:cNvPicPr preferRelativeResize="0"/>
          <p:nvPr/>
        </p:nvPicPr>
        <p:blipFill rotWithShape="1">
          <a:blip r:embed="rId6">
            <a:alphaModFix/>
          </a:blip>
          <a:srcRect b="0" l="0" r="0" t="0"/>
          <a:stretch/>
        </p:blipFill>
        <p:spPr>
          <a:xfrm>
            <a:off x="3373785" y="1710611"/>
            <a:ext cx="2905125" cy="342900"/>
          </a:xfrm>
          <a:prstGeom prst="rect">
            <a:avLst/>
          </a:prstGeom>
          <a:noFill/>
          <a:ln>
            <a:noFill/>
          </a:ln>
        </p:spPr>
      </p:pic>
      <p:pic>
        <p:nvPicPr>
          <p:cNvPr id="1233" name="Google Shape;1233;p7"/>
          <p:cNvPicPr preferRelativeResize="0"/>
          <p:nvPr/>
        </p:nvPicPr>
        <p:blipFill rotWithShape="1">
          <a:blip r:embed="rId7">
            <a:alphaModFix/>
          </a:blip>
          <a:srcRect b="0" l="0" r="0" t="0"/>
          <a:stretch/>
        </p:blipFill>
        <p:spPr>
          <a:xfrm>
            <a:off x="1860008" y="2804080"/>
            <a:ext cx="3581400" cy="34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237" name="Shape 1237"/>
        <p:cNvGrpSpPr/>
        <p:nvPr/>
      </p:nvGrpSpPr>
      <p:grpSpPr>
        <a:xfrm>
          <a:off x="0" y="0"/>
          <a:ext cx="0" cy="0"/>
          <a:chOff x="0" y="0"/>
          <a:chExt cx="0" cy="0"/>
        </a:xfrm>
      </p:grpSpPr>
      <p:grpSp>
        <p:nvGrpSpPr>
          <p:cNvPr id="1238" name="Google Shape;1238;p8"/>
          <p:cNvGrpSpPr/>
          <p:nvPr/>
        </p:nvGrpSpPr>
        <p:grpSpPr>
          <a:xfrm>
            <a:off x="-38100" y="6403"/>
            <a:ext cx="12280539" cy="6851597"/>
            <a:chOff x="-38100" y="6403"/>
            <a:chExt cx="12280539" cy="6851597"/>
          </a:xfrm>
        </p:grpSpPr>
        <p:sp>
          <p:nvSpPr>
            <p:cNvPr id="1239" name="Google Shape;1239;p8"/>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0" name="Google Shape;1240;p8"/>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241" name="Google Shape;1241;p8"/>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242" name="Google Shape;1242;p8"/>
            <p:cNvGrpSpPr/>
            <p:nvPr/>
          </p:nvGrpSpPr>
          <p:grpSpPr>
            <a:xfrm>
              <a:off x="-38100" y="577089"/>
              <a:ext cx="12280539" cy="262924"/>
              <a:chOff x="-38100" y="672339"/>
              <a:chExt cx="12280539" cy="262924"/>
            </a:xfrm>
          </p:grpSpPr>
          <p:grpSp>
            <p:nvGrpSpPr>
              <p:cNvPr id="1243" name="Google Shape;1243;p8"/>
              <p:cNvGrpSpPr/>
              <p:nvPr/>
            </p:nvGrpSpPr>
            <p:grpSpPr>
              <a:xfrm>
                <a:off x="38100" y="767589"/>
                <a:ext cx="12204339" cy="167674"/>
                <a:chOff x="38100" y="767589"/>
                <a:chExt cx="12204339" cy="167674"/>
              </a:xfrm>
            </p:grpSpPr>
            <p:sp>
              <p:nvSpPr>
                <p:cNvPr id="1244" name="Google Shape;1244;p8"/>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5" name="Google Shape;1245;p8"/>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6" name="Google Shape;1246;p8"/>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7" name="Google Shape;1247;p8"/>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8" name="Google Shape;1248;p8"/>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49" name="Google Shape;1249;p8"/>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0" name="Google Shape;1250;p8"/>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1" name="Google Shape;1251;p8"/>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2" name="Google Shape;1252;p8"/>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3" name="Google Shape;1253;p8"/>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4" name="Google Shape;1254;p8"/>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5" name="Google Shape;1255;p8"/>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6" name="Google Shape;1256;p8"/>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7" name="Google Shape;1257;p8"/>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8" name="Google Shape;1258;p8"/>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59" name="Google Shape;1259;p8"/>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0" name="Google Shape;1260;p8"/>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1" name="Google Shape;1261;p8"/>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2" name="Google Shape;1262;p8"/>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3" name="Google Shape;1263;p8"/>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4" name="Google Shape;1264;p8"/>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5" name="Google Shape;1265;p8"/>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6" name="Google Shape;1266;p8"/>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7" name="Google Shape;1267;p8"/>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8" name="Google Shape;1268;p8"/>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69" name="Google Shape;1269;p8"/>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0" name="Google Shape;1270;p8"/>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1" name="Google Shape;1271;p8"/>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2" name="Google Shape;1272;p8"/>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3" name="Google Shape;1273;p8"/>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4" name="Google Shape;1274;p8"/>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5" name="Google Shape;1275;p8"/>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6" name="Google Shape;1276;p8"/>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7" name="Google Shape;1277;p8"/>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8" name="Google Shape;1278;p8"/>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79" name="Google Shape;1279;p8"/>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0" name="Google Shape;1280;p8"/>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1" name="Google Shape;1281;p8"/>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2" name="Google Shape;1282;p8"/>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3" name="Google Shape;1283;p8"/>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4" name="Google Shape;1284;p8"/>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5" name="Google Shape;1285;p8"/>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6" name="Google Shape;1286;p8"/>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7" name="Google Shape;1287;p8"/>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8" name="Google Shape;1288;p8"/>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89" name="Google Shape;1289;p8"/>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0" name="Google Shape;1290;p8"/>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1" name="Google Shape;1291;p8"/>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2" name="Google Shape;1292;p8"/>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3" name="Google Shape;1293;p8"/>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4" name="Google Shape;1294;p8"/>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5" name="Google Shape;1295;p8"/>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6" name="Google Shape;1296;p8"/>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7" name="Google Shape;1297;p8"/>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8" name="Google Shape;1298;p8"/>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299" name="Google Shape;1299;p8"/>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0" name="Google Shape;1300;p8"/>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1" name="Google Shape;1301;p8"/>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2" name="Google Shape;1302;p8"/>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3" name="Google Shape;1303;p8"/>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4" name="Google Shape;1304;p8"/>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5" name="Google Shape;1305;p8"/>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6" name="Google Shape;1306;p8"/>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7" name="Google Shape;1307;p8"/>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8" name="Google Shape;1308;p8"/>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9" name="Google Shape;1309;p8"/>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0" name="Google Shape;1310;p8"/>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1" name="Google Shape;1311;p8"/>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2" name="Google Shape;1312;p8"/>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3" name="Google Shape;1313;p8"/>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4" name="Google Shape;1314;p8"/>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5" name="Google Shape;1315;p8"/>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6" name="Google Shape;1316;p8"/>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7" name="Google Shape;1317;p8"/>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8" name="Google Shape;1318;p8"/>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19" name="Google Shape;1319;p8"/>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0" name="Google Shape;1320;p8"/>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1" name="Google Shape;1321;p8"/>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2" name="Google Shape;1322;p8"/>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3" name="Google Shape;1323;p8"/>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4" name="Google Shape;1324;p8"/>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5" name="Google Shape;1325;p8"/>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6" name="Google Shape;1326;p8"/>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7" name="Google Shape;1327;p8"/>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28" name="Google Shape;1328;p8"/>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1329" name="Google Shape;1329;p8"/>
              <p:cNvGrpSpPr/>
              <p:nvPr/>
            </p:nvGrpSpPr>
            <p:grpSpPr>
              <a:xfrm flipH="1" rot="10800000">
                <a:off x="-38100" y="672339"/>
                <a:ext cx="12204339" cy="167674"/>
                <a:chOff x="38100" y="767589"/>
                <a:chExt cx="12204339" cy="167674"/>
              </a:xfrm>
            </p:grpSpPr>
            <p:sp>
              <p:nvSpPr>
                <p:cNvPr id="1330" name="Google Shape;1330;p8"/>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1" name="Google Shape;1331;p8"/>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2" name="Google Shape;1332;p8"/>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3" name="Google Shape;1333;p8"/>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4" name="Google Shape;1334;p8"/>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5" name="Google Shape;1335;p8"/>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6" name="Google Shape;1336;p8"/>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7" name="Google Shape;1337;p8"/>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8" name="Google Shape;1338;p8"/>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39" name="Google Shape;1339;p8"/>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0" name="Google Shape;1340;p8"/>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1" name="Google Shape;1341;p8"/>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2" name="Google Shape;1342;p8"/>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3" name="Google Shape;1343;p8"/>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4" name="Google Shape;1344;p8"/>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5" name="Google Shape;1345;p8"/>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6" name="Google Shape;1346;p8"/>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7" name="Google Shape;1347;p8"/>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8" name="Google Shape;1348;p8"/>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49" name="Google Shape;1349;p8"/>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0" name="Google Shape;1350;p8"/>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1" name="Google Shape;1351;p8"/>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2" name="Google Shape;1352;p8"/>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3" name="Google Shape;1353;p8"/>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4" name="Google Shape;1354;p8"/>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5" name="Google Shape;1355;p8"/>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6" name="Google Shape;1356;p8"/>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7" name="Google Shape;1357;p8"/>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8" name="Google Shape;1358;p8"/>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59" name="Google Shape;1359;p8"/>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0" name="Google Shape;1360;p8"/>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1" name="Google Shape;1361;p8"/>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2" name="Google Shape;1362;p8"/>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3" name="Google Shape;1363;p8"/>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4" name="Google Shape;1364;p8"/>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5" name="Google Shape;1365;p8"/>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6" name="Google Shape;1366;p8"/>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7" name="Google Shape;1367;p8"/>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8" name="Google Shape;1368;p8"/>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69" name="Google Shape;1369;p8"/>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0" name="Google Shape;1370;p8"/>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1" name="Google Shape;1371;p8"/>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2" name="Google Shape;1372;p8"/>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3" name="Google Shape;1373;p8"/>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4" name="Google Shape;1374;p8"/>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5" name="Google Shape;1375;p8"/>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6" name="Google Shape;1376;p8"/>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7" name="Google Shape;1377;p8"/>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8" name="Google Shape;1378;p8"/>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79" name="Google Shape;1379;p8"/>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0" name="Google Shape;1380;p8"/>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1" name="Google Shape;1381;p8"/>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2" name="Google Shape;1382;p8"/>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3" name="Google Shape;1383;p8"/>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4" name="Google Shape;1384;p8"/>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5" name="Google Shape;1385;p8"/>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6" name="Google Shape;1386;p8"/>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7" name="Google Shape;1387;p8"/>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8" name="Google Shape;1388;p8"/>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89" name="Google Shape;1389;p8"/>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0" name="Google Shape;1390;p8"/>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1" name="Google Shape;1391;p8"/>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2" name="Google Shape;1392;p8"/>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3" name="Google Shape;1393;p8"/>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4" name="Google Shape;1394;p8"/>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5" name="Google Shape;1395;p8"/>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6" name="Google Shape;1396;p8"/>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7" name="Google Shape;1397;p8"/>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8" name="Google Shape;1398;p8"/>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99" name="Google Shape;1399;p8"/>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0" name="Google Shape;1400;p8"/>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1" name="Google Shape;1401;p8"/>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2" name="Google Shape;1402;p8"/>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3" name="Google Shape;1403;p8"/>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4" name="Google Shape;1404;p8"/>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5" name="Google Shape;1405;p8"/>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6" name="Google Shape;1406;p8"/>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7" name="Google Shape;1407;p8"/>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8" name="Google Shape;1408;p8"/>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09" name="Google Shape;1409;p8"/>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0" name="Google Shape;1410;p8"/>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1" name="Google Shape;1411;p8"/>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2" name="Google Shape;1412;p8"/>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3" name="Google Shape;1413;p8"/>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4" name="Google Shape;1414;p8"/>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415" name="Google Shape;1415;p8"/>
            <p:cNvGrpSpPr/>
            <p:nvPr/>
          </p:nvGrpSpPr>
          <p:grpSpPr>
            <a:xfrm>
              <a:off x="257779" y="228476"/>
              <a:ext cx="414503" cy="1223073"/>
              <a:chOff x="2284457" y="504922"/>
              <a:chExt cx="486522" cy="1435581"/>
            </a:xfrm>
          </p:grpSpPr>
          <p:sp>
            <p:nvSpPr>
              <p:cNvPr id="1416" name="Google Shape;1416;p8"/>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17" name="Google Shape;1417;p8"/>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418" name="Google Shape;1418;p8"/>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419" name="Google Shape;1419;p8"/>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Few-Shot Learning 알고리즘의 종류</a:t>
            </a:r>
            <a:endParaRPr sz="1300">
              <a:solidFill>
                <a:schemeClr val="lt1"/>
              </a:solidFill>
              <a:latin typeface="Malgun Gothic"/>
              <a:ea typeface="Malgun Gothic"/>
              <a:cs typeface="Malgun Gothic"/>
              <a:sym typeface="Malgun Gothic"/>
            </a:endParaRPr>
          </a:p>
        </p:txBody>
      </p:sp>
      <p:sp>
        <p:nvSpPr>
          <p:cNvPr id="1420" name="Google Shape;1420;p8"/>
          <p:cNvSpPr txBox="1"/>
          <p:nvPr/>
        </p:nvSpPr>
        <p:spPr>
          <a:xfrm>
            <a:off x="285957" y="1584905"/>
            <a:ext cx="11880282" cy="47131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Few-Shot Learning 알고리즘의 종류</a:t>
            </a:r>
            <a:endParaRPr/>
          </a:p>
          <a:p>
            <a:pPr indent="-285750" lvl="1" marL="7429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Metric-based </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Support 데이터와 query 데이터 간의 거리 유사도를 측정하는 방식</a:t>
            </a:r>
            <a:endParaRPr b="0" i="0" sz="1800" u="none" cap="none" strike="noStrike">
              <a:solidFill>
                <a:schemeClr val="lt1"/>
              </a:solidFill>
              <a:latin typeface="Malgun Gothic"/>
              <a:ea typeface="Malgun Gothic"/>
              <a:cs typeface="Malgun Gothic"/>
              <a:sym typeface="Malgun Gothic"/>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Efficient distance metric을 학습한다.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주어진 support 데이터를 feature space에 나타낸다. 같은 class의 데이터는 가깝게 두고,                다른 class의 데이터는 거리가 멀어지게 학습한다.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Query 데이터를 유클리디안 거리(혹은 cosine 유사도)가 가까운 support 데이터의                      class로 예측한다.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Ex) siamese networks, prototypical networks, relation networks</a:t>
            </a:r>
            <a:endParaRPr/>
          </a:p>
        </p:txBody>
      </p:sp>
      <p:pic>
        <p:nvPicPr>
          <p:cNvPr id="1421" name="Google Shape;1421;p8"/>
          <p:cNvPicPr preferRelativeResize="0"/>
          <p:nvPr/>
        </p:nvPicPr>
        <p:blipFill rotWithShape="1">
          <a:blip r:embed="rId3">
            <a:alphaModFix/>
          </a:blip>
          <a:srcRect b="0" l="0" r="0" t="0"/>
          <a:stretch/>
        </p:blipFill>
        <p:spPr>
          <a:xfrm>
            <a:off x="5951626" y="931706"/>
            <a:ext cx="5944097" cy="1425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425" name="Shape 1425"/>
        <p:cNvGrpSpPr/>
        <p:nvPr/>
      </p:nvGrpSpPr>
      <p:grpSpPr>
        <a:xfrm>
          <a:off x="0" y="0"/>
          <a:ext cx="0" cy="0"/>
          <a:chOff x="0" y="0"/>
          <a:chExt cx="0" cy="0"/>
        </a:xfrm>
      </p:grpSpPr>
      <p:grpSp>
        <p:nvGrpSpPr>
          <p:cNvPr id="1426" name="Google Shape;1426;p9"/>
          <p:cNvGrpSpPr/>
          <p:nvPr/>
        </p:nvGrpSpPr>
        <p:grpSpPr>
          <a:xfrm>
            <a:off x="-38100" y="6403"/>
            <a:ext cx="12280539" cy="6851597"/>
            <a:chOff x="-38100" y="6403"/>
            <a:chExt cx="12280539" cy="6851597"/>
          </a:xfrm>
        </p:grpSpPr>
        <p:sp>
          <p:nvSpPr>
            <p:cNvPr id="1427" name="Google Shape;1427;p9"/>
            <p:cNvSpPr/>
            <p:nvPr/>
          </p:nvSpPr>
          <p:spPr>
            <a:xfrm>
              <a:off x="0" y="6185661"/>
              <a:ext cx="12192000" cy="672339"/>
            </a:xfrm>
            <a:prstGeom prst="rect">
              <a:avLst/>
            </a:prstGeom>
            <a:solidFill>
              <a:srgbClr val="FF7C80"/>
            </a:solidFill>
            <a:ln cap="flat" cmpd="sng" w="381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28" name="Google Shape;1428;p9"/>
            <p:cNvSpPr/>
            <p:nvPr/>
          </p:nvSpPr>
          <p:spPr>
            <a:xfrm>
              <a:off x="213367" y="98095"/>
              <a:ext cx="11807088" cy="6531429"/>
            </a:xfrm>
            <a:prstGeom prst="round2SameRect">
              <a:avLst>
                <a:gd fmla="val 0" name="adj1"/>
                <a:gd fmla="val 5934" name="adj2"/>
              </a:avLst>
            </a:prstGeom>
            <a:solidFill>
              <a:srgbClr val="323F4F"/>
            </a:solidFill>
            <a:ln cap="flat" cmpd="sng" w="38100">
              <a:solidFill>
                <a:srgbClr val="222A35"/>
              </a:solidFill>
              <a:prstDash val="solid"/>
              <a:miter lim="800000"/>
              <a:headEnd len="sm" w="sm" type="none"/>
              <a:tailEnd len="sm" w="sm" type="none"/>
            </a:ln>
            <a:effectLst>
              <a:outerShdw rotWithShape="0" algn="tl" dir="2700000" dist="88900">
                <a:srgbClr val="000000">
                  <a:alpha val="2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cxnSp>
          <p:nvCxnSpPr>
            <p:cNvPr id="1429" name="Google Shape;1429;p9"/>
            <p:cNvCxnSpPr/>
            <p:nvPr/>
          </p:nvCxnSpPr>
          <p:spPr>
            <a:xfrm>
              <a:off x="-1" y="867761"/>
              <a:ext cx="12191999" cy="0"/>
            </a:xfrm>
            <a:prstGeom prst="straightConnector1">
              <a:avLst/>
            </a:prstGeom>
            <a:noFill/>
            <a:ln cap="flat" cmpd="sng" w="19050">
              <a:solidFill>
                <a:srgbClr val="222A35"/>
              </a:solidFill>
              <a:prstDash val="dash"/>
              <a:miter lim="800000"/>
              <a:headEnd len="sm" w="sm" type="none"/>
              <a:tailEnd len="sm" w="sm" type="none"/>
            </a:ln>
          </p:spPr>
        </p:cxnSp>
        <p:grpSp>
          <p:nvGrpSpPr>
            <p:cNvPr id="1430" name="Google Shape;1430;p9"/>
            <p:cNvGrpSpPr/>
            <p:nvPr/>
          </p:nvGrpSpPr>
          <p:grpSpPr>
            <a:xfrm>
              <a:off x="-38100" y="577089"/>
              <a:ext cx="12280539" cy="262924"/>
              <a:chOff x="-38100" y="672339"/>
              <a:chExt cx="12280539" cy="262924"/>
            </a:xfrm>
          </p:grpSpPr>
          <p:grpSp>
            <p:nvGrpSpPr>
              <p:cNvPr id="1431" name="Google Shape;1431;p9"/>
              <p:cNvGrpSpPr/>
              <p:nvPr/>
            </p:nvGrpSpPr>
            <p:grpSpPr>
              <a:xfrm>
                <a:off x="38100" y="767589"/>
                <a:ext cx="12204339" cy="167674"/>
                <a:chOff x="38100" y="767589"/>
                <a:chExt cx="12204339" cy="167674"/>
              </a:xfrm>
            </p:grpSpPr>
            <p:sp>
              <p:nvSpPr>
                <p:cNvPr id="1432" name="Google Shape;1432;p9"/>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3" name="Google Shape;1433;p9"/>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4" name="Google Shape;1434;p9"/>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5" name="Google Shape;1435;p9"/>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6" name="Google Shape;1436;p9"/>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7" name="Google Shape;1437;p9"/>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8" name="Google Shape;1438;p9"/>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39" name="Google Shape;1439;p9"/>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0" name="Google Shape;1440;p9"/>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1" name="Google Shape;1441;p9"/>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2" name="Google Shape;1442;p9"/>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3" name="Google Shape;1443;p9"/>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4" name="Google Shape;1444;p9"/>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5" name="Google Shape;1445;p9"/>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6" name="Google Shape;1446;p9"/>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7" name="Google Shape;1447;p9"/>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8" name="Google Shape;1448;p9"/>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49" name="Google Shape;1449;p9"/>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0" name="Google Shape;1450;p9"/>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1" name="Google Shape;1451;p9"/>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2" name="Google Shape;1452;p9"/>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3" name="Google Shape;1453;p9"/>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4" name="Google Shape;1454;p9"/>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5" name="Google Shape;1455;p9"/>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6" name="Google Shape;1456;p9"/>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7" name="Google Shape;1457;p9"/>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8" name="Google Shape;1458;p9"/>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59" name="Google Shape;1459;p9"/>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0" name="Google Shape;1460;p9"/>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1" name="Google Shape;1461;p9"/>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2" name="Google Shape;1462;p9"/>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3" name="Google Shape;1463;p9"/>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4" name="Google Shape;1464;p9"/>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5" name="Google Shape;1465;p9"/>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6" name="Google Shape;1466;p9"/>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7" name="Google Shape;1467;p9"/>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8" name="Google Shape;1468;p9"/>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69" name="Google Shape;1469;p9"/>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0" name="Google Shape;1470;p9"/>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1" name="Google Shape;1471;p9"/>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2" name="Google Shape;1472;p9"/>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3" name="Google Shape;1473;p9"/>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4" name="Google Shape;1474;p9"/>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5" name="Google Shape;1475;p9"/>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6" name="Google Shape;1476;p9"/>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7" name="Google Shape;1477;p9"/>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8" name="Google Shape;1478;p9"/>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79" name="Google Shape;1479;p9"/>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0" name="Google Shape;1480;p9"/>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1" name="Google Shape;1481;p9"/>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2" name="Google Shape;1482;p9"/>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3" name="Google Shape;1483;p9"/>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4" name="Google Shape;1484;p9"/>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5" name="Google Shape;1485;p9"/>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6" name="Google Shape;1486;p9"/>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7" name="Google Shape;1487;p9"/>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8" name="Google Shape;1488;p9"/>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89" name="Google Shape;1489;p9"/>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0" name="Google Shape;1490;p9"/>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1" name="Google Shape;1491;p9"/>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2" name="Google Shape;1492;p9"/>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3" name="Google Shape;1493;p9"/>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4" name="Google Shape;1494;p9"/>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5" name="Google Shape;1495;p9"/>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6" name="Google Shape;1496;p9"/>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7" name="Google Shape;1497;p9"/>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8" name="Google Shape;1498;p9"/>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99" name="Google Shape;1499;p9"/>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0" name="Google Shape;1500;p9"/>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1" name="Google Shape;1501;p9"/>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2" name="Google Shape;1502;p9"/>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3" name="Google Shape;1503;p9"/>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4" name="Google Shape;1504;p9"/>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5" name="Google Shape;1505;p9"/>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6" name="Google Shape;1506;p9"/>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7" name="Google Shape;1507;p9"/>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8" name="Google Shape;1508;p9"/>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09" name="Google Shape;1509;p9"/>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0" name="Google Shape;1510;p9"/>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1" name="Google Shape;1511;p9"/>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2" name="Google Shape;1512;p9"/>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3" name="Google Shape;1513;p9"/>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4" name="Google Shape;1514;p9"/>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5" name="Google Shape;1515;p9"/>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6" name="Google Shape;1516;p9"/>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nvGrpSpPr>
              <p:cNvPr id="1517" name="Google Shape;1517;p9"/>
              <p:cNvGrpSpPr/>
              <p:nvPr/>
            </p:nvGrpSpPr>
            <p:grpSpPr>
              <a:xfrm flipH="1" rot="10800000">
                <a:off x="-38100" y="672339"/>
                <a:ext cx="12204339" cy="167674"/>
                <a:chOff x="38100" y="767589"/>
                <a:chExt cx="12204339" cy="167674"/>
              </a:xfrm>
            </p:grpSpPr>
            <p:sp>
              <p:nvSpPr>
                <p:cNvPr id="1518" name="Google Shape;1518;p9"/>
                <p:cNvSpPr/>
                <p:nvPr/>
              </p:nvSpPr>
              <p:spPr>
                <a:xfrm>
                  <a:off x="3810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19" name="Google Shape;1519;p9"/>
                <p:cNvSpPr/>
                <p:nvPr/>
              </p:nvSpPr>
              <p:spPr>
                <a:xfrm>
                  <a:off x="18188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0" name="Google Shape;1520;p9"/>
                <p:cNvSpPr/>
                <p:nvPr/>
              </p:nvSpPr>
              <p:spPr>
                <a:xfrm>
                  <a:off x="32566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1" name="Google Shape;1521;p9"/>
                <p:cNvSpPr/>
                <p:nvPr/>
              </p:nvSpPr>
              <p:spPr>
                <a:xfrm>
                  <a:off x="46944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2" name="Google Shape;1522;p9"/>
                <p:cNvSpPr/>
                <p:nvPr/>
              </p:nvSpPr>
              <p:spPr>
                <a:xfrm>
                  <a:off x="61322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3" name="Google Shape;1523;p9"/>
                <p:cNvSpPr/>
                <p:nvPr/>
              </p:nvSpPr>
              <p:spPr>
                <a:xfrm>
                  <a:off x="75700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4" name="Google Shape;1524;p9"/>
                <p:cNvSpPr/>
                <p:nvPr/>
              </p:nvSpPr>
              <p:spPr>
                <a:xfrm>
                  <a:off x="90078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5" name="Google Shape;1525;p9"/>
                <p:cNvSpPr/>
                <p:nvPr/>
              </p:nvSpPr>
              <p:spPr>
                <a:xfrm>
                  <a:off x="104456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6" name="Google Shape;1526;p9"/>
                <p:cNvSpPr/>
                <p:nvPr/>
              </p:nvSpPr>
              <p:spPr>
                <a:xfrm>
                  <a:off x="118834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7" name="Google Shape;1527;p9"/>
                <p:cNvSpPr/>
                <p:nvPr/>
              </p:nvSpPr>
              <p:spPr>
                <a:xfrm>
                  <a:off x="133212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8" name="Google Shape;1528;p9"/>
                <p:cNvSpPr/>
                <p:nvPr/>
              </p:nvSpPr>
              <p:spPr>
                <a:xfrm>
                  <a:off x="147591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29" name="Google Shape;1529;p9"/>
                <p:cNvSpPr/>
                <p:nvPr/>
              </p:nvSpPr>
              <p:spPr>
                <a:xfrm>
                  <a:off x="161969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0" name="Google Shape;1530;p9"/>
                <p:cNvSpPr/>
                <p:nvPr/>
              </p:nvSpPr>
              <p:spPr>
                <a:xfrm>
                  <a:off x="176347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1" name="Google Shape;1531;p9"/>
                <p:cNvSpPr/>
                <p:nvPr/>
              </p:nvSpPr>
              <p:spPr>
                <a:xfrm>
                  <a:off x="190725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2" name="Google Shape;1532;p9"/>
                <p:cNvSpPr/>
                <p:nvPr/>
              </p:nvSpPr>
              <p:spPr>
                <a:xfrm>
                  <a:off x="205103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3" name="Google Shape;1533;p9"/>
                <p:cNvSpPr/>
                <p:nvPr/>
              </p:nvSpPr>
              <p:spPr>
                <a:xfrm>
                  <a:off x="219481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4" name="Google Shape;1534;p9"/>
                <p:cNvSpPr/>
                <p:nvPr/>
              </p:nvSpPr>
              <p:spPr>
                <a:xfrm>
                  <a:off x="233859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5" name="Google Shape;1535;p9"/>
                <p:cNvSpPr/>
                <p:nvPr/>
              </p:nvSpPr>
              <p:spPr>
                <a:xfrm>
                  <a:off x="248237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6" name="Google Shape;1536;p9"/>
                <p:cNvSpPr/>
                <p:nvPr/>
              </p:nvSpPr>
              <p:spPr>
                <a:xfrm>
                  <a:off x="262615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7" name="Google Shape;1537;p9"/>
                <p:cNvSpPr/>
                <p:nvPr/>
              </p:nvSpPr>
              <p:spPr>
                <a:xfrm>
                  <a:off x="276993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8" name="Google Shape;1538;p9"/>
                <p:cNvSpPr/>
                <p:nvPr/>
              </p:nvSpPr>
              <p:spPr>
                <a:xfrm>
                  <a:off x="291372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39" name="Google Shape;1539;p9"/>
                <p:cNvSpPr/>
                <p:nvPr/>
              </p:nvSpPr>
              <p:spPr>
                <a:xfrm>
                  <a:off x="305750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0" name="Google Shape;1540;p9"/>
                <p:cNvSpPr/>
                <p:nvPr/>
              </p:nvSpPr>
              <p:spPr>
                <a:xfrm>
                  <a:off x="320128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1" name="Google Shape;1541;p9"/>
                <p:cNvSpPr/>
                <p:nvPr/>
              </p:nvSpPr>
              <p:spPr>
                <a:xfrm>
                  <a:off x="334506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2" name="Google Shape;1542;p9"/>
                <p:cNvSpPr/>
                <p:nvPr/>
              </p:nvSpPr>
              <p:spPr>
                <a:xfrm>
                  <a:off x="348884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3" name="Google Shape;1543;p9"/>
                <p:cNvSpPr/>
                <p:nvPr/>
              </p:nvSpPr>
              <p:spPr>
                <a:xfrm>
                  <a:off x="363262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4" name="Google Shape;1544;p9"/>
                <p:cNvSpPr/>
                <p:nvPr/>
              </p:nvSpPr>
              <p:spPr>
                <a:xfrm>
                  <a:off x="377640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5" name="Google Shape;1545;p9"/>
                <p:cNvSpPr/>
                <p:nvPr/>
              </p:nvSpPr>
              <p:spPr>
                <a:xfrm>
                  <a:off x="392018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6" name="Google Shape;1546;p9"/>
                <p:cNvSpPr/>
                <p:nvPr/>
              </p:nvSpPr>
              <p:spPr>
                <a:xfrm>
                  <a:off x="406396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7" name="Google Shape;1547;p9"/>
                <p:cNvSpPr/>
                <p:nvPr/>
              </p:nvSpPr>
              <p:spPr>
                <a:xfrm>
                  <a:off x="420774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8" name="Google Shape;1548;p9"/>
                <p:cNvSpPr/>
                <p:nvPr/>
              </p:nvSpPr>
              <p:spPr>
                <a:xfrm>
                  <a:off x="435153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49" name="Google Shape;1549;p9"/>
                <p:cNvSpPr/>
                <p:nvPr/>
              </p:nvSpPr>
              <p:spPr>
                <a:xfrm>
                  <a:off x="449531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0" name="Google Shape;1550;p9"/>
                <p:cNvSpPr/>
                <p:nvPr/>
              </p:nvSpPr>
              <p:spPr>
                <a:xfrm>
                  <a:off x="463909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1" name="Google Shape;1551;p9"/>
                <p:cNvSpPr/>
                <p:nvPr/>
              </p:nvSpPr>
              <p:spPr>
                <a:xfrm>
                  <a:off x="478287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2" name="Google Shape;1552;p9"/>
                <p:cNvSpPr/>
                <p:nvPr/>
              </p:nvSpPr>
              <p:spPr>
                <a:xfrm>
                  <a:off x="492665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3" name="Google Shape;1553;p9"/>
                <p:cNvSpPr/>
                <p:nvPr/>
              </p:nvSpPr>
              <p:spPr>
                <a:xfrm>
                  <a:off x="507043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4" name="Google Shape;1554;p9"/>
                <p:cNvSpPr/>
                <p:nvPr/>
              </p:nvSpPr>
              <p:spPr>
                <a:xfrm>
                  <a:off x="521421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5" name="Google Shape;1555;p9"/>
                <p:cNvSpPr/>
                <p:nvPr/>
              </p:nvSpPr>
              <p:spPr>
                <a:xfrm>
                  <a:off x="535799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6" name="Google Shape;1556;p9"/>
                <p:cNvSpPr/>
                <p:nvPr/>
              </p:nvSpPr>
              <p:spPr>
                <a:xfrm>
                  <a:off x="550177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7" name="Google Shape;1557;p9"/>
                <p:cNvSpPr/>
                <p:nvPr/>
              </p:nvSpPr>
              <p:spPr>
                <a:xfrm>
                  <a:off x="564555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8" name="Google Shape;1558;p9"/>
                <p:cNvSpPr/>
                <p:nvPr/>
              </p:nvSpPr>
              <p:spPr>
                <a:xfrm>
                  <a:off x="578934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59" name="Google Shape;1559;p9"/>
                <p:cNvSpPr/>
                <p:nvPr/>
              </p:nvSpPr>
              <p:spPr>
                <a:xfrm>
                  <a:off x="593312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0" name="Google Shape;1560;p9"/>
                <p:cNvSpPr/>
                <p:nvPr/>
              </p:nvSpPr>
              <p:spPr>
                <a:xfrm>
                  <a:off x="607690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1" name="Google Shape;1561;p9"/>
                <p:cNvSpPr/>
                <p:nvPr/>
              </p:nvSpPr>
              <p:spPr>
                <a:xfrm>
                  <a:off x="622068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2" name="Google Shape;1562;p9"/>
                <p:cNvSpPr/>
                <p:nvPr/>
              </p:nvSpPr>
              <p:spPr>
                <a:xfrm>
                  <a:off x="636446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3" name="Google Shape;1563;p9"/>
                <p:cNvSpPr/>
                <p:nvPr/>
              </p:nvSpPr>
              <p:spPr>
                <a:xfrm>
                  <a:off x="650824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4" name="Google Shape;1564;p9"/>
                <p:cNvSpPr/>
                <p:nvPr/>
              </p:nvSpPr>
              <p:spPr>
                <a:xfrm>
                  <a:off x="665202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5" name="Google Shape;1565;p9"/>
                <p:cNvSpPr/>
                <p:nvPr/>
              </p:nvSpPr>
              <p:spPr>
                <a:xfrm>
                  <a:off x="679580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6" name="Google Shape;1566;p9"/>
                <p:cNvSpPr/>
                <p:nvPr/>
              </p:nvSpPr>
              <p:spPr>
                <a:xfrm>
                  <a:off x="693958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7" name="Google Shape;1567;p9"/>
                <p:cNvSpPr/>
                <p:nvPr/>
              </p:nvSpPr>
              <p:spPr>
                <a:xfrm>
                  <a:off x="708336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8" name="Google Shape;1568;p9"/>
                <p:cNvSpPr/>
                <p:nvPr/>
              </p:nvSpPr>
              <p:spPr>
                <a:xfrm>
                  <a:off x="722715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69" name="Google Shape;1569;p9"/>
                <p:cNvSpPr/>
                <p:nvPr/>
              </p:nvSpPr>
              <p:spPr>
                <a:xfrm>
                  <a:off x="737093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0" name="Google Shape;1570;p9"/>
                <p:cNvSpPr/>
                <p:nvPr/>
              </p:nvSpPr>
              <p:spPr>
                <a:xfrm>
                  <a:off x="751471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1" name="Google Shape;1571;p9"/>
                <p:cNvSpPr/>
                <p:nvPr/>
              </p:nvSpPr>
              <p:spPr>
                <a:xfrm>
                  <a:off x="765849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2" name="Google Shape;1572;p9"/>
                <p:cNvSpPr/>
                <p:nvPr/>
              </p:nvSpPr>
              <p:spPr>
                <a:xfrm>
                  <a:off x="780227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3" name="Google Shape;1573;p9"/>
                <p:cNvSpPr/>
                <p:nvPr/>
              </p:nvSpPr>
              <p:spPr>
                <a:xfrm>
                  <a:off x="794605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4" name="Google Shape;1574;p9"/>
                <p:cNvSpPr/>
                <p:nvPr/>
              </p:nvSpPr>
              <p:spPr>
                <a:xfrm>
                  <a:off x="808983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5" name="Google Shape;1575;p9"/>
                <p:cNvSpPr/>
                <p:nvPr/>
              </p:nvSpPr>
              <p:spPr>
                <a:xfrm>
                  <a:off x="823361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6" name="Google Shape;1576;p9"/>
                <p:cNvSpPr/>
                <p:nvPr/>
              </p:nvSpPr>
              <p:spPr>
                <a:xfrm>
                  <a:off x="837739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7" name="Google Shape;1577;p9"/>
                <p:cNvSpPr/>
                <p:nvPr/>
              </p:nvSpPr>
              <p:spPr>
                <a:xfrm>
                  <a:off x="852117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8" name="Google Shape;1578;p9"/>
                <p:cNvSpPr/>
                <p:nvPr/>
              </p:nvSpPr>
              <p:spPr>
                <a:xfrm>
                  <a:off x="866496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79" name="Google Shape;1579;p9"/>
                <p:cNvSpPr/>
                <p:nvPr/>
              </p:nvSpPr>
              <p:spPr>
                <a:xfrm>
                  <a:off x="880874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0" name="Google Shape;1580;p9"/>
                <p:cNvSpPr/>
                <p:nvPr/>
              </p:nvSpPr>
              <p:spPr>
                <a:xfrm>
                  <a:off x="895252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1" name="Google Shape;1581;p9"/>
                <p:cNvSpPr/>
                <p:nvPr/>
              </p:nvSpPr>
              <p:spPr>
                <a:xfrm>
                  <a:off x="909630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2" name="Google Shape;1582;p9"/>
                <p:cNvSpPr/>
                <p:nvPr/>
              </p:nvSpPr>
              <p:spPr>
                <a:xfrm>
                  <a:off x="924008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3" name="Google Shape;1583;p9"/>
                <p:cNvSpPr/>
                <p:nvPr/>
              </p:nvSpPr>
              <p:spPr>
                <a:xfrm>
                  <a:off x="938386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4" name="Google Shape;1584;p9"/>
                <p:cNvSpPr/>
                <p:nvPr/>
              </p:nvSpPr>
              <p:spPr>
                <a:xfrm>
                  <a:off x="952764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5" name="Google Shape;1585;p9"/>
                <p:cNvSpPr/>
                <p:nvPr/>
              </p:nvSpPr>
              <p:spPr>
                <a:xfrm>
                  <a:off x="967142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6" name="Google Shape;1586;p9"/>
                <p:cNvSpPr/>
                <p:nvPr/>
              </p:nvSpPr>
              <p:spPr>
                <a:xfrm>
                  <a:off x="981520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7" name="Google Shape;1587;p9"/>
                <p:cNvSpPr/>
                <p:nvPr/>
              </p:nvSpPr>
              <p:spPr>
                <a:xfrm>
                  <a:off x="995898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8" name="Google Shape;1588;p9"/>
                <p:cNvSpPr/>
                <p:nvPr/>
              </p:nvSpPr>
              <p:spPr>
                <a:xfrm>
                  <a:off x="1010277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89" name="Google Shape;1589;p9"/>
                <p:cNvSpPr/>
                <p:nvPr/>
              </p:nvSpPr>
              <p:spPr>
                <a:xfrm>
                  <a:off x="1024655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0" name="Google Shape;1590;p9"/>
                <p:cNvSpPr/>
                <p:nvPr/>
              </p:nvSpPr>
              <p:spPr>
                <a:xfrm>
                  <a:off x="1039033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1" name="Google Shape;1591;p9"/>
                <p:cNvSpPr/>
                <p:nvPr/>
              </p:nvSpPr>
              <p:spPr>
                <a:xfrm>
                  <a:off x="1053411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2" name="Google Shape;1592;p9"/>
                <p:cNvSpPr/>
                <p:nvPr/>
              </p:nvSpPr>
              <p:spPr>
                <a:xfrm>
                  <a:off x="1067789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3" name="Google Shape;1593;p9"/>
                <p:cNvSpPr/>
                <p:nvPr/>
              </p:nvSpPr>
              <p:spPr>
                <a:xfrm>
                  <a:off x="10821675"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4" name="Google Shape;1594;p9"/>
                <p:cNvSpPr/>
                <p:nvPr/>
              </p:nvSpPr>
              <p:spPr>
                <a:xfrm>
                  <a:off x="10965456"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5" name="Google Shape;1595;p9"/>
                <p:cNvSpPr/>
                <p:nvPr/>
              </p:nvSpPr>
              <p:spPr>
                <a:xfrm>
                  <a:off x="11109237"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6" name="Google Shape;1596;p9"/>
                <p:cNvSpPr/>
                <p:nvPr/>
              </p:nvSpPr>
              <p:spPr>
                <a:xfrm>
                  <a:off x="11253018"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7" name="Google Shape;1597;p9"/>
                <p:cNvSpPr/>
                <p:nvPr/>
              </p:nvSpPr>
              <p:spPr>
                <a:xfrm>
                  <a:off x="11396799"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8" name="Google Shape;1598;p9"/>
                <p:cNvSpPr/>
                <p:nvPr/>
              </p:nvSpPr>
              <p:spPr>
                <a:xfrm>
                  <a:off x="11540580"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599" name="Google Shape;1599;p9"/>
                <p:cNvSpPr/>
                <p:nvPr/>
              </p:nvSpPr>
              <p:spPr>
                <a:xfrm>
                  <a:off x="11684361"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00" name="Google Shape;1600;p9"/>
                <p:cNvSpPr/>
                <p:nvPr/>
              </p:nvSpPr>
              <p:spPr>
                <a:xfrm>
                  <a:off x="11828142"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01" name="Google Shape;1601;p9"/>
                <p:cNvSpPr/>
                <p:nvPr/>
              </p:nvSpPr>
              <p:spPr>
                <a:xfrm>
                  <a:off x="11971923"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02" name="Google Shape;1602;p9"/>
                <p:cNvSpPr/>
                <p:nvPr/>
              </p:nvSpPr>
              <p:spPr>
                <a:xfrm>
                  <a:off x="12115704" y="767589"/>
                  <a:ext cx="126735" cy="167674"/>
                </a:xfrm>
                <a:custGeom>
                  <a:rect b="b" l="l" r="r" t="t"/>
                  <a:pathLst>
                    <a:path extrusionOk="0" h="368607" w="278609">
                      <a:moveTo>
                        <a:pt x="139305" y="0"/>
                      </a:moveTo>
                      <a:cubicBezTo>
                        <a:pt x="169722" y="0"/>
                        <a:pt x="194379" y="24657"/>
                        <a:pt x="194379" y="55074"/>
                      </a:cubicBezTo>
                      <a:lnTo>
                        <a:pt x="194379" y="111355"/>
                      </a:lnTo>
                      <a:lnTo>
                        <a:pt x="199265" y="135556"/>
                      </a:lnTo>
                      <a:cubicBezTo>
                        <a:pt x="211375" y="164187"/>
                        <a:pt x="239725" y="184277"/>
                        <a:pt x="272767" y="184277"/>
                      </a:cubicBezTo>
                      <a:lnTo>
                        <a:pt x="278609" y="184277"/>
                      </a:lnTo>
                      <a:lnTo>
                        <a:pt x="278609" y="368607"/>
                      </a:lnTo>
                      <a:lnTo>
                        <a:pt x="0" y="368607"/>
                      </a:lnTo>
                      <a:lnTo>
                        <a:pt x="0" y="184278"/>
                      </a:lnTo>
                      <a:lnTo>
                        <a:pt x="3078" y="184278"/>
                      </a:lnTo>
                      <a:cubicBezTo>
                        <a:pt x="47134" y="184278"/>
                        <a:pt x="82849" y="148563"/>
                        <a:pt x="82849" y="104507"/>
                      </a:cubicBezTo>
                      <a:lnTo>
                        <a:pt x="82849" y="82968"/>
                      </a:lnTo>
                      <a:lnTo>
                        <a:pt x="84231" y="82968"/>
                      </a:lnTo>
                      <a:lnTo>
                        <a:pt x="84231" y="55074"/>
                      </a:lnTo>
                      <a:cubicBezTo>
                        <a:pt x="84231" y="24657"/>
                        <a:pt x="108888" y="0"/>
                        <a:pt x="139305" y="0"/>
                      </a:cubicBezTo>
                      <a:close/>
                    </a:path>
                  </a:pathLst>
                </a:cu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grpSp>
        <p:grpSp>
          <p:nvGrpSpPr>
            <p:cNvPr id="1603" name="Google Shape;1603;p9"/>
            <p:cNvGrpSpPr/>
            <p:nvPr/>
          </p:nvGrpSpPr>
          <p:grpSpPr>
            <a:xfrm>
              <a:off x="257779" y="228476"/>
              <a:ext cx="414503" cy="1223073"/>
              <a:chOff x="2284457" y="504922"/>
              <a:chExt cx="486522" cy="1435581"/>
            </a:xfrm>
          </p:grpSpPr>
          <p:sp>
            <p:nvSpPr>
              <p:cNvPr id="1604" name="Google Shape;1604;p9"/>
              <p:cNvSpPr/>
              <p:nvPr/>
            </p:nvSpPr>
            <p:spPr>
              <a:xfrm>
                <a:off x="2284457" y="504922"/>
                <a:ext cx="486522" cy="1435581"/>
              </a:xfrm>
              <a:prstGeom prst="roundRect">
                <a:avLst>
                  <a:gd fmla="val 50000" name="adj"/>
                </a:avLst>
              </a:prstGeom>
              <a:gradFill>
                <a:gsLst>
                  <a:gs pos="0">
                    <a:srgbClr val="F5F7FC"/>
                  </a:gs>
                  <a:gs pos="93000">
                    <a:srgbClr val="F5F7FC"/>
                  </a:gs>
                  <a:gs pos="100000">
                    <a:srgbClr val="D8D8D8"/>
                  </a:gs>
                </a:gsLst>
                <a:path path="circle">
                  <a:fillToRect b="50%" l="50%" r="50%" t="50%"/>
                </a:path>
                <a:tileRect/>
              </a:gra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605" name="Google Shape;1605;p9"/>
              <p:cNvSpPr/>
              <p:nvPr/>
            </p:nvSpPr>
            <p:spPr>
              <a:xfrm>
                <a:off x="2371372" y="1528613"/>
                <a:ext cx="312689" cy="312689"/>
              </a:xfrm>
              <a:prstGeom prst="ellipse">
                <a:avLst/>
              </a:prstGeom>
              <a:solidFill>
                <a:srgbClr val="323F4F"/>
              </a:solidFill>
              <a:ln>
                <a:noFill/>
              </a:ln>
              <a:effectLst>
                <a:outerShdw rotWithShape="0" algn="tl" dir="2700000" dist="63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grpSp>
        <p:sp>
          <p:nvSpPr>
            <p:cNvPr id="1606" name="Google Shape;1606;p9"/>
            <p:cNvSpPr/>
            <p:nvPr/>
          </p:nvSpPr>
          <p:spPr>
            <a:xfrm>
              <a:off x="-1" y="6403"/>
              <a:ext cx="12191999" cy="621710"/>
            </a:xfrm>
            <a:prstGeom prst="rect">
              <a:avLst/>
            </a:prstGeom>
            <a:solidFill>
              <a:schemeClr val="lt1"/>
            </a:solidFill>
            <a:ln cap="flat" cmpd="sng" w="38100">
              <a:solidFill>
                <a:srgbClr val="222A35"/>
              </a:solidFill>
              <a:prstDash val="solid"/>
              <a:miter lim="800000"/>
              <a:headEnd len="sm" w="sm" type="none"/>
              <a:tailEnd len="sm" w="sm" type="none"/>
            </a:ln>
            <a:effectLst>
              <a:outerShdw rotWithShape="0" algn="t" dir="5400000" dist="38100">
                <a:schemeClr val="dk1">
                  <a:alpha val="17647"/>
                </a:schemeClr>
              </a:outerShdw>
            </a:effectLst>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2800" u="none" cap="none" strike="noStrike">
                  <a:solidFill>
                    <a:srgbClr val="323F4F"/>
                  </a:solidFill>
                  <a:latin typeface="Arial"/>
                  <a:ea typeface="Arial"/>
                  <a:cs typeface="Arial"/>
                  <a:sym typeface="Arial"/>
                </a:rPr>
                <a:t>Few-shot learning</a:t>
              </a:r>
              <a:endParaRPr b="0" i="0" sz="1100" u="none" cap="none" strike="noStrike">
                <a:solidFill>
                  <a:srgbClr val="323F4F"/>
                </a:solidFill>
                <a:latin typeface="Malgun Gothic"/>
                <a:ea typeface="Malgun Gothic"/>
                <a:cs typeface="Malgun Gothic"/>
                <a:sym typeface="Malgun Gothic"/>
              </a:endParaRPr>
            </a:p>
          </p:txBody>
        </p:sp>
      </p:grpSp>
      <p:sp>
        <p:nvSpPr>
          <p:cNvPr id="1607" name="Google Shape;1607;p9"/>
          <p:cNvSpPr txBox="1"/>
          <p:nvPr/>
        </p:nvSpPr>
        <p:spPr>
          <a:xfrm>
            <a:off x="821970" y="948387"/>
            <a:ext cx="110737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algun Gothic"/>
                <a:ea typeface="Malgun Gothic"/>
                <a:cs typeface="Malgun Gothic"/>
                <a:sym typeface="Malgun Gothic"/>
              </a:rPr>
              <a:t>Few-Shot Learning 알고리즘의 종류</a:t>
            </a:r>
            <a:endParaRPr sz="1300">
              <a:solidFill>
                <a:schemeClr val="lt1"/>
              </a:solidFill>
              <a:latin typeface="Malgun Gothic"/>
              <a:ea typeface="Malgun Gothic"/>
              <a:cs typeface="Malgun Gothic"/>
              <a:sym typeface="Malgun Gothic"/>
            </a:endParaRPr>
          </a:p>
        </p:txBody>
      </p:sp>
      <p:sp>
        <p:nvSpPr>
          <p:cNvPr id="1608" name="Google Shape;1608;p9"/>
          <p:cNvSpPr txBox="1"/>
          <p:nvPr/>
        </p:nvSpPr>
        <p:spPr>
          <a:xfrm>
            <a:off x="285957" y="1584905"/>
            <a:ext cx="11880282" cy="36051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Malgun Gothic"/>
                <a:ea typeface="Malgun Gothic"/>
                <a:cs typeface="Malgun Gothic"/>
                <a:sym typeface="Malgun Gothic"/>
              </a:rPr>
              <a:t>Few-Shot Learning 알고리즘의 종류</a:t>
            </a:r>
            <a:endParaRPr/>
          </a:p>
          <a:p>
            <a:pPr indent="-285750" lvl="1" marL="742950" marR="0" rtl="0" algn="l">
              <a:lnSpc>
                <a:spcPct val="150000"/>
              </a:lnSpc>
              <a:spcBef>
                <a:spcPts val="0"/>
              </a:spcBef>
              <a:spcAft>
                <a:spcPts val="0"/>
              </a:spcAft>
              <a:buClr>
                <a:schemeClr val="lt1"/>
              </a:buClr>
              <a:buSzPts val="1800"/>
              <a:buFont typeface="Arial"/>
              <a:buChar char="•"/>
            </a:pPr>
            <a:r>
              <a:rPr b="0" i="0" lang="en-US" sz="1800" u="none" cap="none" strike="noStrike">
                <a:solidFill>
                  <a:schemeClr val="lt1"/>
                </a:solidFill>
                <a:latin typeface="Malgun Gothic"/>
                <a:ea typeface="Malgun Gothic"/>
                <a:cs typeface="Malgun Gothic"/>
                <a:sym typeface="Malgun Gothic"/>
              </a:rPr>
              <a:t>Optimization-based </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Few-shot task를 parameter optimization problem으로 생각</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딥러닝 모델은 gradient의 backpropagation을 통해 학습한다.                                                    그러나, gradient-based optimization은 few-shot task가 아닌 large-scale data를 위해 설계되었다.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Optimization based meta-learning은 적은 수의 샘플에 대한 optimization 기법에 대해 다룬다.</a:t>
            </a:r>
            <a:endParaRPr/>
          </a:p>
          <a:p>
            <a:pPr indent="-285750" lvl="2" marL="1200150" marR="0" rtl="0" algn="l">
              <a:lnSpc>
                <a:spcPct val="2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Malgun Gothic"/>
                <a:ea typeface="Malgun Gothic"/>
                <a:cs typeface="Malgun Gothic"/>
                <a:sym typeface="Malgun Gothic"/>
              </a:rPr>
              <a:t>Ex) MAML, Reptile, Meta-SGD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3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2022-03-26T04:34:49Z</dcterms:created>
  <dc:creator>조현석</dc:creator>
</cp:coreProperties>
</file>