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X0cz749rFOXGykgYuSWUrEWIo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19498" y="3069607"/>
            <a:ext cx="749715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Terminology Summary   &amp; Model-Agnostic Meta-Learning</a:t>
            </a:r>
            <a:endParaRPr/>
          </a:p>
        </p:txBody>
      </p:sp>
      <p:grpSp>
        <p:nvGrpSpPr>
          <p:cNvPr id="85" name="Google Shape;85;p1"/>
          <p:cNvGrpSpPr/>
          <p:nvPr/>
        </p:nvGrpSpPr>
        <p:grpSpPr>
          <a:xfrm>
            <a:off x="3509902" y="2432098"/>
            <a:ext cx="5172195" cy="462015"/>
            <a:chOff x="4809836" y="498764"/>
            <a:chExt cx="7031186" cy="628072"/>
          </a:xfrm>
        </p:grpSpPr>
        <p:sp>
          <p:nvSpPr>
            <p:cNvPr id="86" name="Google Shape;86;p1"/>
            <p:cNvSpPr/>
            <p:nvPr/>
          </p:nvSpPr>
          <p:spPr>
            <a:xfrm>
              <a:off x="4809836" y="498764"/>
              <a:ext cx="1106339" cy="628072"/>
            </a:xfrm>
            <a:custGeom>
              <a:rect b="b" l="l" r="r" t="t"/>
              <a:pathLst>
                <a:path extrusionOk="0" h="628072" w="1106339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1413365" y="498764"/>
              <a:ext cx="427657" cy="628072"/>
            </a:xfrm>
            <a:custGeom>
              <a:rect b="b" l="l" r="r" t="t"/>
              <a:pathLst>
                <a:path extrusionOk="0" h="628072" w="427657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0197617" y="498764"/>
              <a:ext cx="1356009" cy="628072"/>
            </a:xfrm>
            <a:custGeom>
              <a:rect b="b" l="l" r="r" t="t"/>
              <a:pathLst>
                <a:path extrusionOk="0" h="628072" w="1356009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9392227" y="498764"/>
              <a:ext cx="934512" cy="628072"/>
            </a:xfrm>
            <a:custGeom>
              <a:rect b="b" l="l" r="r" t="t"/>
              <a:pathLst>
                <a:path extrusionOk="0" h="628072" w="93451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600384" y="498764"/>
              <a:ext cx="3920965" cy="628072"/>
            </a:xfrm>
            <a:custGeom>
              <a:rect b="b" l="l" r="r" t="t"/>
              <a:pathLst>
                <a:path extrusionOk="0" h="628072" w="3920965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4027333" y="2539602"/>
            <a:ext cx="403003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22520108 이성호</a:t>
            </a:r>
            <a:endParaRPr b="1" i="0" sz="3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3173202" y="2432098"/>
            <a:ext cx="237803" cy="462015"/>
            <a:chOff x="609598" y="498764"/>
            <a:chExt cx="323274" cy="628072"/>
          </a:xfrm>
        </p:grpSpPr>
        <p:sp>
          <p:nvSpPr>
            <p:cNvPr id="93" name="Google Shape;93;p1"/>
            <p:cNvSpPr/>
            <p:nvPr/>
          </p:nvSpPr>
          <p:spPr>
            <a:xfrm>
              <a:off x="609600" y="498764"/>
              <a:ext cx="323272" cy="628072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09598" y="498764"/>
              <a:ext cx="323272" cy="628072"/>
            </a:xfrm>
            <a:prstGeom prst="roundRect">
              <a:avLst>
                <a:gd fmla="val 50000" name="adj"/>
              </a:avLst>
            </a:prstGeom>
            <a:blipFill rotWithShape="1">
              <a:blip r:embed="rId3">
                <a:alphaModFix/>
              </a:blip>
              <a:stretch>
                <a:fillRect b="0" l="-44999" r="-44999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Few-shot learning</a:t>
            </a:r>
            <a:endParaRPr/>
          </a:p>
        </p:txBody>
      </p:sp>
      <p:grpSp>
        <p:nvGrpSpPr>
          <p:cNvPr id="320" name="Google Shape;320;p10"/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321" name="Google Shape;321;p10"/>
            <p:cNvSpPr/>
            <p:nvPr/>
          </p:nvSpPr>
          <p:spPr>
            <a:xfrm>
              <a:off x="4809836" y="498764"/>
              <a:ext cx="1106339" cy="628072"/>
            </a:xfrm>
            <a:custGeom>
              <a:rect b="b" l="l" r="r" t="t"/>
              <a:pathLst>
                <a:path extrusionOk="0" h="628072" w="1106339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11413365" y="498764"/>
              <a:ext cx="427657" cy="628072"/>
            </a:xfrm>
            <a:custGeom>
              <a:rect b="b" l="l" r="r" t="t"/>
              <a:pathLst>
                <a:path extrusionOk="0" h="628072" w="427657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10197617" y="498764"/>
              <a:ext cx="1356009" cy="628072"/>
            </a:xfrm>
            <a:custGeom>
              <a:rect b="b" l="l" r="r" t="t"/>
              <a:pathLst>
                <a:path extrusionOk="0" h="628072" w="1356009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9392227" y="498764"/>
              <a:ext cx="934512" cy="628072"/>
            </a:xfrm>
            <a:custGeom>
              <a:rect b="b" l="l" r="r" t="t"/>
              <a:pathLst>
                <a:path extrusionOk="0" h="628072" w="93451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5600384" y="498764"/>
              <a:ext cx="3920965" cy="628072"/>
            </a:xfrm>
            <a:custGeom>
              <a:rect b="b" l="l" r="r" t="t"/>
              <a:pathLst>
                <a:path extrusionOk="0" h="628072" w="3920965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6" name="Google Shape;326;p10"/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2</a:t>
            </a:r>
            <a:endParaRPr b="1" i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0"/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Model-Agnostic Meta-Learning</a:t>
            </a:r>
            <a:endParaRPr/>
          </a:p>
        </p:txBody>
      </p:sp>
      <p:grpSp>
        <p:nvGrpSpPr>
          <p:cNvPr id="328" name="Google Shape;328;p10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329" name="Google Shape;329;p10"/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330" name="Google Shape;330;p10"/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1" name="Google Shape;331;p10"/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blipFill rotWithShape="1">
                <a:blip r:embed="rId3">
                  <a:alphaModFix/>
                </a:blip>
                <a:stretch>
                  <a:fillRect b="0" l="-44999" r="-44999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32" name="Google Shape;332;p10"/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33" name="Google Shape;333;p10"/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</p:grpSpPr>
          <p:sp>
            <p:nvSpPr>
              <p:cNvPr id="334" name="Google Shape;334;p10"/>
              <p:cNvSpPr/>
              <p:nvPr/>
            </p:nvSpPr>
            <p:spPr>
              <a:xfrm>
                <a:off x="1451692" y="5955031"/>
                <a:ext cx="117118" cy="154560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5" name="Google Shape;335;p10"/>
              <p:cNvSpPr/>
              <p:nvPr/>
            </p:nvSpPr>
            <p:spPr>
              <a:xfrm>
                <a:off x="1421951" y="5547953"/>
                <a:ext cx="176601" cy="154561"/>
              </a:xfrm>
              <a:custGeom>
                <a:rect b="b" l="l" r="r" t="t"/>
                <a:pathLst>
                  <a:path extrusionOk="0" h="392491" w="448462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6" name="Google Shape;336;p10"/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fmla="val -41938" name="adj1"/>
                  <a:gd fmla="val 57878" name="adj2"/>
                </a:avLst>
              </a:prstGeom>
              <a:solidFill>
                <a:srgbClr val="3F3F3F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7" name="Google Shape;337;p10"/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38" name="Google Shape;338;p10"/>
          <p:cNvSpPr txBox="1"/>
          <p:nvPr/>
        </p:nvSpPr>
        <p:spPr>
          <a:xfrm>
            <a:off x="1072339" y="1549666"/>
            <a:ext cx="11072662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Model-Agnostic Meta-Learning 방식은 Model-Agnostic Meta-Learning for Fast Adaptation of Deep Networks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Finn, C., Abbeel, P., &amp; Levine, S. (2017, July). Model-agnostic meta-learning for fast adaptation of deep networks. In </a:t>
            </a:r>
            <a:r>
              <a:rPr b="0" i="1"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International conference on machine learning</a:t>
            </a:r>
            <a:r>
              <a:rPr b="0" i="0"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(pp. 1126-1135). PMLR.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에서 처음 제안됨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이름과 같이 Model-Agnostic (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모델과 상관없이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)하게 대부분의 AI모델 (e.g., supervised Learning, reinforcement Learning) 에 적용 가능한 장점을 지님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해당 방식은 하나의 커다란 Model이 다양한 Task를 지원할 수 있는 형태로 이루어지고, 새로운 Task의 Dataset이 들어오면, 다수의 Task에 동시에 최적화된 Model의 Parameter ϕ를 찾기 위해 학습을 하는      Multi-task Learning과 유사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하지만 MAML은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각 Task 마다 최적의 Parameter ϕ</a:t>
            </a:r>
            <a:r>
              <a:rPr b="1"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가 다르다는 Assumption부터 시작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하기 때문에, 기존에 학습된 모델의 Parameter ϕ와 새로운 Dataset의 특성 사이의 Correlation에 대한 새로운 Parameter θ를 찾는 과정을 통해, θ에서 새로 들어온 Task의 ϕ를 찾는 순서로 진행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Few-shot learning</a:t>
            </a:r>
            <a:endParaRPr/>
          </a:p>
        </p:txBody>
      </p:sp>
      <p:grpSp>
        <p:nvGrpSpPr>
          <p:cNvPr id="345" name="Google Shape;345;p11"/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346" name="Google Shape;346;p11"/>
            <p:cNvSpPr/>
            <p:nvPr/>
          </p:nvSpPr>
          <p:spPr>
            <a:xfrm>
              <a:off x="4809836" y="498764"/>
              <a:ext cx="1106339" cy="628072"/>
            </a:xfrm>
            <a:custGeom>
              <a:rect b="b" l="l" r="r" t="t"/>
              <a:pathLst>
                <a:path extrusionOk="0" h="628072" w="1106339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11413365" y="498764"/>
              <a:ext cx="427657" cy="628072"/>
            </a:xfrm>
            <a:custGeom>
              <a:rect b="b" l="l" r="r" t="t"/>
              <a:pathLst>
                <a:path extrusionOk="0" h="628072" w="427657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10197617" y="498764"/>
              <a:ext cx="1356009" cy="628072"/>
            </a:xfrm>
            <a:custGeom>
              <a:rect b="b" l="l" r="r" t="t"/>
              <a:pathLst>
                <a:path extrusionOk="0" h="628072" w="1356009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392227" y="498764"/>
              <a:ext cx="934512" cy="628072"/>
            </a:xfrm>
            <a:custGeom>
              <a:rect b="b" l="l" r="r" t="t"/>
              <a:pathLst>
                <a:path extrusionOk="0" h="628072" w="93451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5600384" y="498764"/>
              <a:ext cx="3920965" cy="628072"/>
            </a:xfrm>
            <a:custGeom>
              <a:rect b="b" l="l" r="r" t="t"/>
              <a:pathLst>
                <a:path extrusionOk="0" h="628072" w="3920965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1" name="Google Shape;351;p11"/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2</a:t>
            </a:r>
            <a:endParaRPr b="1" i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11"/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Model-Agnostic Meta-Learning</a:t>
            </a:r>
            <a:endParaRPr/>
          </a:p>
        </p:txBody>
      </p:sp>
      <p:grpSp>
        <p:nvGrpSpPr>
          <p:cNvPr id="353" name="Google Shape;353;p11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354" name="Google Shape;354;p11"/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355" name="Google Shape;355;p11"/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blipFill rotWithShape="1">
                <a:blip r:embed="rId3">
                  <a:alphaModFix/>
                </a:blip>
                <a:stretch>
                  <a:fillRect b="0" l="-44999" r="-44999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57" name="Google Shape;357;p11"/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8" name="Google Shape;358;p11"/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</p:grpSpPr>
          <p:sp>
            <p:nvSpPr>
              <p:cNvPr id="359" name="Google Shape;359;p11"/>
              <p:cNvSpPr/>
              <p:nvPr/>
            </p:nvSpPr>
            <p:spPr>
              <a:xfrm>
                <a:off x="1451692" y="5955031"/>
                <a:ext cx="117118" cy="154560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1421951" y="5547953"/>
                <a:ext cx="176601" cy="154561"/>
              </a:xfrm>
              <a:custGeom>
                <a:rect b="b" l="l" r="r" t="t"/>
                <a:pathLst>
                  <a:path extrusionOk="0" h="392491" w="448462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fmla="val -41938" name="adj1"/>
                  <a:gd fmla="val 57878" name="adj2"/>
                </a:avLst>
              </a:prstGeom>
              <a:solidFill>
                <a:srgbClr val="3F3F3F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363" name="Google Shape;3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3425" y="4314944"/>
            <a:ext cx="4543702" cy="258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1"/>
          <p:cNvSpPr txBox="1"/>
          <p:nvPr/>
        </p:nvSpPr>
        <p:spPr>
          <a:xfrm>
            <a:off x="1072339" y="1549666"/>
            <a:ext cx="1107266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Θ에 의해 조절되는 MAML 모델 f를 학습시킨다 가정하면 task T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관련된 Dataset                           가 있을 때, 하나나 여러 gradient descent step을 통해 model의 parameter를 업데이트 할 수 있다.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 Task를 통틀어 Generalization을 가장 잘 수행할 수 있는 optimal  θ∗를 찾는 것이 목적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아래 그림에서 θ가 각 Task 1, 2, 3에 대해 최적은 아니지만, 이후 Task 1, 2, 3을 학습할 때 3가지 Task를 모두 빠르게 Adaptation 할 수 있는 point라 Fine Tuning이 가능하다. (Broadly Suitable for Many Tasks)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이후, 얻은 θ에서 new Task T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맞는 최적의 Model Parameter θ∗ 를 찾아가는 방식으로 Gradient Descent를 진행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parameters의 작은 변화가 p(T)에서 끌어낸 task의                                                                                                               loss function을 크게 향상시키도록 task의 변경에                                                                                                                      sensitive한 model의 parameters를 찾는 것을 목표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21349" y="1476323"/>
            <a:ext cx="12477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59483" y="2008410"/>
            <a:ext cx="21812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Few-shot learning</a:t>
            </a:r>
            <a:endParaRPr/>
          </a:p>
        </p:txBody>
      </p:sp>
      <p:grpSp>
        <p:nvGrpSpPr>
          <p:cNvPr id="373" name="Google Shape;373;p12"/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374" name="Google Shape;374;p12"/>
            <p:cNvSpPr/>
            <p:nvPr/>
          </p:nvSpPr>
          <p:spPr>
            <a:xfrm>
              <a:off x="4809836" y="498764"/>
              <a:ext cx="1106339" cy="628072"/>
            </a:xfrm>
            <a:custGeom>
              <a:rect b="b" l="l" r="r" t="t"/>
              <a:pathLst>
                <a:path extrusionOk="0" h="628072" w="1106339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11413365" y="498764"/>
              <a:ext cx="427657" cy="628072"/>
            </a:xfrm>
            <a:custGeom>
              <a:rect b="b" l="l" r="r" t="t"/>
              <a:pathLst>
                <a:path extrusionOk="0" h="628072" w="427657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10197617" y="498764"/>
              <a:ext cx="1356009" cy="628072"/>
            </a:xfrm>
            <a:custGeom>
              <a:rect b="b" l="l" r="r" t="t"/>
              <a:pathLst>
                <a:path extrusionOk="0" h="628072" w="1356009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9392227" y="498764"/>
              <a:ext cx="934512" cy="628072"/>
            </a:xfrm>
            <a:custGeom>
              <a:rect b="b" l="l" r="r" t="t"/>
              <a:pathLst>
                <a:path extrusionOk="0" h="628072" w="93451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5600384" y="498764"/>
              <a:ext cx="3920965" cy="628072"/>
            </a:xfrm>
            <a:custGeom>
              <a:rect b="b" l="l" r="r" t="t"/>
              <a:pathLst>
                <a:path extrusionOk="0" h="628072" w="3920965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9" name="Google Shape;379;p12"/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2</a:t>
            </a:r>
            <a:endParaRPr b="1" i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12"/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Model-Agnostic Meta-Learning</a:t>
            </a:r>
            <a:endParaRPr/>
          </a:p>
        </p:txBody>
      </p:sp>
      <p:grpSp>
        <p:nvGrpSpPr>
          <p:cNvPr id="381" name="Google Shape;381;p1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382" name="Google Shape;382;p12"/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383" name="Google Shape;383;p12"/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4" name="Google Shape;384;p12"/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blipFill rotWithShape="1">
                <a:blip r:embed="rId3">
                  <a:alphaModFix/>
                </a:blip>
                <a:stretch>
                  <a:fillRect b="0" l="-44999" r="-44999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5" name="Google Shape;385;p12"/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86" name="Google Shape;386;p12"/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</p:grpSpPr>
          <p:sp>
            <p:nvSpPr>
              <p:cNvPr id="387" name="Google Shape;387;p12"/>
              <p:cNvSpPr/>
              <p:nvPr/>
            </p:nvSpPr>
            <p:spPr>
              <a:xfrm>
                <a:off x="1451692" y="5955031"/>
                <a:ext cx="117118" cy="154560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8" name="Google Shape;388;p12"/>
              <p:cNvSpPr/>
              <p:nvPr/>
            </p:nvSpPr>
            <p:spPr>
              <a:xfrm>
                <a:off x="1421951" y="5547953"/>
                <a:ext cx="176601" cy="154561"/>
              </a:xfrm>
              <a:custGeom>
                <a:rect b="b" l="l" r="r" t="t"/>
                <a:pathLst>
                  <a:path extrusionOk="0" h="392491" w="448462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9" name="Google Shape;389;p12"/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fmla="val -41938" name="adj1"/>
                  <a:gd fmla="val 57878" name="adj2"/>
                </a:avLst>
              </a:prstGeom>
              <a:solidFill>
                <a:srgbClr val="3F3F3F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0" name="Google Shape;390;p12"/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391" name="Google Shape;39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780" y="5705002"/>
            <a:ext cx="6442095" cy="1138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0332" y="3657600"/>
            <a:ext cx="3672814" cy="308509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2"/>
          <p:cNvSpPr txBox="1"/>
          <p:nvPr/>
        </p:nvSpPr>
        <p:spPr>
          <a:xfrm>
            <a:off x="1119338" y="1388782"/>
            <a:ext cx="1107266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p(T)는 전체 Task set, new Task T</a:t>
            </a: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있는 datapoint로 학습을 진행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Learning에서 Regression인 경우에는 Mean Square Error (MSE)를, Classification의 경우에는 Cross Entropy를 Loss function으로 사용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Initialized 되어있는 θ가 θnew로 update가 되는데 (line 6), 한 두번의 Gradient Descent만 필요하도록 조정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구한 θnew를 기반으로 다시 Generalized model의 Parameter인 θ를 조정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새로운 New Task Ti를 한 두번의 Gradient Descent로 optimize하려면,                                                                                    'Meta-optimization across Tasks'를 진행해야하고, 이 값은 구한 θnew를                                                                                    기반으로 Gradient Descent를 진행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13"/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Few-shot learning</a:t>
            </a:r>
            <a:endParaRPr/>
          </a:p>
        </p:txBody>
      </p:sp>
      <p:grpSp>
        <p:nvGrpSpPr>
          <p:cNvPr id="400" name="Google Shape;400;p13"/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401" name="Google Shape;401;p13"/>
            <p:cNvSpPr/>
            <p:nvPr/>
          </p:nvSpPr>
          <p:spPr>
            <a:xfrm>
              <a:off x="4809836" y="498764"/>
              <a:ext cx="1106339" cy="628072"/>
            </a:xfrm>
            <a:custGeom>
              <a:rect b="b" l="l" r="r" t="t"/>
              <a:pathLst>
                <a:path extrusionOk="0" h="628072" w="1106339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11413365" y="498764"/>
              <a:ext cx="427657" cy="628072"/>
            </a:xfrm>
            <a:custGeom>
              <a:rect b="b" l="l" r="r" t="t"/>
              <a:pathLst>
                <a:path extrusionOk="0" h="628072" w="427657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10197617" y="498764"/>
              <a:ext cx="1356009" cy="628072"/>
            </a:xfrm>
            <a:custGeom>
              <a:rect b="b" l="l" r="r" t="t"/>
              <a:pathLst>
                <a:path extrusionOk="0" h="628072" w="1356009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9392227" y="498764"/>
              <a:ext cx="934512" cy="628072"/>
            </a:xfrm>
            <a:custGeom>
              <a:rect b="b" l="l" r="r" t="t"/>
              <a:pathLst>
                <a:path extrusionOk="0" h="628072" w="93451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5600384" y="498764"/>
              <a:ext cx="3920965" cy="628072"/>
            </a:xfrm>
            <a:custGeom>
              <a:rect b="b" l="l" r="r" t="t"/>
              <a:pathLst>
                <a:path extrusionOk="0" h="628072" w="3920965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6" name="Google Shape;406;p13"/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1</a:t>
            </a:r>
            <a:endParaRPr b="1" i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3"/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Terminology Summary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8" name="Google Shape;408;p13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409" name="Google Shape;409;p13"/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410" name="Google Shape;410;p13"/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blipFill rotWithShape="1">
                <a:blip r:embed="rId3">
                  <a:alphaModFix/>
                </a:blip>
                <a:stretch>
                  <a:fillRect b="0" l="-44999" r="-44999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12" name="Google Shape;412;p13"/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13" name="Google Shape;413;p13"/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</p:grpSpPr>
          <p:sp>
            <p:nvSpPr>
              <p:cNvPr id="414" name="Google Shape;414;p13"/>
              <p:cNvSpPr/>
              <p:nvPr/>
            </p:nvSpPr>
            <p:spPr>
              <a:xfrm>
                <a:off x="1451692" y="5955031"/>
                <a:ext cx="117118" cy="154560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1421951" y="5547953"/>
                <a:ext cx="176601" cy="154561"/>
              </a:xfrm>
              <a:custGeom>
                <a:rect b="b" l="l" r="r" t="t"/>
                <a:pathLst>
                  <a:path extrusionOk="0" h="392491" w="448462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fmla="val -41938" name="adj1"/>
                  <a:gd fmla="val 57878" name="adj2"/>
                </a:avLst>
              </a:prstGeom>
              <a:solidFill>
                <a:srgbClr val="3F3F3F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18" name="Google Shape;418;p13"/>
          <p:cNvSpPr/>
          <p:nvPr/>
        </p:nvSpPr>
        <p:spPr>
          <a:xfrm>
            <a:off x="1076032" y="921594"/>
            <a:ext cx="38480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-Example of Omniglot dataset</a:t>
            </a:r>
            <a:endParaRPr/>
          </a:p>
        </p:txBody>
      </p:sp>
      <p:pic>
        <p:nvPicPr>
          <p:cNvPr descr="png" id="419" name="Google Shape;4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845" y="1512327"/>
            <a:ext cx="4991155" cy="4960182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3"/>
          <p:cNvSpPr txBox="1"/>
          <p:nvPr/>
        </p:nvSpPr>
        <p:spPr>
          <a:xfrm>
            <a:off x="6239446" y="1625600"/>
            <a:ext cx="560157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Omniglot dataset은 50개의 alphabet 존재 &amp; 각각의 alphabet은 15~40개의 character를 가지고 있다.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총 1623개의 class가 존재하는 데이터셋이다.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모든 alphabet의 모든 character는 20명의             drawer로부터 그려졌다.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50개의 알파벳을 40 alphabet background set과 10 alphabet evaluation set으로 나누어진다.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set은 hyperparameter를 학습해 model을 develop하는 데 쓰인다.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valuation set은 one-shot classification performance를 평가하는 데에만 쓰인다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Few-shot learning</a:t>
            </a:r>
            <a:endParaRPr/>
          </a:p>
        </p:txBody>
      </p:sp>
      <p:grpSp>
        <p:nvGrpSpPr>
          <p:cNvPr id="427" name="Google Shape;427;p14"/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428" name="Google Shape;428;p14"/>
            <p:cNvSpPr/>
            <p:nvPr/>
          </p:nvSpPr>
          <p:spPr>
            <a:xfrm>
              <a:off x="4809836" y="498764"/>
              <a:ext cx="1106339" cy="628072"/>
            </a:xfrm>
            <a:custGeom>
              <a:rect b="b" l="l" r="r" t="t"/>
              <a:pathLst>
                <a:path extrusionOk="0" h="628072" w="1106339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11413365" y="498764"/>
              <a:ext cx="427657" cy="628072"/>
            </a:xfrm>
            <a:custGeom>
              <a:rect b="b" l="l" r="r" t="t"/>
              <a:pathLst>
                <a:path extrusionOk="0" h="628072" w="427657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10197617" y="498764"/>
              <a:ext cx="1356009" cy="628072"/>
            </a:xfrm>
            <a:custGeom>
              <a:rect b="b" l="l" r="r" t="t"/>
              <a:pathLst>
                <a:path extrusionOk="0" h="628072" w="1356009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9392227" y="498764"/>
              <a:ext cx="934512" cy="628072"/>
            </a:xfrm>
            <a:custGeom>
              <a:rect b="b" l="l" r="r" t="t"/>
              <a:pathLst>
                <a:path extrusionOk="0" h="628072" w="93451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5600384" y="498764"/>
              <a:ext cx="3920965" cy="628072"/>
            </a:xfrm>
            <a:custGeom>
              <a:rect b="b" l="l" r="r" t="t"/>
              <a:pathLst>
                <a:path extrusionOk="0" h="628072" w="3920965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3" name="Google Shape;433;p14"/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1</a:t>
            </a:r>
            <a:endParaRPr b="1" i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14"/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Terminology Summary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5" name="Google Shape;435;p14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436" name="Google Shape;436;p14"/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437" name="Google Shape;437;p14"/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blipFill rotWithShape="1">
                <a:blip r:embed="rId3">
                  <a:alphaModFix/>
                </a:blip>
                <a:stretch>
                  <a:fillRect b="0" l="-44999" r="-44999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39" name="Google Shape;439;p14"/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40" name="Google Shape;440;p14"/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</p:grpSpPr>
          <p:sp>
            <p:nvSpPr>
              <p:cNvPr id="441" name="Google Shape;441;p14"/>
              <p:cNvSpPr/>
              <p:nvPr/>
            </p:nvSpPr>
            <p:spPr>
              <a:xfrm>
                <a:off x="1451692" y="5955031"/>
                <a:ext cx="117118" cy="154560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1421951" y="5547953"/>
                <a:ext cx="176601" cy="154561"/>
              </a:xfrm>
              <a:custGeom>
                <a:rect b="b" l="l" r="r" t="t"/>
                <a:pathLst>
                  <a:path extrusionOk="0" h="392491" w="448462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fmla="val -41938" name="adj1"/>
                  <a:gd fmla="val 57878" name="adj2"/>
                </a:avLst>
              </a:prstGeom>
              <a:solidFill>
                <a:srgbClr val="3F3F3F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445" name="Google Shape;44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6175" y="1283853"/>
            <a:ext cx="5808609" cy="148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14"/>
          <p:cNvSpPr txBox="1"/>
          <p:nvPr/>
        </p:nvSpPr>
        <p:spPr>
          <a:xfrm>
            <a:off x="1174023" y="1702352"/>
            <a:ext cx="101307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실험 결과 다음과 같은 결과를 보임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다른 모델과 비교해서 준수한 성능을 보임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저자는 이 작업이 모든 문제 및 모든 모델에 적용할 수 있는 간단하고 일반적인 meta-learning 기술을 향한 한 걸음이라 평가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개념적으로 어렵지 않고, Model-Agnostic하다는 장점 때문에 모든 Meta-Learning 논문의 뼈대로 주로 사용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하지만, Meta-Learning에서 말하는 '비슷한 Task'가 어느 정도로 비슷해야 하는지, Gradient Descent는 몇번으로 해야하는지, Few shot이라는게 몇 개정도의 Sample을 의미하는지 등 논문에 애매한 부분 존재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추후 연구된 방법을 통해 좀 더 뼈대보다 실용적이고 활용적인 방법을 추가로 공부해야겠다.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170700" y="420169"/>
            <a:ext cx="12923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15979" y="325162"/>
            <a:ext cx="9669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158998" y="1099501"/>
            <a:ext cx="51167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830829" y="1253388"/>
            <a:ext cx="25934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Terminology Summary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110908" y="3582110"/>
            <a:ext cx="51167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830829" y="3735997"/>
            <a:ext cx="34846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Model-Agnostic Meta-Learning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466935" y="1874876"/>
            <a:ext cx="5565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104586" y="2004489"/>
            <a:ext cx="1699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Meta Learning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466935" y="2372293"/>
            <a:ext cx="5565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104586" y="2460175"/>
            <a:ext cx="1199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1466935" y="4351551"/>
            <a:ext cx="5565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104586" y="4443884"/>
            <a:ext cx="23487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Dataset Definition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466935" y="4848968"/>
            <a:ext cx="5565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2104586" y="4935137"/>
            <a:ext cx="2584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Network Generation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1439544" y="5351361"/>
            <a:ext cx="5565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.3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2108252" y="5449117"/>
            <a:ext cx="2092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Loss Generation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425848" y="5814387"/>
            <a:ext cx="5565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.4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114321" y="5959624"/>
            <a:ext cx="30556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Performance Evaluation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465833" y="2848102"/>
            <a:ext cx="5565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.3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2103484" y="2935984"/>
            <a:ext cx="1947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Training strategy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Few-shot learning</a:t>
            </a:r>
            <a:endParaRPr/>
          </a:p>
        </p:txBody>
      </p:sp>
      <p:grpSp>
        <p:nvGrpSpPr>
          <p:cNvPr id="126" name="Google Shape;126;p3"/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27" name="Google Shape;127;p3"/>
            <p:cNvSpPr/>
            <p:nvPr/>
          </p:nvSpPr>
          <p:spPr>
            <a:xfrm>
              <a:off x="4809836" y="498764"/>
              <a:ext cx="1106339" cy="628072"/>
            </a:xfrm>
            <a:custGeom>
              <a:rect b="b" l="l" r="r" t="t"/>
              <a:pathLst>
                <a:path extrusionOk="0" h="628072" w="1106339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1413365" y="498764"/>
              <a:ext cx="427657" cy="628072"/>
            </a:xfrm>
            <a:custGeom>
              <a:rect b="b" l="l" r="r" t="t"/>
              <a:pathLst>
                <a:path extrusionOk="0" h="628072" w="427657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0197617" y="498764"/>
              <a:ext cx="1356009" cy="628072"/>
            </a:xfrm>
            <a:custGeom>
              <a:rect b="b" l="l" r="r" t="t"/>
              <a:pathLst>
                <a:path extrusionOk="0" h="628072" w="1356009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9392227" y="498764"/>
              <a:ext cx="934512" cy="628072"/>
            </a:xfrm>
            <a:custGeom>
              <a:rect b="b" l="l" r="r" t="t"/>
              <a:pathLst>
                <a:path extrusionOk="0" h="628072" w="93451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600384" y="498764"/>
              <a:ext cx="3920965" cy="628072"/>
            </a:xfrm>
            <a:custGeom>
              <a:rect b="b" l="l" r="r" t="t"/>
              <a:pathLst>
                <a:path extrusionOk="0" h="628072" w="3920965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2" name="Google Shape;132;p3"/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1</a:t>
            </a:r>
            <a:endParaRPr b="1" i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Terminology Summary</a:t>
            </a: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135" name="Google Shape;135;p3"/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blipFill rotWithShape="1">
                <a:blip r:embed="rId3">
                  <a:alphaModFix/>
                </a:blip>
                <a:stretch>
                  <a:fillRect b="0" l="-44999" r="-44999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38" name="Google Shape;138;p3"/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9" name="Google Shape;139;p3"/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1451692" y="5955031"/>
                <a:ext cx="117118" cy="154560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1421951" y="5547953"/>
                <a:ext cx="176601" cy="154561"/>
              </a:xfrm>
              <a:custGeom>
                <a:rect b="b" l="l" r="r" t="t"/>
                <a:pathLst>
                  <a:path extrusionOk="0" h="392491" w="448462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fmla="val -41938" name="adj1"/>
                  <a:gd fmla="val 57878" name="adj2"/>
                </a:avLst>
              </a:prstGeom>
              <a:solidFill>
                <a:srgbClr val="3F3F3F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44" name="Google Shape;144;p3"/>
          <p:cNvSpPr txBox="1"/>
          <p:nvPr/>
        </p:nvSpPr>
        <p:spPr>
          <a:xfrm>
            <a:off x="1288754" y="1345357"/>
            <a:ext cx="10552267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Meta-Learning은 다른 Task를 위해 학습된 AI 모델을 이용해서, 적은 Dataset을 가지는 다른 Task도 잘 수행할 수 있도록 학습시키는 방식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Learning은 크게 Model-based model, Metric-based Approach와 Optimization-based Approach 존재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Metric-based는 저차원의 공간에 새로 들어온 데이터를 Mapping시키고, 저차원에서 '데이터 간의 거리'가 가까운 방향으로 새로운 Task의 Dataset을 Classification하는 방식(대표 : Siamese Network)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Model-based model는 적은 수의 학습 단계로도 모델의 파라미터를 효율적으로 학습할 수 있는 방식(대표 : MANN(Memory-Augmented Neural Networks))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Optimization-based Approach는 적은 수의 샘플에 대한 최적화 기법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 중 이번에는 MAML과 이 알고리즘이 속한 Optimization-based Approach를 중점적으로 설명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Few-shot learning</a:t>
            </a:r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52" name="Google Shape;152;p4"/>
            <p:cNvSpPr/>
            <p:nvPr/>
          </p:nvSpPr>
          <p:spPr>
            <a:xfrm>
              <a:off x="4809836" y="498764"/>
              <a:ext cx="1106339" cy="628072"/>
            </a:xfrm>
            <a:custGeom>
              <a:rect b="b" l="l" r="r" t="t"/>
              <a:pathLst>
                <a:path extrusionOk="0" h="628072" w="1106339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1413365" y="498764"/>
              <a:ext cx="427657" cy="628072"/>
            </a:xfrm>
            <a:custGeom>
              <a:rect b="b" l="l" r="r" t="t"/>
              <a:pathLst>
                <a:path extrusionOk="0" h="628072" w="427657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0197617" y="498764"/>
              <a:ext cx="1356009" cy="628072"/>
            </a:xfrm>
            <a:custGeom>
              <a:rect b="b" l="l" r="r" t="t"/>
              <a:pathLst>
                <a:path extrusionOk="0" h="628072" w="1356009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9392227" y="498764"/>
              <a:ext cx="934512" cy="628072"/>
            </a:xfrm>
            <a:custGeom>
              <a:rect b="b" l="l" r="r" t="t"/>
              <a:pathLst>
                <a:path extrusionOk="0" h="628072" w="93451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5600384" y="498764"/>
              <a:ext cx="3920965" cy="628072"/>
            </a:xfrm>
            <a:custGeom>
              <a:rect b="b" l="l" r="r" t="t"/>
              <a:pathLst>
                <a:path extrusionOk="0" h="628072" w="3920965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7" name="Google Shape;157;p4"/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1</a:t>
            </a:r>
            <a:endParaRPr b="1" i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Terminology Summary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9" name="Google Shape;159;p4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160" name="Google Shape;160;p4"/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161" name="Google Shape;161;p4"/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blipFill rotWithShape="1">
                <a:blip r:embed="rId3">
                  <a:alphaModFix/>
                </a:blip>
                <a:stretch>
                  <a:fillRect b="0" l="-44999" r="-44999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3" name="Google Shape;163;p4"/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4" name="Google Shape;164;p4"/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1451692" y="5955031"/>
                <a:ext cx="117118" cy="154560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1421951" y="5547953"/>
                <a:ext cx="176601" cy="154561"/>
              </a:xfrm>
              <a:custGeom>
                <a:rect b="b" l="l" r="r" t="t"/>
                <a:pathLst>
                  <a:path extrusionOk="0" h="392491" w="448462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fmla="val -41938" name="adj1"/>
                  <a:gd fmla="val 57878" name="adj2"/>
                </a:avLst>
              </a:prstGeom>
              <a:solidFill>
                <a:srgbClr val="3F3F3F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69" name="Google Shape;169;p4"/>
          <p:cNvSpPr/>
          <p:nvPr/>
        </p:nvSpPr>
        <p:spPr>
          <a:xfrm>
            <a:off x="1076033" y="921594"/>
            <a:ext cx="1663560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-Definition</a:t>
            </a:r>
            <a:endParaRPr/>
          </a:p>
        </p:txBody>
      </p:sp>
      <p:pic>
        <p:nvPicPr>
          <p:cNvPr descr="https://lh4.googleusercontent.com/4w7ULPQhMShROQRqQkJ8gFmQL3TMqzf8uQqwWf2TFUDlzT6y5hsQNOm_Ab2Wmv6i0vPEYitKFYm84e1030kLtJhRHdgsD0kgEdsfGZj3ZRIo90YvRgRhAE4nexv80mo9T31FeNjMCxC1u_vYzA" id="170" name="Google Shape;1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178" y="1724787"/>
            <a:ext cx="5600272" cy="258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 txBox="1"/>
          <p:nvPr/>
        </p:nvSpPr>
        <p:spPr>
          <a:xfrm>
            <a:off x="839817" y="4657976"/>
            <a:ext cx="4693000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N-Way, K-shot classification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 데이터 양, N : Class의 수, K : example의 수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Set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새로운 클래스에 대한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학습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데이터 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6636559" y="4657976"/>
            <a:ext cx="477680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set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새로운 클래스에 대한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평가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데이터 셋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Meta-test dataset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새로운 클래스에 대한 Query와 support set의 합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Meta-train dataset의 클래스와 Meta-test dataset의 클래스는 달라야 합니다.</a:t>
            </a:r>
            <a:endParaRPr/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9580" y="1893430"/>
            <a:ext cx="5323976" cy="239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Few-shot learning</a:t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81" name="Google Shape;181;p5"/>
            <p:cNvSpPr/>
            <p:nvPr/>
          </p:nvSpPr>
          <p:spPr>
            <a:xfrm>
              <a:off x="4809836" y="498764"/>
              <a:ext cx="1106339" cy="628072"/>
            </a:xfrm>
            <a:custGeom>
              <a:rect b="b" l="l" r="r" t="t"/>
              <a:pathLst>
                <a:path extrusionOk="0" h="628072" w="1106339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1413365" y="498764"/>
              <a:ext cx="427657" cy="628072"/>
            </a:xfrm>
            <a:custGeom>
              <a:rect b="b" l="l" r="r" t="t"/>
              <a:pathLst>
                <a:path extrusionOk="0" h="628072" w="427657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0197617" y="498764"/>
              <a:ext cx="1356009" cy="628072"/>
            </a:xfrm>
            <a:custGeom>
              <a:rect b="b" l="l" r="r" t="t"/>
              <a:pathLst>
                <a:path extrusionOk="0" h="628072" w="1356009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9392227" y="498764"/>
              <a:ext cx="934512" cy="628072"/>
            </a:xfrm>
            <a:custGeom>
              <a:rect b="b" l="l" r="r" t="t"/>
              <a:pathLst>
                <a:path extrusionOk="0" h="628072" w="93451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600384" y="498764"/>
              <a:ext cx="3920965" cy="628072"/>
            </a:xfrm>
            <a:custGeom>
              <a:rect b="b" l="l" r="r" t="t"/>
              <a:pathLst>
                <a:path extrusionOk="0" h="628072" w="3920965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6" name="Google Shape;186;p5"/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1</a:t>
            </a:r>
            <a:endParaRPr b="1" i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Terminology Summary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8" name="Google Shape;188;p5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189" name="Google Shape;189;p5"/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190" name="Google Shape;190;p5"/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blipFill rotWithShape="1">
                <a:blip r:embed="rId3">
                  <a:alphaModFix/>
                </a:blip>
                <a:stretch>
                  <a:fillRect b="0" l="-44999" r="-44999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92" name="Google Shape;192;p5"/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3" name="Google Shape;193;p5"/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</p:grpSpPr>
          <p:sp>
            <p:nvSpPr>
              <p:cNvPr id="194" name="Google Shape;194;p5"/>
              <p:cNvSpPr/>
              <p:nvPr/>
            </p:nvSpPr>
            <p:spPr>
              <a:xfrm>
                <a:off x="1451692" y="5955031"/>
                <a:ext cx="117118" cy="154560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1421951" y="5547953"/>
                <a:ext cx="176601" cy="154561"/>
              </a:xfrm>
              <a:custGeom>
                <a:rect b="b" l="l" r="r" t="t"/>
                <a:pathLst>
                  <a:path extrusionOk="0" h="392491" w="448462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fmla="val -41938" name="adj1"/>
                  <a:gd fmla="val 57878" name="adj2"/>
                </a:avLst>
              </a:prstGeom>
              <a:solidFill>
                <a:srgbClr val="3F3F3F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98" name="Google Shape;198;p5"/>
          <p:cNvSpPr/>
          <p:nvPr/>
        </p:nvSpPr>
        <p:spPr>
          <a:xfrm>
            <a:off x="1076033" y="921594"/>
            <a:ext cx="1663560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-Definition</a:t>
            </a:r>
            <a:endParaRPr/>
          </a:p>
        </p:txBody>
      </p:sp>
      <p:pic>
        <p:nvPicPr>
          <p:cNvPr descr="https://lh4.googleusercontent.com/4w7ULPQhMShROQRqQkJ8gFmQL3TMqzf8uQqwWf2TFUDlzT6y5hsQNOm_Ab2Wmv6i0vPEYitKFYm84e1030kLtJhRHdgsD0kgEdsfGZj3ZRIo90YvRgRhAE4nexv80mo9T31FeNjMCxC1u_vYzA" id="199" name="Google Shape;19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178" y="1724787"/>
            <a:ext cx="5600272" cy="258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"/>
          <p:cNvSpPr txBox="1"/>
          <p:nvPr/>
        </p:nvSpPr>
        <p:spPr>
          <a:xfrm>
            <a:off x="821189" y="4283375"/>
            <a:ext cx="1121564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기존 : Train-set 학습 → Test-set 평가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변경 : Meta-train dataset 학습 -&gt; Meta-test dataset 학습+평가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메타 러닝 학습 (Meta-train set 이용)  → Adaptation 학습 (Support set 이용) → Test-set 평가 (Query set 이용)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우리는 위와 같이 적게 주어지는 Support set으로부터 Query set의 label을 올바르게 예측하기 위해서 Meta-train dataset을 활용해 학습을 진행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9580" y="1893430"/>
            <a:ext cx="5323976" cy="239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Few-shot learning</a:t>
            </a:r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209" name="Google Shape;209;p6"/>
            <p:cNvSpPr/>
            <p:nvPr/>
          </p:nvSpPr>
          <p:spPr>
            <a:xfrm>
              <a:off x="4809836" y="498764"/>
              <a:ext cx="1106339" cy="628072"/>
            </a:xfrm>
            <a:custGeom>
              <a:rect b="b" l="l" r="r" t="t"/>
              <a:pathLst>
                <a:path extrusionOk="0" h="628072" w="1106339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1413365" y="498764"/>
              <a:ext cx="427657" cy="628072"/>
            </a:xfrm>
            <a:custGeom>
              <a:rect b="b" l="l" r="r" t="t"/>
              <a:pathLst>
                <a:path extrusionOk="0" h="628072" w="427657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0197617" y="498764"/>
              <a:ext cx="1356009" cy="628072"/>
            </a:xfrm>
            <a:custGeom>
              <a:rect b="b" l="l" r="r" t="t"/>
              <a:pathLst>
                <a:path extrusionOk="0" h="628072" w="1356009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9392227" y="498764"/>
              <a:ext cx="934512" cy="628072"/>
            </a:xfrm>
            <a:custGeom>
              <a:rect b="b" l="l" r="r" t="t"/>
              <a:pathLst>
                <a:path extrusionOk="0" h="628072" w="93451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600384" y="498764"/>
              <a:ext cx="3920965" cy="628072"/>
            </a:xfrm>
            <a:custGeom>
              <a:rect b="b" l="l" r="r" t="t"/>
              <a:pathLst>
                <a:path extrusionOk="0" h="628072" w="3920965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4" name="Google Shape;214;p6"/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1</a:t>
            </a:r>
            <a:endParaRPr b="1" i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Terminology Summary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6" name="Google Shape;216;p6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217" name="Google Shape;217;p6"/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blipFill rotWithShape="1">
                <a:blip r:embed="rId3">
                  <a:alphaModFix/>
                </a:blip>
                <a:stretch>
                  <a:fillRect b="0" l="-44999" r="-44999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20" name="Google Shape;220;p6"/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1" name="Google Shape;221;p6"/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</p:grpSpPr>
          <p:sp>
            <p:nvSpPr>
              <p:cNvPr id="222" name="Google Shape;222;p6"/>
              <p:cNvSpPr/>
              <p:nvPr/>
            </p:nvSpPr>
            <p:spPr>
              <a:xfrm>
                <a:off x="1451692" y="5955031"/>
                <a:ext cx="117118" cy="154560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421951" y="5547953"/>
                <a:ext cx="176601" cy="154561"/>
              </a:xfrm>
              <a:custGeom>
                <a:rect b="b" l="l" r="r" t="t"/>
                <a:pathLst>
                  <a:path extrusionOk="0" h="392491" w="448462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fmla="val -41938" name="adj1"/>
                  <a:gd fmla="val 57878" name="adj2"/>
                </a:avLst>
              </a:prstGeom>
              <a:solidFill>
                <a:srgbClr val="3F3F3F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26" name="Google Shape;226;p6"/>
          <p:cNvSpPr/>
          <p:nvPr/>
        </p:nvSpPr>
        <p:spPr>
          <a:xfrm>
            <a:off x="1076032" y="921594"/>
            <a:ext cx="324816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-Training strategy(Episodic training)</a:t>
            </a:r>
            <a:endParaRPr/>
          </a:p>
        </p:txBody>
      </p:sp>
      <p:pic>
        <p:nvPicPr>
          <p:cNvPr descr="https://velog.velcdn.com/images%2Fsjinu%2Fpost%2F18edd85d-58c3-4323-90ad-82d6cba37525%2Fimage.png" id="227" name="Google Shape;227;p6"/>
          <p:cNvPicPr preferRelativeResize="0"/>
          <p:nvPr/>
        </p:nvPicPr>
        <p:blipFill rotWithShape="1">
          <a:blip r:embed="rId4">
            <a:alphaModFix/>
          </a:blip>
          <a:srcRect b="0" l="0" r="53303" t="0"/>
          <a:stretch/>
        </p:blipFill>
        <p:spPr>
          <a:xfrm>
            <a:off x="1480454" y="1383259"/>
            <a:ext cx="4504710" cy="2400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velog.velcdn.com/images%2Fsjinu%2Fpost%2F18dd618f-28ae-43ae-b27b-ad5bd582224e%2Fimage.png" id="228" name="Google Shape;22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725151"/>
            <a:ext cx="5913590" cy="15999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6"/>
          <p:cNvSpPr txBox="1"/>
          <p:nvPr/>
        </p:nvSpPr>
        <p:spPr>
          <a:xfrm>
            <a:off x="6533039" y="3619828"/>
            <a:ext cx="477680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sampling은 Meta-Train dataset에서      N개의 class를 샘플링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때 N개의 class로 학습을 진행하는 것이   1개의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된다.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velog.velcdn.com/images%2Fsjinu%2Fpost%2F05d4dc1e-09ad-49e3-b8a4-23180c4becb5%2Fimage.png" id="230" name="Google Shape;23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7056" y="2315992"/>
            <a:ext cx="5092390" cy="4123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velog.velcdn.com/images%2Fsjinu%2Fpost%2F57cebfbd-0d9b-409e-abfd-7f5395c3c409%2Fimage.png" id="235" name="Google Shape;2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1814" y="1851409"/>
            <a:ext cx="5409207" cy="137236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7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Few-shot learning</a:t>
            </a:r>
            <a:endParaRPr/>
          </a:p>
        </p:txBody>
      </p:sp>
      <p:grpSp>
        <p:nvGrpSpPr>
          <p:cNvPr id="238" name="Google Shape;238;p7"/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239" name="Google Shape;239;p7"/>
            <p:cNvSpPr/>
            <p:nvPr/>
          </p:nvSpPr>
          <p:spPr>
            <a:xfrm>
              <a:off x="4809836" y="498764"/>
              <a:ext cx="1106339" cy="628072"/>
            </a:xfrm>
            <a:custGeom>
              <a:rect b="b" l="l" r="r" t="t"/>
              <a:pathLst>
                <a:path extrusionOk="0" h="628072" w="1106339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11413365" y="498764"/>
              <a:ext cx="427657" cy="628072"/>
            </a:xfrm>
            <a:custGeom>
              <a:rect b="b" l="l" r="r" t="t"/>
              <a:pathLst>
                <a:path extrusionOk="0" h="628072" w="427657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10197617" y="498764"/>
              <a:ext cx="1356009" cy="628072"/>
            </a:xfrm>
            <a:custGeom>
              <a:rect b="b" l="l" r="r" t="t"/>
              <a:pathLst>
                <a:path extrusionOk="0" h="628072" w="1356009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9392227" y="498764"/>
              <a:ext cx="934512" cy="628072"/>
            </a:xfrm>
            <a:custGeom>
              <a:rect b="b" l="l" r="r" t="t"/>
              <a:pathLst>
                <a:path extrusionOk="0" h="628072" w="93451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5600384" y="498764"/>
              <a:ext cx="3920965" cy="628072"/>
            </a:xfrm>
            <a:custGeom>
              <a:rect b="b" l="l" r="r" t="t"/>
              <a:pathLst>
                <a:path extrusionOk="0" h="628072" w="3920965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4" name="Google Shape;244;p7"/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1</a:t>
            </a:r>
            <a:endParaRPr b="1" i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Terminology Summary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6" name="Google Shape;246;p7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247" name="Google Shape;247;p7"/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blipFill rotWithShape="1">
                <a:blip r:embed="rId4">
                  <a:alphaModFix/>
                </a:blip>
                <a:stretch>
                  <a:fillRect b="0" l="-44999" r="-44999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50" name="Google Shape;250;p7"/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51" name="Google Shape;251;p7"/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</p:grpSpPr>
          <p:sp>
            <p:nvSpPr>
              <p:cNvPr id="252" name="Google Shape;252;p7"/>
              <p:cNvSpPr/>
              <p:nvPr/>
            </p:nvSpPr>
            <p:spPr>
              <a:xfrm>
                <a:off x="1451692" y="5955031"/>
                <a:ext cx="117118" cy="154560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1421951" y="5547953"/>
                <a:ext cx="176601" cy="154561"/>
              </a:xfrm>
              <a:custGeom>
                <a:rect b="b" l="l" r="r" t="t"/>
                <a:pathLst>
                  <a:path extrusionOk="0" h="392491" w="448462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fmla="val -41938" name="adj1"/>
                  <a:gd fmla="val 57878" name="adj2"/>
                </a:avLst>
              </a:prstGeom>
              <a:solidFill>
                <a:srgbClr val="3F3F3F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6" name="Google Shape;256;p7"/>
          <p:cNvSpPr/>
          <p:nvPr/>
        </p:nvSpPr>
        <p:spPr>
          <a:xfrm>
            <a:off x="1076032" y="921594"/>
            <a:ext cx="372924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-Training strategy(Support set sampling)</a:t>
            </a:r>
            <a:endParaRPr/>
          </a:p>
        </p:txBody>
      </p:sp>
      <p:sp>
        <p:nvSpPr>
          <p:cNvPr id="257" name="Google Shape;257;p7"/>
          <p:cNvSpPr txBox="1"/>
          <p:nvPr/>
        </p:nvSpPr>
        <p:spPr>
          <a:xfrm>
            <a:off x="6503541" y="3603823"/>
            <a:ext cx="5265754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하나의 task가 정해지면, Support set의 class 또한 정해진다.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때 N개의 class에 대한 t개의 example을          샘플링하여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support set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으로 사용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velog.velcdn.com/images%2Fsjinu%2Fpost%2F7ae74388-edab-4033-96ad-90b8a064bbcc%2Fimage.png" id="258" name="Google Shape;25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2511" y="1444478"/>
            <a:ext cx="5365481" cy="463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8"/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Few-shot learning</a:t>
            </a:r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266" name="Google Shape;266;p8"/>
            <p:cNvSpPr/>
            <p:nvPr/>
          </p:nvSpPr>
          <p:spPr>
            <a:xfrm>
              <a:off x="4809836" y="498764"/>
              <a:ext cx="1106339" cy="628072"/>
            </a:xfrm>
            <a:custGeom>
              <a:rect b="b" l="l" r="r" t="t"/>
              <a:pathLst>
                <a:path extrusionOk="0" h="628072" w="1106339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1413365" y="498764"/>
              <a:ext cx="427657" cy="628072"/>
            </a:xfrm>
            <a:custGeom>
              <a:rect b="b" l="l" r="r" t="t"/>
              <a:pathLst>
                <a:path extrusionOk="0" h="628072" w="427657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0197617" y="498764"/>
              <a:ext cx="1356009" cy="628072"/>
            </a:xfrm>
            <a:custGeom>
              <a:rect b="b" l="l" r="r" t="t"/>
              <a:pathLst>
                <a:path extrusionOk="0" h="628072" w="1356009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9392227" y="498764"/>
              <a:ext cx="934512" cy="628072"/>
            </a:xfrm>
            <a:custGeom>
              <a:rect b="b" l="l" r="r" t="t"/>
              <a:pathLst>
                <a:path extrusionOk="0" h="628072" w="93451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600384" y="498764"/>
              <a:ext cx="3920965" cy="628072"/>
            </a:xfrm>
            <a:custGeom>
              <a:rect b="b" l="l" r="r" t="t"/>
              <a:pathLst>
                <a:path extrusionOk="0" h="628072" w="3920965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1" name="Google Shape;271;p8"/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1</a:t>
            </a:r>
            <a:endParaRPr b="1" i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8"/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Terminology Summary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3" name="Google Shape;273;p8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274" name="Google Shape;274;p8"/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blipFill rotWithShape="1">
                <a:blip r:embed="rId3">
                  <a:alphaModFix/>
                </a:blip>
                <a:stretch>
                  <a:fillRect b="0" l="-44999" r="-44999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7" name="Google Shape;277;p8"/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78" name="Google Shape;278;p8"/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</p:grpSpPr>
          <p:sp>
            <p:nvSpPr>
              <p:cNvPr id="279" name="Google Shape;279;p8"/>
              <p:cNvSpPr/>
              <p:nvPr/>
            </p:nvSpPr>
            <p:spPr>
              <a:xfrm>
                <a:off x="1451692" y="5955031"/>
                <a:ext cx="117118" cy="154560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1421951" y="5547953"/>
                <a:ext cx="176601" cy="154561"/>
              </a:xfrm>
              <a:custGeom>
                <a:rect b="b" l="l" r="r" t="t"/>
                <a:pathLst>
                  <a:path extrusionOk="0" h="392491" w="448462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fmla="val -41938" name="adj1"/>
                  <a:gd fmla="val 57878" name="adj2"/>
                </a:avLst>
              </a:prstGeom>
              <a:solidFill>
                <a:srgbClr val="3F3F3F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83" name="Google Shape;283;p8"/>
          <p:cNvSpPr/>
          <p:nvPr/>
        </p:nvSpPr>
        <p:spPr>
          <a:xfrm>
            <a:off x="1076032" y="921594"/>
            <a:ext cx="3729247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-Training strategy(Query set sampling)</a:t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6503541" y="3603823"/>
            <a:ext cx="526575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N개의 class에 대한 u개의 example을 샘플링해 query set으로 사용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velog.velcdn.com/images%2Fsjinu%2Fpost%2Fc99271a3-40e7-410c-87df-c6881f9b7b40%2Fimage.png" id="285" name="Google Shape;2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673" y="1459587"/>
            <a:ext cx="5470693" cy="47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6945" y="1848501"/>
            <a:ext cx="5304077" cy="146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9"/>
          <p:cNvSpPr txBox="1"/>
          <p:nvPr/>
        </p:nvSpPr>
        <p:spPr>
          <a:xfrm>
            <a:off x="1076033" y="498764"/>
            <a:ext cx="4194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Few-shot learning</a:t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294" name="Google Shape;294;p9"/>
            <p:cNvSpPr/>
            <p:nvPr/>
          </p:nvSpPr>
          <p:spPr>
            <a:xfrm>
              <a:off x="4809836" y="498764"/>
              <a:ext cx="1106339" cy="628072"/>
            </a:xfrm>
            <a:custGeom>
              <a:rect b="b" l="l" r="r" t="t"/>
              <a:pathLst>
                <a:path extrusionOk="0" h="628072" w="1106339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1413365" y="498764"/>
              <a:ext cx="427657" cy="628072"/>
            </a:xfrm>
            <a:custGeom>
              <a:rect b="b" l="l" r="r" t="t"/>
              <a:pathLst>
                <a:path extrusionOk="0" h="628072" w="427657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0197617" y="498764"/>
              <a:ext cx="1356009" cy="628072"/>
            </a:xfrm>
            <a:custGeom>
              <a:rect b="b" l="l" r="r" t="t"/>
              <a:pathLst>
                <a:path extrusionOk="0" h="628072" w="1356009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9392227" y="498764"/>
              <a:ext cx="934512" cy="628072"/>
            </a:xfrm>
            <a:custGeom>
              <a:rect b="b" l="l" r="r" t="t"/>
              <a:pathLst>
                <a:path extrusionOk="0" h="628072" w="93451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600384" y="498764"/>
              <a:ext cx="3920965" cy="628072"/>
            </a:xfrm>
            <a:custGeom>
              <a:rect b="b" l="l" r="r" t="t"/>
              <a:pathLst>
                <a:path extrusionOk="0" h="628072" w="3920965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9" name="Google Shape;299;p9"/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1</a:t>
            </a:r>
            <a:endParaRPr b="1" i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9"/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Terminology Summary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1" name="Google Shape;301;p9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302" name="Google Shape;302;p9"/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303" name="Google Shape;303;p9"/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fmla="val 50000" name="adj"/>
                </a:avLst>
              </a:prstGeom>
              <a:blipFill rotWithShape="1">
                <a:blip r:embed="rId3">
                  <a:alphaModFix/>
                </a:blip>
                <a:stretch>
                  <a:fillRect b="0" l="-44999" r="-44999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05" name="Google Shape;305;p9"/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06" name="Google Shape;306;p9"/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</p:grpSpPr>
          <p:sp>
            <p:nvSpPr>
              <p:cNvPr id="307" name="Google Shape;307;p9"/>
              <p:cNvSpPr/>
              <p:nvPr/>
            </p:nvSpPr>
            <p:spPr>
              <a:xfrm>
                <a:off x="1451692" y="5955031"/>
                <a:ext cx="117118" cy="154560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1421951" y="5547953"/>
                <a:ext cx="176601" cy="154561"/>
              </a:xfrm>
              <a:custGeom>
                <a:rect b="b" l="l" r="r" t="t"/>
                <a:pathLst>
                  <a:path extrusionOk="0" h="392491" w="448462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" name="Google Shape;309;p9"/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fmla="val -41938" name="adj1"/>
                  <a:gd fmla="val 57878" name="adj2"/>
                </a:avLst>
              </a:prstGeom>
              <a:solidFill>
                <a:srgbClr val="3F3F3F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1" name="Google Shape;311;p9"/>
          <p:cNvSpPr/>
          <p:nvPr/>
        </p:nvSpPr>
        <p:spPr>
          <a:xfrm>
            <a:off x="1076032" y="921594"/>
            <a:ext cx="38480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-Training strategy(Maximize log-likelihood)</a:t>
            </a:r>
            <a:endParaRPr/>
          </a:p>
        </p:txBody>
      </p:sp>
      <p:sp>
        <p:nvSpPr>
          <p:cNvPr id="312" name="Google Shape;312;p9"/>
          <p:cNvSpPr txBox="1"/>
          <p:nvPr/>
        </p:nvSpPr>
        <p:spPr>
          <a:xfrm>
            <a:off x="989105" y="3745007"/>
            <a:ext cx="1107266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특정 Class와 example을 샘플링하는 에피소드를 여러 번 거친다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Query set의 이미지 x와 Support set S가 주어졌을 때, Query set의 label인 y의 확률을 높히는 방향으로 parameter θ를 최적화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Meta-test dataset과 동일한 환경이 되기 때문에 좋은 성능을 내도록 학습 가능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velog.velcdn.com/images%2Fsjinu%2Fpost%2Fb0fdc66c-9b11-4a5b-a0b9-6b1d554649a8%2Fimage.png" id="313" name="Google Shape;3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1320" y="1759922"/>
            <a:ext cx="7848030" cy="885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2022-04-18T14:49:03Z</dcterms:created>
  <dc:creator>조현석</dc:creator>
</cp:coreProperties>
</file>