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63" r:id="rId4"/>
    <p:sldId id="258" r:id="rId5"/>
    <p:sldId id="264" r:id="rId6"/>
    <p:sldId id="265" r:id="rId7"/>
    <p:sldId id="270" r:id="rId8"/>
    <p:sldId id="271" r:id="rId9"/>
    <p:sldId id="274" r:id="rId10"/>
    <p:sldId id="275" r:id="rId11"/>
    <p:sldId id="276" r:id="rId12"/>
    <p:sldId id="259" r:id="rId13"/>
    <p:sldId id="260" r:id="rId14"/>
    <p:sldId id="261" r:id="rId15"/>
    <p:sldId id="262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1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5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44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1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0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5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0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5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3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2219498" y="3069607"/>
            <a:ext cx="69411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Terminology </a:t>
            </a:r>
            <a:r>
              <a:rPr lang="en-US" altLang="ko-KR" sz="40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Summary   &amp; Siamese Network Code</a:t>
            </a:r>
            <a:endParaRPr lang="en-US" altLang="ko-KR" sz="4000" kern="0" dirty="0"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3509902" y="2432098"/>
            <a:ext cx="5172195" cy="462015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4027333" y="2539602"/>
            <a:ext cx="40300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100" b="1" kern="0" dirty="0" smtClean="0">
                <a:solidFill>
                  <a:prstClr val="white"/>
                </a:solidFill>
              </a:rPr>
              <a:t>22520108 </a:t>
            </a:r>
            <a:r>
              <a:rPr lang="ko-KR" altLang="en-US" sz="1100" b="1" kern="0" dirty="0">
                <a:solidFill>
                  <a:prstClr val="white"/>
                </a:solidFill>
              </a:rPr>
              <a:t>이성호</a:t>
            </a:r>
            <a:endParaRPr lang="ko-KR" altLang="en-US" sz="3200" b="1" dirty="0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A94DCB-C57E-4D12-A5D0-E4DCC0709C49}"/>
              </a:ext>
            </a:extLst>
          </p:cNvPr>
          <p:cNvGrpSpPr/>
          <p:nvPr/>
        </p:nvGrpSpPr>
        <p:grpSpPr>
          <a:xfrm>
            <a:off x="3173202" y="2432098"/>
            <a:ext cx="237803" cy="462015"/>
            <a:chOff x="609598" y="498764"/>
            <a:chExt cx="323274" cy="62807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D0900C4-7F7F-40C6-9107-6C8AE6EBD35D}"/>
                </a:ext>
              </a:extLst>
            </p:cNvPr>
            <p:cNvSpPr/>
            <p:nvPr/>
          </p:nvSpPr>
          <p:spPr>
            <a:xfrm>
              <a:off x="609600" y="498764"/>
              <a:ext cx="323272" cy="62807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6A7BC90-DD6E-4797-97C2-3CA69FA8626A}"/>
                </a:ext>
              </a:extLst>
            </p:cNvPr>
            <p:cNvSpPr/>
            <p:nvPr/>
          </p:nvSpPr>
          <p:spPr>
            <a:xfrm>
              <a:off x="609598" y="498764"/>
              <a:ext cx="323272" cy="628072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 l="-45000" r="-4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91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CHAPTER 1</a:t>
            </a:r>
            <a:endParaRPr lang="ko-KR" altLang="en-US" sz="1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Terminology Summary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6032" y="921594"/>
            <a:ext cx="38480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-Example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of </a:t>
            </a: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Omniglot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dataset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39446" y="1467659"/>
            <a:ext cx="5265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가 홀수일 때는 서로 같은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에서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이미지는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가져오고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가 짝수일 때는 서로 다른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에서 이미지를 가져올 수 있도록 하였다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학습과 검증을 분리하기 위해 전체 데이터 셋의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60%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만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을 위해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분리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(30/50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alphabets, 12/20 drawers)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Training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과정의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를 확인하기 위해 두 가지 방법을 사용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첫번째 </a:t>
            </a:r>
            <a:r>
              <a:rPr lang="en-US" altLang="ko-KR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sz="1500" b="1" dirty="0">
                <a:latin typeface="Calibri" panose="020F0502020204030204" pitchFamily="34" charset="0"/>
                <a:cs typeface="Calibri" panose="020F0502020204030204" pitchFamily="34" charset="0"/>
              </a:rPr>
              <a:t>background </a:t>
            </a:r>
            <a:r>
              <a:rPr lang="en-US" altLang="ko-KR" sz="1500" b="1" dirty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ko-KR" altLang="en-US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에서 나머지 </a:t>
            </a:r>
            <a:r>
              <a:rPr lang="en-US" altLang="ko-KR" sz="1500" b="1" dirty="0"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US" altLang="ko-KR" sz="1500" b="1" dirty="0">
                <a:latin typeface="Calibri" panose="020F0502020204030204" pitchFamily="34" charset="0"/>
                <a:cs typeface="Calibri" panose="020F0502020204030204" pitchFamily="34" charset="0"/>
              </a:rPr>
              <a:t>alphabet</a:t>
            </a:r>
            <a:r>
              <a: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과 </a:t>
            </a:r>
            <a:r>
              <a:rPr lang="ko-KR" altLang="en-US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ko-KR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altLang="ko-KR" sz="1500" b="1" dirty="0">
                <a:latin typeface="Calibri" panose="020F0502020204030204" pitchFamily="34" charset="0"/>
                <a:cs typeface="Calibri" panose="020F0502020204030204" pitchFamily="34" charset="0"/>
              </a:rPr>
              <a:t>additional drawers</a:t>
            </a:r>
            <a:r>
              <a: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로부터 </a:t>
            </a:r>
            <a:r>
              <a: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만들어낸 </a:t>
            </a:r>
            <a:r>
              <a:rPr lang="en-US" altLang="ko-KR" sz="1500" b="1" dirty="0">
                <a:latin typeface="Calibri" panose="020F0502020204030204" pitchFamily="34" charset="0"/>
                <a:cs typeface="Calibri" panose="020F0502020204030204" pitchFamily="34" charset="0"/>
              </a:rPr>
              <a:t>10000 example pairs</a:t>
            </a:r>
            <a:r>
              <a: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로 이루어진 </a:t>
            </a:r>
            <a:r>
              <a:rPr lang="en-US" altLang="ko-KR" sz="1500" b="1" dirty="0">
                <a:latin typeface="Calibri" panose="020F0502020204030204" pitchFamily="34" charset="0"/>
                <a:cs typeface="Calibri" panose="020F0502020204030204" pitchFamily="34" charset="0"/>
              </a:rPr>
              <a:t>validation set</a:t>
            </a:r>
            <a:r>
              <a: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를 </a:t>
            </a:r>
            <a:r>
              <a: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만들었다</a:t>
            </a:r>
            <a:r>
              <a:rPr lang="en-US" altLang="ko-KR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두번째 </a:t>
            </a:r>
            <a:r>
              <a:rPr lang="en-US" altLang="ko-KR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동일한 </a:t>
            </a:r>
            <a:r>
              <a:rPr lang="en-US" altLang="ko-KR" sz="1500" b="1" dirty="0">
                <a:latin typeface="Calibri" panose="020F0502020204030204" pitchFamily="34" charset="0"/>
                <a:cs typeface="Calibri" panose="020F0502020204030204" pitchFamily="34" charset="0"/>
              </a:rPr>
              <a:t>alphabet</a:t>
            </a:r>
            <a:r>
              <a: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과 </a:t>
            </a:r>
            <a:r>
              <a:rPr lang="en-US" altLang="ko-KR" sz="1500" b="1" dirty="0">
                <a:latin typeface="Calibri" panose="020F0502020204030204" pitchFamily="34" charset="0"/>
                <a:cs typeface="Calibri" panose="020F0502020204030204" pitchFamily="34" charset="0"/>
              </a:rPr>
              <a:t>drawer</a:t>
            </a:r>
            <a:r>
              <a:rPr lang="ko-KR" altLang="en-US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로부터                 </a:t>
            </a:r>
            <a:r>
              <a:rPr lang="en-US" altLang="ko-KR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320 one-shot </a:t>
            </a:r>
            <a:r>
              <a:rPr lang="en-US" altLang="ko-KR" sz="1500" b="1" dirty="0">
                <a:latin typeface="Calibri" panose="020F0502020204030204" pitchFamily="34" charset="0"/>
                <a:cs typeface="Calibri" panose="020F0502020204030204" pitchFamily="34" charset="0"/>
              </a:rPr>
              <a:t>recognition trial</a:t>
            </a:r>
            <a:r>
              <a: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들을 만들었다</a:t>
            </a:r>
            <a:r>
              <a:rPr lang="en-US" altLang="ko-KR" sz="15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ko-KR" alt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https://blog.kakaocdn.net/dn/b5ywES/btqV08PUk6f/mmV7Nnq02OUBzsmoIrQ2K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91" y="2345529"/>
            <a:ext cx="4864379" cy="329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CHAPTER 1</a:t>
            </a:r>
            <a:endParaRPr lang="ko-KR" altLang="en-US" sz="1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Terminology Summary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6032" y="921594"/>
            <a:ext cx="38480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-Example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of </a:t>
            </a: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Omniglot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dataset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370652" y="1444478"/>
                <a:ext cx="5314180" cy="5320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그 </a:t>
                </a:r>
                <a:r>
                  <a:rPr lang="ko-KR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후 다음 </a:t>
                </a:r>
                <a:r>
                  <a:rPr lang="ko-KR" altLang="en-US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식</a:t>
                </a:r>
                <a:r>
                  <a:rPr lang="en-US" altLang="ko-KR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altLang="ko-KR" dirty="0">
                    <a:solidFill>
                      <a:srgbClr val="555555"/>
                    </a:solidFill>
                    <a:latin typeface="MJXc-TeX-math-I"/>
                  </a:rPr>
                  <a:t>C</a:t>
                </a:r>
                <a:r>
                  <a:rPr lang="ko-KR" altLang="en-US" dirty="0">
                    <a:solidFill>
                      <a:srgbClr val="555555"/>
                    </a:solidFill>
                    <a:latin typeface="MJXc-TeX-main-R"/>
                  </a:rPr>
                  <a:t>∗</a:t>
                </a:r>
                <a:r>
                  <a:rPr lang="en-US" altLang="ko-KR" dirty="0">
                    <a:solidFill>
                      <a:srgbClr val="555555"/>
                    </a:solidFill>
                    <a:latin typeface="MJXc-TeX-main-R"/>
                  </a:rPr>
                  <a:t>=</a:t>
                </a:r>
                <a:r>
                  <a:rPr lang="en-US" altLang="ko-KR" dirty="0" err="1" smtClean="0">
                    <a:solidFill>
                      <a:srgbClr val="555555"/>
                    </a:solidFill>
                    <a:latin typeface="MJXc-TeX-math-I"/>
                  </a:rPr>
                  <a:t>argmax</a:t>
                </a:r>
                <a:r>
                  <a:rPr lang="en-US" altLang="ko-KR" sz="1000" dirty="0" err="1" smtClean="0">
                    <a:solidFill>
                      <a:srgbClr val="555555"/>
                    </a:solidFill>
                    <a:latin typeface="MJXc-TeX-math-I"/>
                  </a:rPr>
                  <a:t>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dirty="0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dirty="0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ko-KR" altLang="en-US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에 따라 </a:t>
                </a:r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maximum similarity</a:t>
                </a:r>
                <a:r>
                  <a:rPr lang="ko-KR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를 계산해서 </a:t>
                </a:r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accuracy</a:t>
                </a:r>
                <a:r>
                  <a:rPr lang="ko-KR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를 </a:t>
                </a:r>
                <a:r>
                  <a:rPr lang="ko-KR" altLang="en-US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판단하는 </a:t>
                </a:r>
                <a:r>
                  <a:rPr lang="en-US" altLang="ko-KR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20-way </a:t>
                </a:r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within-alphabet 1-shot </a:t>
                </a:r>
                <a:r>
                  <a:rPr lang="en-US" altLang="ko-KR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learning </a:t>
                </a:r>
                <a:r>
                  <a:rPr lang="ko-KR" altLang="en-US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진행</a:t>
                </a:r>
                <a:endParaRPr lang="en-US" altLang="ko-KR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한 번 </a:t>
                </a:r>
                <a:r>
                  <a:rPr lang="en-US" altLang="ko-KR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</a:t>
                </a:r>
                <a:r>
                  <a:rPr lang="ko-KR" alt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를 계산할 때 </a:t>
                </a:r>
                <a:r>
                  <a:rPr lang="en-US" altLang="ko-KR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r>
                  <a:rPr lang="ko-KR" alt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개의 이미지 쌍이 존재</a:t>
                </a:r>
                <a:r>
                  <a:rPr lang="ko-KR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해야 하고</a:t>
                </a:r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20</a:t>
                </a:r>
                <a:r>
                  <a:rPr lang="ko-KR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개의 이미지 쌍 중 첫 번째 이미지는 모두 같은 </a:t>
                </a:r>
                <a:r>
                  <a:rPr lang="ko-KR" altLang="en-US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이미지</a:t>
                </a:r>
                <a:endParaRPr lang="en-US" altLang="ko-KR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두 번째 이미지는 첫 </a:t>
                </a:r>
                <a:r>
                  <a:rPr lang="ko-KR" altLang="en-US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번째와 </a:t>
                </a:r>
                <a:r>
                  <a:rPr lang="ko-KR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같은 </a:t>
                </a:r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class</a:t>
                </a:r>
                <a:r>
                  <a:rPr lang="ko-KR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의 </a:t>
                </a:r>
                <a:r>
                  <a:rPr lang="ko-KR" altLang="en-US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다른   이미지 선택</a:t>
                </a:r>
                <a:endParaRPr lang="en-US" altLang="ko-KR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나머지</a:t>
                </a:r>
                <a:r>
                  <a:rPr lang="en-US" altLang="ko-KR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(3~10)</a:t>
                </a:r>
                <a:r>
                  <a:rPr lang="ko-KR" altLang="en-US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는 </a:t>
                </a:r>
                <a:r>
                  <a:rPr lang="ko-KR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첫 번째 이미지와 다른 </a:t>
                </a:r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class</a:t>
                </a:r>
                <a:r>
                  <a:rPr lang="ko-KR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의 </a:t>
                </a:r>
                <a:r>
                  <a:rPr lang="ko-KR" altLang="en-US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이미지 선택</a:t>
                </a:r>
                <a:endParaRPr lang="en-US" altLang="ko-KR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첫 번째 이미지에 대한 두 번째 이미지의 </a:t>
                </a:r>
                <a:r>
                  <a:rPr lang="en-US" altLang="ko-KR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similarity</a:t>
                </a:r>
                <a:r>
                  <a:rPr lang="ko-KR" altLang="en-US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가 가장 높을 때 올바르게 예측했다고 판단</a:t>
                </a:r>
                <a:r>
                  <a:rPr lang="ko-KR" altLang="en-US" dirty="0"/>
                  <a:t/>
                </a:r>
                <a:br>
                  <a:rPr lang="ko-KR" altLang="en-US" dirty="0"/>
                </a:br>
                <a:endParaRPr lang="en-US" altLang="ko-KR" sz="15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652" y="1444478"/>
                <a:ext cx="5314180" cy="5320624"/>
              </a:xfrm>
              <a:prstGeom prst="rect">
                <a:avLst/>
              </a:prstGeom>
              <a:blipFill>
                <a:blip r:embed="rId3"/>
                <a:stretch>
                  <a:fillRect l="-688" t="-916" r="-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https://blog.kakaocdn.net/dn/31PF2/btqV19144jn/Az24VMB4hc7MifMwMq5bc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21" y="1419577"/>
            <a:ext cx="519112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79999" y="4978198"/>
            <a:ext cx="560157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이를 위해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에 따라서 나눈다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해당 논문은 </a:t>
            </a:r>
            <a:r>
              <a:rPr lang="en-US" altLang="ko-KR" sz="1500" b="1" dirty="0">
                <a:latin typeface="Calibri" panose="020F0502020204030204" pitchFamily="34" charset="0"/>
                <a:cs typeface="Calibri" panose="020F0502020204030204" pitchFamily="34" charset="0"/>
              </a:rPr>
              <a:t>20way</a:t>
            </a:r>
            <a:r>
              <a: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이기에</a:t>
            </a:r>
            <a:r>
              <a:rPr lang="en-US" altLang="ko-KR" sz="1500" b="1" dirty="0">
                <a:latin typeface="Calibri" panose="020F0502020204030204" pitchFamily="34" charset="0"/>
                <a:cs typeface="Calibri" panose="020F0502020204030204" pitchFamily="34" charset="0"/>
              </a:rPr>
              <a:t>, 0</a:t>
            </a:r>
            <a:r>
              <a: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번째 이미지만 기준이  되는 이미지와 같은 </a:t>
            </a:r>
            <a:r>
              <a:rPr lang="en-US" altLang="ko-KR" sz="1500" b="1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로 만들고 나머지 </a:t>
            </a:r>
            <a:r>
              <a:rPr lang="en-US" altLang="ko-KR" sz="1500" b="1" dirty="0">
                <a:latin typeface="Calibri" panose="020F0502020204030204" pitchFamily="34" charset="0"/>
                <a:cs typeface="Calibri" panose="020F0502020204030204" pitchFamily="34" charset="0"/>
              </a:rPr>
              <a:t>1~19</a:t>
            </a:r>
            <a:r>
              <a: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번째 이미지는 기준 이미지와 다른 </a:t>
            </a:r>
            <a:r>
              <a:rPr lang="en-US" altLang="ko-KR" sz="1500" b="1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의 이미지로 전달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CHAPTER 2</a:t>
            </a:r>
            <a:endParaRPr lang="ko-KR" altLang="en-US" sz="1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white"/>
                </a:solidFill>
              </a:rPr>
              <a:t>Siamese Network Code Review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6032" y="921594"/>
            <a:ext cx="30093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-Dataset Definition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 descr="Fashion MNIST 이미지 데이터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12" y="2477752"/>
            <a:ext cx="3427210" cy="342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76032" y="1759922"/>
            <a:ext cx="73080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데이터 셋 설명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Fashion MNIST </a:t>
            </a:r>
            <a:r>
              <a:rPr lang="ko-KR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데이터셋은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위 그림과 같이 운동화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셔츠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샌들과 같은 작은 </a:t>
            </a: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이미지들의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모음이며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기본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MNIST </a:t>
            </a:r>
            <a:r>
              <a:rPr lang="ko-KR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데이터셋과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같이 열 가지로 분류될 수 있는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28×28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픽셀의 이미지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70,000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개로 이루어져 </a:t>
            </a: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있다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train_images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에서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255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사이의 값을 갖는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28x28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크기의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총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만장이다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train_labels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에서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까지의 정수 값은 이미지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옷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의 클래스를 나타내는 </a:t>
            </a: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레이블</a:t>
            </a: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각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천개로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balanced</a:t>
            </a: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하다</a:t>
            </a: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test_images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에서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255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사이의 값을 갖는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28x28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크기의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총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만장이다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test_labels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에서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까지의 정수 값은 이미지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옷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의 클래스를 나타내는 </a:t>
            </a: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레이블</a:t>
            </a: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각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천개로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balance</a:t>
            </a: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하다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CHAPTER 2</a:t>
            </a:r>
            <a:endParaRPr lang="ko-KR" altLang="en-US" sz="1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white"/>
                </a:solidFill>
              </a:rPr>
              <a:t>Siamese Network Code Review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6032" y="921594"/>
            <a:ext cx="30093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-Create pair data set 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6032" y="1759922"/>
            <a:ext cx="730803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옷의 종류가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종류 이므로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10 Way, 1-shot classification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이다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해당 코드는 데이터셋에서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쌍의 이미지를 무작위로 조합하는           코드이다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샘플링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과정에서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짝수 번째는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동일한 라벨의 이미지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홀수 번째는 다른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라벨의 이미지를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지정했다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그 결과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 data set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은 총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119,980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개이며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1:1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비율이다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그 결과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data set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총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19,980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개이며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1:1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비율이다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79" y="1187415"/>
            <a:ext cx="4396391" cy="309384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079" y="4281260"/>
            <a:ext cx="4396391" cy="245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CHAPTER 2</a:t>
            </a:r>
            <a:endParaRPr lang="ko-KR" altLang="en-US" sz="1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white"/>
                </a:solidFill>
              </a:rPr>
              <a:t>Siamese Network Code Review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6032" y="921594"/>
            <a:ext cx="300932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-Sample of pair data set 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82991" y="1295479"/>
            <a:ext cx="7001284" cy="4628373"/>
            <a:chOff x="4218387" y="1502351"/>
            <a:chExt cx="7533388" cy="498013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7190" y="1502351"/>
              <a:ext cx="3784585" cy="498013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8387" y="1502351"/>
              <a:ext cx="3748803" cy="4969886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559428" y="6132849"/>
            <a:ext cx="1176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해당 그림은 앞서 만든 데이터 셋의 예시이며 학습과 테스트에 사용되는 이미지는 서로 다른 것을 확인할 수 있다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CHAPTER 2</a:t>
            </a:r>
            <a:endParaRPr lang="ko-KR" altLang="en-US" sz="1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white"/>
                </a:solidFill>
              </a:rPr>
              <a:t>Siamese Network Code Review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6032" y="921594"/>
            <a:ext cx="300932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-Base network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정의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607" y="1625600"/>
            <a:ext cx="4543932" cy="290703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135" y="1598892"/>
            <a:ext cx="2733507" cy="446472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32579" y="5091801"/>
            <a:ext cx="8091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이미지로부터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를 추출하기 위한 기본 베이스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모델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(FCNNs)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과                    두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similarity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측정을 위한 </a:t>
            </a:r>
            <a:r>
              <a:rPr lang="en-US" altLang="ko-KR" b="1" dirty="0" err="1">
                <a:latin typeface="Calibri" panose="020F0502020204030204" pitchFamily="34" charset="0"/>
                <a:cs typeface="Calibri" panose="020F0502020204030204" pitchFamily="34" charset="0"/>
              </a:rPr>
              <a:t>eucliean_distance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함수 정의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l2 norm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으로 계산되며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1e-7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보다 작을 경우 그 값을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1e-7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로 정의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CHAPTER 2</a:t>
            </a:r>
            <a:endParaRPr lang="ko-KR" altLang="en-US" sz="1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white"/>
                </a:solidFill>
              </a:rPr>
              <a:t>Siamese Network Code Review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6032" y="921594"/>
            <a:ext cx="30093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-Siamese network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구조 정의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2578" y="3996518"/>
            <a:ext cx="109084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샴 네트워크의 정의에 의해 </a:t>
            </a:r>
            <a:r>
              <a:rPr lang="en-US" altLang="ko-KR" b="1" dirty="0" err="1">
                <a:latin typeface="Calibri" panose="020F0502020204030204" pitchFamily="34" charset="0"/>
                <a:cs typeface="Calibri" panose="020F0502020204030204" pitchFamily="34" charset="0"/>
              </a:rPr>
              <a:t>left_input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과 </a:t>
            </a:r>
            <a:r>
              <a:rPr lang="en-US" altLang="ko-KR" b="1" dirty="0" err="1">
                <a:latin typeface="Calibri" panose="020F0502020204030204" pitchFamily="34" charset="0"/>
                <a:cs typeface="Calibri" panose="020F0502020204030204" pitchFamily="34" charset="0"/>
              </a:rPr>
              <a:t>right_input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이 </a:t>
            </a:r>
            <a:r>
              <a:rPr lang="ko-KR" alt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파라미터를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공유하는 모델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b="1" dirty="0"/>
              <a:t>≒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동일한 모델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을 통과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통과시 같은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사이즈의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벡터가 각각의 모델에서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개의 벡터가 아웃풋으로 나옴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사용자 정의 층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(Lambda layer)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을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통해서 두 벡터들 간의 </a:t>
            </a:r>
            <a:r>
              <a:rPr lang="ko-KR" alt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유클리디안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거리 출력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18" name="Picture 2" descr="https://blog.kakaocdn.net/dn/bizof5/btqS1WyGP5S/f5BN6Odbfj4tq5oR0yaKm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31" y="1430193"/>
            <a:ext cx="5521348" cy="184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231" y="1567076"/>
            <a:ext cx="5548261" cy="157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CHAPTER 2</a:t>
            </a:r>
            <a:endParaRPr lang="ko-KR" altLang="en-US" sz="1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white"/>
                </a:solidFill>
              </a:rPr>
              <a:t>Siamese Network Code Review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6032" y="921594"/>
            <a:ext cx="300932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Loss Function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정의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2579" y="4134597"/>
            <a:ext cx="109084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 custom loss(contrastive loss)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를 사용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Constrastive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loss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3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딥러닝은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특정 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metric(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유클리드 거리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를 기준으로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한 </a:t>
            </a:r>
            <a:r>
              <a:rPr lang="ko-KR" altLang="en-US" sz="13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유사도를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찾기 위해 학습된다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이는 곧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Dimension reduction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을 진행해 유의미한 </a:t>
            </a:r>
            <a:r>
              <a:rPr lang="en-US" altLang="ko-KR" sz="13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mainfold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를 찾아 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metric learning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을 진행하는 것</a:t>
            </a:r>
            <a:endParaRPr lang="en-US" altLang="ko-KR" sz="13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Positive pair</a:t>
            </a:r>
            <a:r>
              <a:rPr lang="ko-KR" altLang="en-US" sz="13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끼리는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Euclidian loss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를 최소화가 되도록 학습 진행 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=&gt; 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거리가 가깝도록 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low dimension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으로 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dimension reduction 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된다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Margin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간의 최소 거리 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altLang="ko-KR" sz="1300" b="1" dirty="0">
                <a:latin typeface="Calibri" panose="020F0502020204030204" pitchFamily="34" charset="0"/>
                <a:cs typeface="Calibri" panose="020F0502020204030204" pitchFamily="34" charset="0"/>
              </a:rPr>
              <a:t> Negative 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  <a:r>
              <a:rPr lang="ko-KR" altLang="en-US" sz="13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끼리는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b="1" dirty="0">
                <a:latin typeface="Calibri" panose="020F0502020204030204" pitchFamily="34" charset="0"/>
                <a:cs typeface="Calibri" panose="020F0502020204030204" pitchFamily="34" charset="0"/>
              </a:rPr>
              <a:t>Euclidian loss</a:t>
            </a:r>
            <a:r>
              <a:rPr lang="ko-KR" alt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가 커지도록 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학습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서로 다른데 마진 보다 작다면 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loss 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발생</a:t>
            </a:r>
            <a:r>
              <a:rPr lang="en-US" altLang="ko-KR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!)</a:t>
            </a:r>
            <a:r>
              <a:rPr lang="ko-KR" alt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진행</a:t>
            </a:r>
            <a:endParaRPr lang="en-US" altLang="ko-KR" sz="13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즉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두 데이터가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negative pair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일 경우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더 이상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margin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이상의 거리를 갖게 하도록 학습하는 기법 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399" y="1444478"/>
            <a:ext cx="7162800" cy="6191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272" y="2048430"/>
            <a:ext cx="8215053" cy="196381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8183745" y="4147845"/>
            <a:ext cx="3832766" cy="936708"/>
            <a:chOff x="7720860" y="4139251"/>
            <a:chExt cx="3832766" cy="93670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20860" y="4139251"/>
              <a:ext cx="2138623" cy="93211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59483" y="4141319"/>
              <a:ext cx="1694143" cy="934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030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CHAPTER 2</a:t>
            </a:r>
            <a:endParaRPr lang="ko-KR" altLang="en-US" sz="1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white"/>
                </a:solidFill>
              </a:rPr>
              <a:t>Siamese Network Code Review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6032" y="921594"/>
            <a:ext cx="300932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학습 및 결과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64124" y="1991222"/>
            <a:ext cx="11458948" cy="3174815"/>
            <a:chOff x="464124" y="2800350"/>
            <a:chExt cx="11458948" cy="317481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124" y="3034169"/>
              <a:ext cx="6264106" cy="236877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9626" y="2800350"/>
              <a:ext cx="4803446" cy="28516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64124" y="5406773"/>
              <a:ext cx="62641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&lt;Test </a:t>
              </a:r>
              <a:r>
                <a:rPr lang="en-US" altLang="ko-KR" sz="1500" b="1" dirty="0">
                  <a:latin typeface="Calibri" panose="020F0502020204030204" pitchFamily="34" charset="0"/>
                  <a:cs typeface="Calibri" panose="020F0502020204030204" pitchFamily="34" charset="0"/>
                </a:rPr>
                <a:t>set</a:t>
              </a:r>
              <a:r>
                <a:rPr lang="ko-KR" altLang="en-US" sz="1500" b="1" dirty="0">
                  <a:latin typeface="Calibri" panose="020F0502020204030204" pitchFamily="34" charset="0"/>
                  <a:cs typeface="Calibri" panose="020F0502020204030204" pitchFamily="34" charset="0"/>
                </a:rPr>
                <a:t>을 사용해 학습된 모델이 얼마나 잘 추측하는지 </a:t>
              </a:r>
              <a:r>
                <a:rPr lang="ko-KR" altLang="en-US" sz="15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평가</a:t>
              </a:r>
              <a:r>
                <a:rPr lang="en-US" altLang="ko-KR" sz="15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&gt;</a:t>
              </a:r>
              <a:endPara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19625" y="5652000"/>
              <a:ext cx="48034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&lt;</a:t>
              </a:r>
              <a:r>
                <a:rPr lang="ko-KR" altLang="en-US" sz="15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5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Loss</a:t>
              </a:r>
              <a:r>
                <a:rPr lang="ko-KR" altLang="en-US" sz="15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15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변화 </a:t>
              </a:r>
              <a:r>
                <a:rPr lang="ko-KR" altLang="en-US" sz="1500" b="1" dirty="0">
                  <a:latin typeface="Calibri" panose="020F0502020204030204" pitchFamily="34" charset="0"/>
                  <a:cs typeface="Calibri" panose="020F0502020204030204" pitchFamily="34" charset="0"/>
                </a:rPr>
                <a:t>그래프</a:t>
              </a:r>
              <a:r>
                <a:rPr lang="en-US" altLang="ko-KR" sz="15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&gt;</a:t>
              </a:r>
              <a:endPara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9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CHAPTER 2</a:t>
            </a:r>
            <a:endParaRPr lang="ko-KR" altLang="en-US" sz="1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white"/>
                </a:solidFill>
              </a:rPr>
              <a:t>Siamese Network Code Review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6032" y="921594"/>
            <a:ext cx="300932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학습 및 결과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76033" y="1865749"/>
            <a:ext cx="10764990" cy="3728710"/>
            <a:chOff x="2156719" y="1598892"/>
            <a:chExt cx="9324975" cy="3154958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6719" y="1598892"/>
              <a:ext cx="9324975" cy="28384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56719" y="4430685"/>
              <a:ext cx="932497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&lt;Pair Data</a:t>
              </a:r>
              <a:r>
                <a:rPr lang="ko-KR" altLang="en-US" sz="15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샘플들의 유사도 시각화</a:t>
              </a:r>
              <a:r>
                <a:rPr lang="en-US" altLang="ko-KR" sz="15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&gt;</a:t>
              </a:r>
              <a:endParaRPr lang="ko-KR" altLang="en-US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60CFC1-12B8-414E-AEEA-034BAD8574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BC495B-1E0A-4E5F-A3C8-06CDC199E2FA}"/>
              </a:ext>
            </a:extLst>
          </p:cNvPr>
          <p:cNvSpPr txBox="1"/>
          <p:nvPr/>
        </p:nvSpPr>
        <p:spPr>
          <a:xfrm>
            <a:off x="1170700" y="420169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/>
              <a:t>Contents</a:t>
            </a:r>
            <a:endParaRPr lang="ko-KR" altLang="en-US" sz="2400" spc="-1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467EE-8719-4702-A0D0-B79F0A135497}"/>
              </a:ext>
            </a:extLst>
          </p:cNvPr>
          <p:cNvSpPr txBox="1"/>
          <p:nvPr/>
        </p:nvSpPr>
        <p:spPr>
          <a:xfrm>
            <a:off x="315979" y="325162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B5C77-DD82-4ACA-A99D-312ECE88A9B6}"/>
              </a:ext>
            </a:extLst>
          </p:cNvPr>
          <p:cNvSpPr txBox="1"/>
          <p:nvPr/>
        </p:nvSpPr>
        <p:spPr>
          <a:xfrm>
            <a:off x="1158998" y="109950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1</a:t>
            </a:r>
            <a:endParaRPr lang="ko-KR" altLang="en-US" sz="4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F7597-3DB7-46DD-912B-1E7634EAC8FA}"/>
              </a:ext>
            </a:extLst>
          </p:cNvPr>
          <p:cNvSpPr txBox="1"/>
          <p:nvPr/>
        </p:nvSpPr>
        <p:spPr>
          <a:xfrm>
            <a:off x="1830829" y="1253388"/>
            <a:ext cx="2593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/>
              <a:t>Terminology Summary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92CEC-5EC5-474F-8583-1F6B88758062}"/>
              </a:ext>
            </a:extLst>
          </p:cNvPr>
          <p:cNvSpPr txBox="1"/>
          <p:nvPr/>
        </p:nvSpPr>
        <p:spPr>
          <a:xfrm>
            <a:off x="1110908" y="3582110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2</a:t>
            </a:r>
            <a:endParaRPr lang="ko-KR" altLang="en-US" sz="4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65D339-ADB9-4B40-BD38-755F16DD3D11}"/>
              </a:ext>
            </a:extLst>
          </p:cNvPr>
          <p:cNvSpPr txBox="1"/>
          <p:nvPr/>
        </p:nvSpPr>
        <p:spPr>
          <a:xfrm>
            <a:off x="1830829" y="3735997"/>
            <a:ext cx="2681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/>
              <a:t>Siamese Network Code</a:t>
            </a:r>
            <a:endParaRPr lang="ko-KR" altLang="en-US" sz="2400" spc="-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5B5C77-DD82-4ACA-A99D-312ECE88A9B6}"/>
              </a:ext>
            </a:extLst>
          </p:cNvPr>
          <p:cNvSpPr txBox="1"/>
          <p:nvPr/>
        </p:nvSpPr>
        <p:spPr>
          <a:xfrm>
            <a:off x="1466935" y="1874876"/>
            <a:ext cx="556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.1</a:t>
            </a:r>
            <a:endParaRPr lang="ko-KR" alt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F7597-3DB7-46DD-912B-1E7634EAC8FA}"/>
              </a:ext>
            </a:extLst>
          </p:cNvPr>
          <p:cNvSpPr txBox="1"/>
          <p:nvPr/>
        </p:nvSpPr>
        <p:spPr>
          <a:xfrm>
            <a:off x="2104586" y="200448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5B5C77-DD82-4ACA-A99D-312ECE88A9B6}"/>
              </a:ext>
            </a:extLst>
          </p:cNvPr>
          <p:cNvSpPr txBox="1"/>
          <p:nvPr/>
        </p:nvSpPr>
        <p:spPr>
          <a:xfrm>
            <a:off x="1466935" y="2372293"/>
            <a:ext cx="556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.2</a:t>
            </a:r>
            <a:endParaRPr lang="ko-KR" alt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4F7597-3DB7-46DD-912B-1E7634EAC8FA}"/>
              </a:ext>
            </a:extLst>
          </p:cNvPr>
          <p:cNvSpPr txBox="1"/>
          <p:nvPr/>
        </p:nvSpPr>
        <p:spPr>
          <a:xfrm>
            <a:off x="2104586" y="2460175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Training strategy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B5C77-DD82-4ACA-A99D-312ECE88A9B6}"/>
              </a:ext>
            </a:extLst>
          </p:cNvPr>
          <p:cNvSpPr txBox="1"/>
          <p:nvPr/>
        </p:nvSpPr>
        <p:spPr>
          <a:xfrm>
            <a:off x="1466935" y="4351551"/>
            <a:ext cx="556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.1</a:t>
            </a:r>
            <a:endParaRPr lang="ko-KR" alt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4F7597-3DB7-46DD-912B-1E7634EAC8FA}"/>
              </a:ext>
            </a:extLst>
          </p:cNvPr>
          <p:cNvSpPr txBox="1"/>
          <p:nvPr/>
        </p:nvSpPr>
        <p:spPr>
          <a:xfrm>
            <a:off x="2104586" y="4443884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Dataset Definition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5B5C77-DD82-4ACA-A99D-312ECE88A9B6}"/>
              </a:ext>
            </a:extLst>
          </p:cNvPr>
          <p:cNvSpPr txBox="1"/>
          <p:nvPr/>
        </p:nvSpPr>
        <p:spPr>
          <a:xfrm>
            <a:off x="1466935" y="4848968"/>
            <a:ext cx="556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.2</a:t>
            </a:r>
            <a:endParaRPr lang="ko-KR" alt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F7597-3DB7-46DD-912B-1E7634EAC8FA}"/>
              </a:ext>
            </a:extLst>
          </p:cNvPr>
          <p:cNvSpPr txBox="1"/>
          <p:nvPr/>
        </p:nvSpPr>
        <p:spPr>
          <a:xfrm>
            <a:off x="2104586" y="4935137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Network Generation</a:t>
            </a:r>
            <a:endParaRPr lang="en-US" altLang="ko-KR" kern="0" dirty="0"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5B5C77-DD82-4ACA-A99D-312ECE88A9B6}"/>
              </a:ext>
            </a:extLst>
          </p:cNvPr>
          <p:cNvSpPr txBox="1"/>
          <p:nvPr/>
        </p:nvSpPr>
        <p:spPr>
          <a:xfrm>
            <a:off x="1439544" y="5351361"/>
            <a:ext cx="556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.3</a:t>
            </a:r>
            <a:endParaRPr lang="ko-KR" alt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F7597-3DB7-46DD-912B-1E7634EAC8FA}"/>
              </a:ext>
            </a:extLst>
          </p:cNvPr>
          <p:cNvSpPr txBox="1"/>
          <p:nvPr/>
        </p:nvSpPr>
        <p:spPr>
          <a:xfrm>
            <a:off x="2108252" y="5449117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Loss Generation</a:t>
            </a:r>
            <a:endParaRPr lang="en-US" altLang="ko-KR" kern="0" dirty="0"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5B5C77-DD82-4ACA-A99D-312ECE88A9B6}"/>
              </a:ext>
            </a:extLst>
          </p:cNvPr>
          <p:cNvSpPr txBox="1"/>
          <p:nvPr/>
        </p:nvSpPr>
        <p:spPr>
          <a:xfrm>
            <a:off x="1425848" y="5814387"/>
            <a:ext cx="556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.4</a:t>
            </a:r>
            <a:endParaRPr lang="ko-KR" alt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4F7597-3DB7-46DD-912B-1E7634EAC8FA}"/>
              </a:ext>
            </a:extLst>
          </p:cNvPr>
          <p:cNvSpPr txBox="1"/>
          <p:nvPr/>
        </p:nvSpPr>
        <p:spPr>
          <a:xfrm>
            <a:off x="2114321" y="5959624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Performance </a:t>
            </a: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Evaluation</a:t>
            </a:r>
            <a:endParaRPr lang="en-US" altLang="ko-KR" kern="0" dirty="0"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5B5C77-DD82-4ACA-A99D-312ECE88A9B6}"/>
              </a:ext>
            </a:extLst>
          </p:cNvPr>
          <p:cNvSpPr txBox="1"/>
          <p:nvPr/>
        </p:nvSpPr>
        <p:spPr>
          <a:xfrm>
            <a:off x="1465833" y="2848102"/>
            <a:ext cx="556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.3</a:t>
            </a:r>
            <a:endParaRPr lang="ko-KR" alt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4F7597-3DB7-46DD-912B-1E7634EAC8FA}"/>
              </a:ext>
            </a:extLst>
          </p:cNvPr>
          <p:cNvSpPr txBox="1"/>
          <p:nvPr/>
        </p:nvSpPr>
        <p:spPr>
          <a:xfrm>
            <a:off x="2103484" y="2935984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Example of </a:t>
            </a:r>
            <a:r>
              <a:rPr lang="en-US" altLang="ko-KR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Omniglot</a:t>
            </a: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dataset</a:t>
            </a:r>
            <a:endParaRPr lang="en-US" altLang="ko-KR" kern="0" dirty="0"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5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CHAPTER 1</a:t>
            </a:r>
            <a:endParaRPr lang="ko-KR" altLang="en-US" sz="1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Terminology Summary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6033" y="921594"/>
            <a:ext cx="166356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-Definition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 descr="https://lh4.googleusercontent.com/4w7ULPQhMShROQRqQkJ8gFmQL3TMqzf8uQqwWf2TFUDlzT6y5hsQNOm_Ab2Wmv6i0vPEYitKFYm84e1030kLtJhRHdgsD0kgEdsfGZj3ZRIo90YvRgRhAE4nexv80mo9T31FeNjMCxC1u_vY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178" y="1724787"/>
            <a:ext cx="5600272" cy="25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9817" y="4657976"/>
            <a:ext cx="4693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N-Way, K-shot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학습 데이터 양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N : Class</a:t>
            </a: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의 수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K : example</a:t>
            </a: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의 수</a:t>
            </a: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Support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새로운 클래스에 대한 </a:t>
            </a:r>
            <a:r>
              <a:rPr lang="ko-KR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학습</a:t>
            </a:r>
            <a:r>
              <a:rPr lang="ko-KR" altLang="en-US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데이터 셋</a:t>
            </a:r>
            <a:endParaRPr lang="en-US" altLang="ko-KR" sz="14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36559" y="4657976"/>
            <a:ext cx="477680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Query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새로운 클래스에 대한 </a:t>
            </a:r>
            <a:r>
              <a:rPr lang="ko-KR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평가</a:t>
            </a:r>
            <a:r>
              <a:rPr lang="ko-KR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데이터 셋</a:t>
            </a: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Meta-test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새로운 클래스에 대한 </a:t>
            </a:r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ko-KR" altLang="en-US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set</a:t>
            </a:r>
            <a:r>
              <a:rPr lang="ko-KR" altLang="en-US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 합</a:t>
            </a:r>
            <a:endParaRPr lang="en-US" altLang="ko-KR" sz="14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Meta-train </a:t>
            </a:r>
            <a:r>
              <a:rPr lang="en-US" altLang="ko-KR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ko-KR" altLang="en-US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 클래스와 </a:t>
            </a:r>
            <a:r>
              <a:rPr lang="en-US" altLang="ko-KR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Meta-test dataset</a:t>
            </a:r>
            <a:r>
              <a:rPr lang="ko-KR" altLang="en-US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 클래스는 달라야 합니다</a:t>
            </a:r>
            <a:r>
              <a:rPr lang="en-US" altLang="ko-KR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80" y="1893430"/>
            <a:ext cx="5323976" cy="239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CHAPTER 1</a:t>
            </a:r>
            <a:endParaRPr lang="ko-KR" altLang="en-US" sz="1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Terminology Summary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6033" y="921594"/>
            <a:ext cx="166356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-Definition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 descr="https://lh4.googleusercontent.com/4w7ULPQhMShROQRqQkJ8gFmQL3TMqzf8uQqwWf2TFUDlzT6y5hsQNOm_Ab2Wmv6i0vPEYitKFYm84e1030kLtJhRHdgsD0kgEdsfGZj3ZRIo90YvRgRhAE4nexv80mo9T31FeNjMCxC1u_vY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178" y="1724787"/>
            <a:ext cx="5600272" cy="25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1189" y="4283375"/>
            <a:ext cx="11215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기존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: Train-set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학습 →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Test-set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평가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변경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: Meta-train dataset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학습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-&gt; Meta-test dataset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학습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평가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메타 러닝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학습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(Meta-train set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이용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Adaptation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학습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(Support set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이용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Test-set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평가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(Query set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이용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즉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우리는 위와 같이 적게 주어지는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Support set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으로부터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Query set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을 올바르게 예측하기 위해서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Meta-train dataset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을 활용해 학습을 진행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80" y="1893430"/>
            <a:ext cx="5323976" cy="239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CHAPTER 1</a:t>
            </a:r>
            <a:endParaRPr lang="ko-KR" altLang="en-US" sz="1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Terminology Summary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6032" y="921594"/>
            <a:ext cx="32481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-Training strategy(Episodic training)</a:t>
            </a:r>
          </a:p>
        </p:txBody>
      </p:sp>
      <p:pic>
        <p:nvPicPr>
          <p:cNvPr id="6146" name="Picture 2" descr="https://velog.velcdn.com/images%2Fsjinu%2Fpost%2F18edd85d-58c3-4323-90ad-82d6cba37525%2F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03"/>
          <a:stretch/>
        </p:blipFill>
        <p:spPr bwMode="auto">
          <a:xfrm>
            <a:off x="1480454" y="1383259"/>
            <a:ext cx="4504710" cy="240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velog.velcdn.com/images%2Fsjinu%2Fpost%2F18dd618f-28ae-43ae-b27b-ad5bd582224e%2F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5151"/>
            <a:ext cx="5913590" cy="15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533039" y="3619828"/>
            <a:ext cx="47768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Task sampling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Meta-Train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에서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를 샘플링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이 때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로 학습을 진행하는 것이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가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된다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sz="14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velog.velcdn.com/images%2Fsjinu%2Fpost%2F05d4dc1e-09ad-49e3-b8a4-23180c4becb5%2F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56" y="2315992"/>
            <a:ext cx="5092390" cy="412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 descr="https://velog.velcdn.com/images%2Fsjinu%2Fpost%2F57cebfbd-0d9b-409e-abfd-7f5395c3c409%2F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14" y="1851409"/>
            <a:ext cx="5409207" cy="137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CHAPTER 1</a:t>
            </a:r>
            <a:endParaRPr lang="ko-KR" altLang="en-US" sz="1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Terminology Summary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6032" y="921594"/>
            <a:ext cx="372924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-Training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strategy(Support set sampling)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03541" y="3603823"/>
            <a:ext cx="526575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하나의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가 정해지면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, Support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또한 정해진다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이 때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에 대한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을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ko-KR" alt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샘플링하여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set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으로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사용</a:t>
            </a:r>
            <a:endParaRPr lang="en-US" altLang="ko-KR" sz="14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s://velog.velcdn.com/images%2Fsjinu%2Fpost%2F7ae74388-edab-4033-96ad-90b8a064bbcc%2F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11" y="1444478"/>
            <a:ext cx="5365481" cy="463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8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CHAPTER 1</a:t>
            </a:r>
            <a:endParaRPr lang="ko-KR" altLang="en-US" sz="1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Terminology Summary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6032" y="921594"/>
            <a:ext cx="372924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-Training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strategy(Query set sampling)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03541" y="3603823"/>
            <a:ext cx="52657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에 대한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을 </a:t>
            </a:r>
            <a:r>
              <a:rPr lang="ko-KR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샘플링해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query set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으로 사용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https://velog.velcdn.com/images%2Fsjinu%2Fpost%2Fc99271a3-40e7-410c-87df-c6881f9b7b40%2F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73" y="1459587"/>
            <a:ext cx="5470693" cy="477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45" y="1848501"/>
            <a:ext cx="5304077" cy="146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CHAPTER 1</a:t>
            </a:r>
            <a:endParaRPr lang="ko-KR" altLang="en-US" sz="1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Terminology Summary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6032" y="921594"/>
            <a:ext cx="38480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-Training strategy(Maximize log-likelihood)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9105" y="3745007"/>
            <a:ext cx="1107266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특정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을 </a:t>
            </a:r>
            <a:r>
              <a:rPr lang="ko-KR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샘플링하는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에피소드를 여러 번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거친다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Query set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의 이미지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Support set S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가 주어졌을 때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, Query set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인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의 확률을 </a:t>
            </a:r>
            <a:r>
              <a:rPr lang="ko-KR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높히는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방향으로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parameter θ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를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최적화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실제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Meta-test dataset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과 동일한 환경이 되기 때문에 좋은 성능을 내도록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학습 가능</a:t>
            </a:r>
            <a:endParaRPr lang="en-US" altLang="ko-K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https://velog.velcdn.com/images%2Fsjinu%2Fpost%2Fb0fdc66c-9b11-4a5b-a0b9-6b1d554649a8%2F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320" y="1759922"/>
            <a:ext cx="7848030" cy="88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3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CHAPTER 1</a:t>
            </a:r>
            <a:endParaRPr lang="ko-KR" altLang="en-US" sz="1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Terminology Summary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6032" y="921594"/>
            <a:ext cx="38480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-Example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of </a:t>
            </a: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Omniglot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dataset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 descr="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45" y="1512327"/>
            <a:ext cx="4991155" cy="496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239446" y="1625600"/>
            <a:ext cx="56015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err="1">
                <a:latin typeface="Calibri" panose="020F0502020204030204" pitchFamily="34" charset="0"/>
                <a:cs typeface="Calibri" panose="020F0502020204030204" pitchFamily="34" charset="0"/>
              </a:rPr>
              <a:t>Omniglot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 dataset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alphabet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존재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각각의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alphabet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15~40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를 가지고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있다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즉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총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1623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가 존재하는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데이터셋이다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모든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alphabet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의 모든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는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명의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drawer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로부터 그려졌다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개의 알파벳을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40 alphabet background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과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10 alphabet evaluation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으로 나누어진다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background set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b="1" dirty="0" err="1">
                <a:latin typeface="Calibri" panose="020F0502020204030204" pitchFamily="34" charset="0"/>
                <a:cs typeface="Calibri" panose="020F0502020204030204" pitchFamily="34" charset="0"/>
              </a:rPr>
              <a:t>hyperparameter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를 학습해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을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하는 데 </a:t>
            </a:r>
            <a:r>
              <a:rPr lang="ko-KR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쓰인다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valuation set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one-shot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 performance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를 평가하는 데에만 쓰인다</a:t>
            </a:r>
          </a:p>
        </p:txBody>
      </p:sp>
    </p:spTree>
    <p:extLst>
      <p:ext uri="{BB962C8B-B14F-4D97-AF65-F5344CB8AC3E}">
        <p14:creationId xmlns:p14="http://schemas.microsoft.com/office/powerpoint/2010/main" val="11873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1094</Words>
  <Application>Microsoft Office PowerPoint</Application>
  <PresentationFormat>와이드스크린</PresentationFormat>
  <Paragraphs>211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MJXc-TeX-main-R</vt:lpstr>
      <vt:lpstr>MJXc-TeX-math-I</vt:lpstr>
      <vt:lpstr>Tmon몬소리 Black</vt:lpstr>
      <vt:lpstr>맑은 고딕</vt:lpstr>
      <vt:lpstr>Arial</vt:lpstr>
      <vt:lpstr>Calibri</vt:lpstr>
      <vt:lpstr>Cambria Math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291</cp:revision>
  <dcterms:created xsi:type="dcterms:W3CDTF">2022-04-18T14:49:03Z</dcterms:created>
  <dcterms:modified xsi:type="dcterms:W3CDTF">2022-05-02T04:25:32Z</dcterms:modified>
</cp:coreProperties>
</file>