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5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77" r:id="rId12"/>
    <p:sldId id="273" r:id="rId13"/>
    <p:sldId id="267" r:id="rId14"/>
    <p:sldId id="268" r:id="rId15"/>
    <p:sldId id="269" r:id="rId16"/>
    <p:sldId id="276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5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2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2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1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26936" y="1019175"/>
            <a:ext cx="5599945" cy="5932452"/>
            <a:chOff x="3326936" y="1019175"/>
            <a:chExt cx="5599945" cy="5932452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>
              <a:off x="3393611" y="1096813"/>
              <a:ext cx="5404777" cy="5854814"/>
            </a:xfrm>
            <a:prstGeom prst="round2SameRect">
              <a:avLst>
                <a:gd name="adj1" fmla="val 5606"/>
                <a:gd name="adj2" fmla="val 0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>
                <a:rot lat="0" lon="0" rev="4200000"/>
              </a:lightRig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>
              <a:off x="7335099" y="1325413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24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24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24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24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24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24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24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4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4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>
              <a:off x="3326936" y="1019175"/>
              <a:ext cx="5544000" cy="5932452"/>
            </a:xfrm>
            <a:prstGeom prst="round2SameRect">
              <a:avLst>
                <a:gd name="adj1" fmla="val 6732"/>
                <a:gd name="adj2" fmla="val 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4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Paper Review</a:t>
              </a:r>
              <a:endParaRPr lang="en-US" altLang="ko-KR" sz="4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kern="0" dirty="0" smtClean="0">
                  <a:solidFill>
                    <a:prstClr val="white"/>
                  </a:solidFill>
                </a:rPr>
                <a:t>Prototypical Networks for Few-shot Learning</a:t>
              </a:r>
              <a:endParaRPr lang="en-US" altLang="ko-KR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rot="5400000">
              <a:off x="7452048" y="3269455"/>
              <a:ext cx="2894924" cy="54743"/>
              <a:chOff x="8038861" y="2983704"/>
              <a:chExt cx="2894924" cy="5474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1B4B04EA-43A2-4812-CED3-954219C1A5D7}"/>
                  </a:ext>
                </a:extLst>
              </p:cNvPr>
              <p:cNvSpPr/>
              <p:nvPr/>
            </p:nvSpPr>
            <p:spPr>
              <a:xfrm>
                <a:off x="8038861" y="2983704"/>
                <a:ext cx="917957" cy="5165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900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6B838ABB-0CBB-7E5F-13F4-85FC07A43A8C}"/>
                  </a:ext>
                </a:extLst>
              </p:cNvPr>
              <p:cNvSpPr/>
              <p:nvPr/>
            </p:nvSpPr>
            <p:spPr>
              <a:xfrm>
                <a:off x="8973485" y="2986791"/>
                <a:ext cx="917957" cy="5165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900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EA2945B-4D19-EB80-AB71-508DC97819C7}"/>
                  </a:ext>
                </a:extLst>
              </p:cNvPr>
              <p:cNvSpPr/>
              <p:nvPr/>
            </p:nvSpPr>
            <p:spPr>
              <a:xfrm>
                <a:off x="10357785" y="2986791"/>
                <a:ext cx="576000" cy="51656"/>
              </a:xfrm>
              <a:custGeom>
                <a:avLst/>
                <a:gdLst>
                  <a:gd name="connsiteX0" fmla="*/ 25828 w 576000"/>
                  <a:gd name="connsiteY0" fmla="*/ 0 h 51656"/>
                  <a:gd name="connsiteX1" fmla="*/ 65136 w 576000"/>
                  <a:gd name="connsiteY1" fmla="*/ 0 h 51656"/>
                  <a:gd name="connsiteX2" fmla="*/ 69596 w 576000"/>
                  <a:gd name="connsiteY2" fmla="*/ 12391 h 51656"/>
                  <a:gd name="connsiteX3" fmla="*/ 74057 w 576000"/>
                  <a:gd name="connsiteY3" fmla="*/ 0 h 51656"/>
                  <a:gd name="connsiteX4" fmla="*/ 128638 w 576000"/>
                  <a:gd name="connsiteY4" fmla="*/ 0 h 51656"/>
                  <a:gd name="connsiteX5" fmla="*/ 133098 w 576000"/>
                  <a:gd name="connsiteY5" fmla="*/ 12391 h 51656"/>
                  <a:gd name="connsiteX6" fmla="*/ 137559 w 576000"/>
                  <a:gd name="connsiteY6" fmla="*/ 0 h 51656"/>
                  <a:gd name="connsiteX7" fmla="*/ 192140 w 576000"/>
                  <a:gd name="connsiteY7" fmla="*/ 0 h 51656"/>
                  <a:gd name="connsiteX8" fmla="*/ 196600 w 576000"/>
                  <a:gd name="connsiteY8" fmla="*/ 12391 h 51656"/>
                  <a:gd name="connsiteX9" fmla="*/ 201061 w 576000"/>
                  <a:gd name="connsiteY9" fmla="*/ 0 h 51656"/>
                  <a:gd name="connsiteX10" fmla="*/ 255642 w 576000"/>
                  <a:gd name="connsiteY10" fmla="*/ 0 h 51656"/>
                  <a:gd name="connsiteX11" fmla="*/ 260102 w 576000"/>
                  <a:gd name="connsiteY11" fmla="*/ 12391 h 51656"/>
                  <a:gd name="connsiteX12" fmla="*/ 264563 w 576000"/>
                  <a:gd name="connsiteY12" fmla="*/ 0 h 51656"/>
                  <a:gd name="connsiteX13" fmla="*/ 319144 w 576000"/>
                  <a:gd name="connsiteY13" fmla="*/ 0 h 51656"/>
                  <a:gd name="connsiteX14" fmla="*/ 323604 w 576000"/>
                  <a:gd name="connsiteY14" fmla="*/ 12391 h 51656"/>
                  <a:gd name="connsiteX15" fmla="*/ 328065 w 576000"/>
                  <a:gd name="connsiteY15" fmla="*/ 0 h 51656"/>
                  <a:gd name="connsiteX16" fmla="*/ 382646 w 576000"/>
                  <a:gd name="connsiteY16" fmla="*/ 0 h 51656"/>
                  <a:gd name="connsiteX17" fmla="*/ 387106 w 576000"/>
                  <a:gd name="connsiteY17" fmla="*/ 12391 h 51656"/>
                  <a:gd name="connsiteX18" fmla="*/ 391567 w 576000"/>
                  <a:gd name="connsiteY18" fmla="*/ 0 h 51656"/>
                  <a:gd name="connsiteX19" fmla="*/ 446148 w 576000"/>
                  <a:gd name="connsiteY19" fmla="*/ 0 h 51656"/>
                  <a:gd name="connsiteX20" fmla="*/ 450608 w 576000"/>
                  <a:gd name="connsiteY20" fmla="*/ 12391 h 51656"/>
                  <a:gd name="connsiteX21" fmla="*/ 455069 w 576000"/>
                  <a:gd name="connsiteY21" fmla="*/ 0 h 51656"/>
                  <a:gd name="connsiteX22" fmla="*/ 509650 w 576000"/>
                  <a:gd name="connsiteY22" fmla="*/ 0 h 51656"/>
                  <a:gd name="connsiteX23" fmla="*/ 514110 w 576000"/>
                  <a:gd name="connsiteY23" fmla="*/ 12391 h 51656"/>
                  <a:gd name="connsiteX24" fmla="*/ 518571 w 576000"/>
                  <a:gd name="connsiteY24" fmla="*/ 0 h 51656"/>
                  <a:gd name="connsiteX25" fmla="*/ 550172 w 576000"/>
                  <a:gd name="connsiteY25" fmla="*/ 0 h 51656"/>
                  <a:gd name="connsiteX26" fmla="*/ 576000 w 576000"/>
                  <a:gd name="connsiteY26" fmla="*/ 25828 h 51656"/>
                  <a:gd name="connsiteX27" fmla="*/ 576000 w 576000"/>
                  <a:gd name="connsiteY27" fmla="*/ 51656 h 51656"/>
                  <a:gd name="connsiteX28" fmla="*/ 0 w 576000"/>
                  <a:gd name="connsiteY28" fmla="*/ 51656 h 51656"/>
                  <a:gd name="connsiteX29" fmla="*/ 0 w 576000"/>
                  <a:gd name="connsiteY29" fmla="*/ 25828 h 51656"/>
                  <a:gd name="connsiteX30" fmla="*/ 25828 w 576000"/>
                  <a:gd name="connsiteY30" fmla="*/ 0 h 5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76000" h="51656">
                    <a:moveTo>
                      <a:pt x="25828" y="0"/>
                    </a:moveTo>
                    <a:lnTo>
                      <a:pt x="65136" y="0"/>
                    </a:lnTo>
                    <a:lnTo>
                      <a:pt x="69596" y="12391"/>
                    </a:lnTo>
                    <a:lnTo>
                      <a:pt x="74057" y="0"/>
                    </a:lnTo>
                    <a:lnTo>
                      <a:pt x="128638" y="0"/>
                    </a:lnTo>
                    <a:lnTo>
                      <a:pt x="133098" y="12391"/>
                    </a:lnTo>
                    <a:lnTo>
                      <a:pt x="137559" y="0"/>
                    </a:lnTo>
                    <a:lnTo>
                      <a:pt x="192140" y="0"/>
                    </a:lnTo>
                    <a:lnTo>
                      <a:pt x="196600" y="12391"/>
                    </a:lnTo>
                    <a:lnTo>
                      <a:pt x="201061" y="0"/>
                    </a:lnTo>
                    <a:lnTo>
                      <a:pt x="255642" y="0"/>
                    </a:lnTo>
                    <a:lnTo>
                      <a:pt x="260102" y="12391"/>
                    </a:lnTo>
                    <a:lnTo>
                      <a:pt x="264563" y="0"/>
                    </a:lnTo>
                    <a:lnTo>
                      <a:pt x="319144" y="0"/>
                    </a:lnTo>
                    <a:lnTo>
                      <a:pt x="323604" y="12391"/>
                    </a:lnTo>
                    <a:lnTo>
                      <a:pt x="328065" y="0"/>
                    </a:lnTo>
                    <a:lnTo>
                      <a:pt x="382646" y="0"/>
                    </a:lnTo>
                    <a:lnTo>
                      <a:pt x="387106" y="12391"/>
                    </a:lnTo>
                    <a:lnTo>
                      <a:pt x="391567" y="0"/>
                    </a:lnTo>
                    <a:lnTo>
                      <a:pt x="446148" y="0"/>
                    </a:lnTo>
                    <a:lnTo>
                      <a:pt x="450608" y="12391"/>
                    </a:lnTo>
                    <a:lnTo>
                      <a:pt x="455069" y="0"/>
                    </a:lnTo>
                    <a:lnTo>
                      <a:pt x="509650" y="0"/>
                    </a:lnTo>
                    <a:lnTo>
                      <a:pt x="514110" y="12391"/>
                    </a:lnTo>
                    <a:lnTo>
                      <a:pt x="518571" y="0"/>
                    </a:lnTo>
                    <a:lnTo>
                      <a:pt x="550172" y="0"/>
                    </a:lnTo>
                    <a:cubicBezTo>
                      <a:pt x="564436" y="0"/>
                      <a:pt x="576000" y="11564"/>
                      <a:pt x="576000" y="25828"/>
                    </a:cubicBezTo>
                    <a:lnTo>
                      <a:pt x="576000" y="51656"/>
                    </a:lnTo>
                    <a:lnTo>
                      <a:pt x="0" y="51656"/>
                    </a:lnTo>
                    <a:lnTo>
                      <a:pt x="0" y="25828"/>
                    </a:lnTo>
                    <a:cubicBezTo>
                      <a:pt x="0" y="11564"/>
                      <a:pt x="11564" y="0"/>
                      <a:pt x="258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endParaRPr lang="en-US" altLang="ko-KR" sz="900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2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Prototypical Networks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43524" y="1618175"/>
            <a:ext cx="1090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앞서 구한 각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Class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대한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대해 거리를 구하게 된다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 후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query dataset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중 하나인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query point x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distance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기반의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softmax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취한 값을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통해 클래스 예측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275" y="1083927"/>
            <a:ext cx="8417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Model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27" y="2611268"/>
            <a:ext cx="8515431" cy="8593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065293" y="2685837"/>
            <a:ext cx="47595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 : Input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 : Output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K : True Label</a:t>
            </a:r>
            <a:endParaRPr lang="ko-KR" altLang="en-US" sz="15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68155" y="3766479"/>
            <a:ext cx="10901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Loss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Negative log-probability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J(ϕ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)=−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logpϕ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(y=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k|x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Optimizer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SGD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Episode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 진행할 때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전체 데이터셋에서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랜덤하게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선택하여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Supprot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Set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만든다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남은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것 중 일부를 선택하여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query point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만든다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329" y="173830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Prototypical Networks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6275" y="1083927"/>
            <a:ext cx="8417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Sudo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Code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21" y="1666899"/>
            <a:ext cx="4231215" cy="310019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27091" y="4956891"/>
            <a:ext cx="43386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데이터 쌍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sz="15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x,y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K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클래스</a:t>
            </a:r>
            <a:endParaRPr lang="en-US" altLang="ko-KR" sz="15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Nc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에피소드 당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</a:t>
            </a:r>
            <a:endParaRPr lang="en-US" altLang="ko-KR" sz="15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Ns : Class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당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support example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</a:t>
            </a:r>
            <a:endParaRPr lang="en-US" altLang="ko-KR" sz="15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Nq : Class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당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query example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</a:t>
            </a:r>
            <a:endParaRPr lang="ko-KR" altLang="en-US" sz="15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03385" y="4006734"/>
            <a:ext cx="3042796" cy="532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406550" y="4538749"/>
            <a:ext cx="1221917" cy="170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4145" y="6223908"/>
            <a:ext cx="433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Negative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log-probability :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J(ϕ)=−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logpϕ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(y=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k|x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897569" y="2676671"/>
            <a:ext cx="1648288" cy="37319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7"/>
          </p:cNvCxnSpPr>
          <p:nvPr/>
        </p:nvCxnSpPr>
        <p:spPr>
          <a:xfrm flipV="1">
            <a:off x="7304471" y="2427317"/>
            <a:ext cx="1565209" cy="3040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81380" y="1956862"/>
            <a:ext cx="433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20way 5 shot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이면 전체 클래스 중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 선택</a:t>
            </a:r>
            <a:endParaRPr lang="ko-KR" altLang="en-US" sz="15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483913" y="3283896"/>
            <a:ext cx="914400" cy="914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406550" y="2980679"/>
            <a:ext cx="958526" cy="371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084835" y="4321028"/>
            <a:ext cx="36840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 : K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번째 클래스에서</a:t>
            </a:r>
            <a:r>
              <a:rPr lang="en-US" altLang="ko-KR" sz="15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 선택</a:t>
            </a:r>
            <a:endParaRPr lang="en-US" altLang="ko-KR" sz="15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Query : K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번째 클래스에서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들어간 것을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제외한 </a:t>
            </a:r>
            <a:r>
              <a:rPr lang="ko-KR" altLang="en-US" sz="15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쿼</a:t>
            </a:r>
            <a:r>
              <a:rPr lang="ko-KR" altLang="en-US" sz="15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리개</a:t>
            </a:r>
            <a:r>
              <a:rPr lang="ko-KR" altLang="en-US" sz="15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선택</a:t>
            </a:r>
            <a:endParaRPr lang="ko-KR" altLang="en-US" sz="15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7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Prototypical Networks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6275" y="1083927"/>
            <a:ext cx="8417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Python Code[3]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39" y="1547241"/>
            <a:ext cx="6195745" cy="20946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739" y="3711651"/>
            <a:ext cx="6195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ko-KR" altLang="en-US" sz="1200" dirty="0" smtClean="0">
                <a:solidFill>
                  <a:schemeClr val="bg1"/>
                </a:solidFill>
              </a:rPr>
              <a:t>학습 코드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90" y="4105202"/>
            <a:ext cx="4896769" cy="18311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0509" y="5983794"/>
            <a:ext cx="6195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&lt;Embedding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Model </a:t>
            </a:r>
            <a:r>
              <a:rPr lang="ko-KR" altLang="en-US" sz="1200" dirty="0" smtClean="0">
                <a:solidFill>
                  <a:schemeClr val="bg1"/>
                </a:solidFill>
              </a:rPr>
              <a:t>코드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81" y="2227811"/>
            <a:ext cx="6096797" cy="20704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151767" y="4368049"/>
            <a:ext cx="4125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Protonet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Model </a:t>
            </a:r>
            <a:r>
              <a:rPr lang="ko-KR" altLang="en-US" sz="1200" dirty="0" smtClean="0">
                <a:solidFill>
                  <a:schemeClr val="bg1"/>
                </a:solidFill>
              </a:rPr>
              <a:t>코드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Prototypical Networks as Mixture Density Estimation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6275" y="1083927"/>
            <a:ext cx="8417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Regular </a:t>
            </a:r>
            <a:r>
              <a:rPr lang="en-US" altLang="ko-KR" sz="25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Bregman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Divergence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87" y="1592563"/>
            <a:ext cx="10901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논문에서는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Distance function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regular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Bregman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divergence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사용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이를 사용할 경우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Prototypical Networks = support 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Mixture Density Estimation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하는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것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Bregman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Divergence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거리의 일반화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개념이다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 공식은 다음과 같다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테일러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근사를 통한 근사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F’(p)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값과 실제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F(p)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값의 차이로 해석 될 수 있다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 계산으로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유클리디안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거리의 제곱을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공식을 이용해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근사화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04" y="3187642"/>
            <a:ext cx="3324225" cy="3905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768" y="4363771"/>
            <a:ext cx="3088146" cy="23639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8687" y="4668562"/>
            <a:ext cx="825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이를 사용하는 이유는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Distance-Based Image Classification: Generalizing to New Classes at Near-Zero Cost[2]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증명한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Nearest Class Mean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찾는데 효율적인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metric learning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알고리즘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low-rank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마할라노비스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거리이다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4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Experiment: </a:t>
              </a:r>
              <a:r>
                <a:rPr lang="en-US" altLang="ko-KR" sz="2500" i="1" kern="0" dirty="0" err="1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Omniglot</a:t>
              </a: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/ </a:t>
              </a:r>
              <a:r>
                <a:rPr lang="en-US" altLang="ko-KR" sz="2500" i="1" kern="0" dirty="0" err="1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miniImageNet</a:t>
              </a: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</a:t>
              </a: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Few-shot Classification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85950" y="1053048"/>
            <a:ext cx="68534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Omniglot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dataset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handwritten character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50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alphabet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존재하고 각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alphabet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character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들은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example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존재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Embedding architecture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convolution block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사용하였고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block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64 filter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3x3 convolution, batch normalization,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ReLU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2x2 max-polling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구성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Initial learning rate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10^(-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이고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2000episode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마다 절반으로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learning rate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줄임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1-shot, 5-shot scenarios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할 때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60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임베딩된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query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point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MiniImageNet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dataset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ImageNet dataset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축소 버전으로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100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당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600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이미지로 총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60,000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 존재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Embedding architecture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learning rate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Omniglot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dataset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훈련할 때와 같았고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train dataset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1-shot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일때는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30-way,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5-shot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일때는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20-way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구성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12" y="1598525"/>
            <a:ext cx="4053852" cy="39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Conclusion</a:t>
              </a:r>
              <a:endParaRPr lang="en-US" altLang="ko-KR" sz="25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44" y="3953661"/>
            <a:ext cx="3703220" cy="25035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68" y="4192174"/>
            <a:ext cx="5348721" cy="20264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85949" y="1053048"/>
            <a:ext cx="1108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Nc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(number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of class)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test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Nc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보다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크게 잡는 것이 더 좋은 결과를 내었고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train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test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Ns (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number of shot per class)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같게 하는 것이 대부분 좋은 결과를 내었다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0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53" name="그룹 52"/>
            <p:cNvGrpSpPr/>
            <p:nvPr/>
          </p:nvGrpSpPr>
          <p:grpSpPr>
            <a:xfrm>
              <a:off x="558064" y="3058923"/>
              <a:ext cx="2558008" cy="769441"/>
              <a:chOff x="471977" y="2691080"/>
              <a:chExt cx="2558008" cy="769441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71977" y="2691080"/>
                <a:ext cx="25580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1" i="0" u="none" strike="noStrike" kern="1200" cap="none" spc="-150" normalizeH="0" baseline="0" noProof="0" dirty="0" smtClean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Arial"/>
                    <a:ea typeface="THE명품고딕L" panose="02020603020101020101" pitchFamily="18" charset="-127"/>
                    <a:cs typeface="+mn-cs"/>
                  </a:rPr>
                  <a:t>WM-811K</a:t>
                </a: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Part </a:t>
              </a:r>
              <a:r>
                <a:rPr kumimoji="0" lang="en-US" altLang="ko-KR" sz="8000" b="1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2.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7609428" y="1581131"/>
            <a:ext cx="3656577" cy="3695738"/>
            <a:chOff x="8307536" y="513343"/>
            <a:chExt cx="3656577" cy="3695738"/>
          </a:xfrm>
        </p:grpSpPr>
        <p:sp>
          <p:nvSpPr>
            <p:cNvPr id="16" name="이등변 삼각형 15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0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Data Preprocessing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08" y="905311"/>
            <a:ext cx="3682768" cy="2781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0" y="3920437"/>
            <a:ext cx="4230719" cy="29330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34929" y="1308022"/>
            <a:ext cx="6853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세트는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811,457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웨이퍼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맵과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함께 웨이퍼 다이 크기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로트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(LOT(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로트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란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제조단위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일한 조건 아래에서 만들어진 균일한 특성 및 품질을 갖는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제품군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 검사 단위를 말한다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 및 웨이퍼 인덱스와 같은 추가 정보로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구성됨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웨이퍼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인덱스별로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데이터의 분포가 고르지 않다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(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 분류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Transfer Learning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위해 데이터 크기가 일정한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(26,26)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웨이퍼만 분류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결함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imbalanced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458508" y="3915728"/>
            <a:ext cx="1295401" cy="2299387"/>
            <a:chOff x="5739244" y="4339677"/>
            <a:chExt cx="1295401" cy="229938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9245" y="4339677"/>
              <a:ext cx="1295400" cy="195262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739244" y="6362065"/>
              <a:ext cx="129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결함 카운트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&gt;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2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Convolutional </a:t>
              </a:r>
              <a:r>
                <a:rPr lang="en-US" altLang="ko-KR" sz="2500" i="1" kern="0" dirty="0" err="1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Autoencoder</a:t>
              </a:r>
              <a:endParaRPr lang="en-US" altLang="ko-KR" sz="25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2050" name="Picture 2" descr="https://velog.velcdn.com/images%2Fcha-suyeon%2Fpost%2F32b8d5e0-0168-4825-b2f1-c70e3120e587%2F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49" y="2351117"/>
            <a:ext cx="35528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76275" y="1083927"/>
            <a:ext cx="3471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Autoencoder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4929" y="1648844"/>
            <a:ext cx="6853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오토인코더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Autoencoder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어떤 지도 없이도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레이블되어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있지 않은 훈련 데이터를 사용하여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잠재 표현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(latent representation)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또는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코딩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(coding)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이라 부르는 입력 데이터의 밀집 표현을 학습할 수 있는 인공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신경망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일부 오토인코더는 훈련 데이터와 매우 비슷한 새로운 데이터를 생성할 수 있습니다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이는 생성 모델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(generative model)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이라고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.(Ex GAN, VAE)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1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Convolutional </a:t>
              </a:r>
              <a:r>
                <a:rPr lang="en-US" altLang="ko-KR" sz="2500" i="1" kern="0" dirty="0" err="1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Autoencoder</a:t>
              </a:r>
              <a:endParaRPr lang="en-US" altLang="ko-KR" sz="25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6275" y="1083927"/>
            <a:ext cx="65638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Convolutional </a:t>
            </a:r>
            <a:r>
              <a:rPr lang="en-US" altLang="ko-KR" sz="25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Autoencoder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849" y="4816557"/>
            <a:ext cx="11701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기존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Autoencoder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Dense Layer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Convolution, Activation, Pooling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사용하는 모델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중앙에서 오른쪽은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Deconvolution :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가상 요소를 행렬에 추가하여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Pooling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진행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ex) 2*2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크기의 행렬을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6*6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가상 요소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(0)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추가하여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Pooling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진행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기존 </a:t>
            </a:r>
            <a:r>
              <a:rPr lang="en-US" altLang="ko-KR" dirty="0" err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Autoencoder</a:t>
            </a:r>
            <a:r>
              <a:rPr lang="ko-KR" altLang="en-US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r>
              <a:rPr lang="ko-KR" altLang="en-US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픽셀 개념을 살려 좋은 성능을 보임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124" name="Picture 4" descr="https://img1.daumcdn.net/thumb/R1280x0/?scode=mtistory2&amp;fname=https%3A%2F%2Fblog.kakaocdn.net%2Fdn%2FctraQF%2FbtqUL8JBvmE%2Fd9XE8E7rWHQsK8orgzQFv1%2F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15" y="1560981"/>
            <a:ext cx="8313688" cy="27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0BC495B-1E0A-4E5F-A3C8-06CDC199E2FA}"/>
              </a:ext>
            </a:extLst>
          </p:cNvPr>
          <p:cNvSpPr txBox="1"/>
          <p:nvPr/>
        </p:nvSpPr>
        <p:spPr>
          <a:xfrm>
            <a:off x="1170700" y="42016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</a:rPr>
              <a:t>Contents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9467EE-8719-4702-A0D0-B79F0A135497}"/>
              </a:ext>
            </a:extLst>
          </p:cNvPr>
          <p:cNvSpPr txBox="1"/>
          <p:nvPr/>
        </p:nvSpPr>
        <p:spPr>
          <a:xfrm>
            <a:off x="315979" y="32516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710112" y="91662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381943" y="1070509"/>
            <a:ext cx="218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</a:rPr>
              <a:t>Prototype Network</a:t>
            </a:r>
            <a:endParaRPr lang="en-US" altLang="ko-KR" sz="2400" spc="-3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92CEC-5EC5-474F-8583-1F6B88758062}"/>
              </a:ext>
            </a:extLst>
          </p:cNvPr>
          <p:cNvSpPr txBox="1"/>
          <p:nvPr/>
        </p:nvSpPr>
        <p:spPr>
          <a:xfrm>
            <a:off x="662022" y="377330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5D339-ADB9-4B40-BD38-755F16DD3D11}"/>
              </a:ext>
            </a:extLst>
          </p:cNvPr>
          <p:cNvSpPr txBox="1"/>
          <p:nvPr/>
        </p:nvSpPr>
        <p:spPr>
          <a:xfrm>
            <a:off x="1381943" y="392718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</a:rPr>
              <a:t>WM811K</a:t>
            </a:r>
            <a:endParaRPr lang="ko-KR" altLang="en-US" sz="2400" spc="-3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018049" y="1691997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.1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55700" y="18216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Introduction</a:t>
            </a:r>
            <a:endParaRPr lang="en-US" altLang="ko-KR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018049" y="2189414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.2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55700" y="2277296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Prototypical Networks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018049" y="4542743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.1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55700" y="463507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</a:t>
            </a:r>
            <a:r>
              <a:rPr lang="ko-KR" altLang="en-US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Preprocessing</a:t>
            </a:r>
            <a:endParaRPr lang="en-US" altLang="ko-KR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018049" y="5040160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.2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55700" y="5126329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Convolution Auto-Encoder</a:t>
            </a:r>
            <a:endParaRPr lang="en-US" altLang="ko-KR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990658" y="5542553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.3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59366" y="5640309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Defect detection model</a:t>
            </a:r>
            <a:endParaRPr lang="en-US" altLang="ko-KR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976962" y="6005579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.4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65435" y="6150816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Few-shot Learning using Siamese Network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016947" y="2665223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.3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54598" y="275310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kern="0" dirty="0" smtClea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Experiment</a:t>
            </a:r>
            <a:endParaRPr lang="en-US" altLang="ko-KR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026" name="Picture 2" descr="세로 디스플레이 HD 바탕 화면 배경 화면 무료 다운로드 | Wallpaperbet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5"/>
          <a:stretch/>
        </p:blipFill>
        <p:spPr bwMode="auto">
          <a:xfrm>
            <a:off x="6791498" y="1"/>
            <a:ext cx="5400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5B5C77-DD82-4ACA-A99D-312ECE88A9B6}"/>
              </a:ext>
            </a:extLst>
          </p:cNvPr>
          <p:cNvSpPr txBox="1"/>
          <p:nvPr/>
        </p:nvSpPr>
        <p:spPr>
          <a:xfrm>
            <a:off x="1004673" y="3098901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.4</a:t>
            </a:r>
            <a:endParaRPr lang="ko-KR" altLang="en-US" sz="3000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4F7597-3DB7-46DD-912B-1E7634EAC8FA}"/>
              </a:ext>
            </a:extLst>
          </p:cNvPr>
          <p:cNvSpPr txBox="1"/>
          <p:nvPr/>
        </p:nvSpPr>
        <p:spPr>
          <a:xfrm>
            <a:off x="1693146" y="324413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Conclusion</a:t>
            </a:r>
            <a:endParaRPr lang="en-US" altLang="ko-KR" kern="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Convolutional </a:t>
              </a:r>
              <a:r>
                <a:rPr lang="en-US" altLang="ko-KR" sz="2500" i="1" kern="0" dirty="0" err="1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Autoencoder</a:t>
              </a:r>
              <a:endParaRPr lang="en-US" altLang="ko-KR" sz="25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6275" y="1083927"/>
            <a:ext cx="11564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Image Augmentation using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Convolutional </a:t>
            </a:r>
            <a:r>
              <a:rPr lang="en-US" altLang="ko-KR" sz="25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Autoencoder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275" y="1822601"/>
            <a:ext cx="1170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기존 웨이퍼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데이터에서 임의의 노이즈를 첨가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변형된 웨이퍼 데이터를 인코더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디코더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모델에 넣어 새로운 데이터 생성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이를 불균형이 해소될 정도로 증강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50" y="3491345"/>
            <a:ext cx="3212698" cy="2897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23" y="3491345"/>
            <a:ext cx="3212698" cy="289750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03368" y="6417628"/>
            <a:ext cx="28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ko-KR" altLang="en-US" sz="1200" dirty="0" smtClean="0">
                <a:solidFill>
                  <a:schemeClr val="bg1"/>
                </a:solidFill>
              </a:rPr>
              <a:t>기존의 결함 있는 웨이퍼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5325" y="6420277"/>
            <a:ext cx="288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ko-KR" altLang="en-US" sz="1200" dirty="0" smtClean="0">
                <a:solidFill>
                  <a:schemeClr val="bg1"/>
                </a:solidFill>
              </a:rPr>
              <a:t>노이즈가 첨가된 웨이퍼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Defect detection model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49" y="1070488"/>
            <a:ext cx="4302761" cy="33614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731404" y="1326015"/>
            <a:ext cx="515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증강시킨 데이터를 이용해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 학습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91%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Accuracy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보임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42" y="3017520"/>
            <a:ext cx="3900691" cy="36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Few-shot </a:t>
              </a: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Learning using Siamese Network</a:t>
              </a:r>
              <a:endParaRPr lang="en-US" altLang="ko-KR" sz="25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76275" y="1083927"/>
            <a:ext cx="11564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Transfer Learning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2945" y="1630744"/>
            <a:ext cx="7077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Fashin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Mnist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5way 1shot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 사전 학습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모델의 구조는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겹의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Convolution layer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겹의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Dense Layer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통해 벡터를 만들고 이에 대한 유클리드 거리 추정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모델의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WM-811K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데이터셋에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그대로 적용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실험 결과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33 %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정답률을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보임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7" y="1574086"/>
            <a:ext cx="2217048" cy="52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Few-shot Learning using Siamese Network</a:t>
              </a:r>
              <a:endParaRPr lang="en-US" altLang="ko-KR" sz="25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76275" y="1083927"/>
            <a:ext cx="11564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Fine Tuning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2945" y="1630744"/>
            <a:ext cx="70770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Fashin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Mnist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5way 1shot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 사전 학습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 구조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 데이터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검정 데이터 동일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하지만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Conv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layer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마지막 층과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Dense Layer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WM-811K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이용해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재학습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 Data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1000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쌍의 데이터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실험 결과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34.6%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정답률을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보임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2" y="1670668"/>
            <a:ext cx="4124152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Few-shot Learning using Siamese Network</a:t>
              </a:r>
              <a:endParaRPr lang="en-US" altLang="ko-KR" sz="25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76275" y="1083927"/>
            <a:ext cx="11564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Own Siamese Network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2945" y="1630744"/>
            <a:ext cx="7077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Wafer Data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통해 처음부터 학습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 구조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 데이터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검정 데이터 동일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실험 결과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33.2 %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정답률을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보임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5" y="2351117"/>
            <a:ext cx="425563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69285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ko-KR" altLang="en-US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출처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96666" y="1139292"/>
            <a:ext cx="1112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Snell, J.,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Swersky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K., &amp;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Zemel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R. (2017). Prototypical networks for few-shot learning. Advances in neural information processing systems, 30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Mensink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T.,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Verbeek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J.,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Perronnin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F., &amp;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Csurka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G. (2013). Distance-based image classification: Generalizing to new classes at near-zero cost. IEEE transactions on pattern analysis and machine intelligence, 35(11), 2624-2637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https://github.com/abdulfatir/prototypical-networks-tensorflow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8117036" y="1581131"/>
            <a:ext cx="3656577" cy="3695738"/>
            <a:chOff x="8307536" y="513343"/>
            <a:chExt cx="3656577" cy="3695738"/>
          </a:xfrm>
        </p:grpSpPr>
        <p:sp>
          <p:nvSpPr>
            <p:cNvPr id="46" name="이등변 삼각형 45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이등변 삼각형 46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53" name="그룹 52"/>
            <p:cNvGrpSpPr/>
            <p:nvPr/>
          </p:nvGrpSpPr>
          <p:grpSpPr>
            <a:xfrm>
              <a:off x="558064" y="3058923"/>
              <a:ext cx="4875053" cy="769441"/>
              <a:chOff x="471977" y="2691080"/>
              <a:chExt cx="4875053" cy="769441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71977" y="2691080"/>
                <a:ext cx="48750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1" i="0" u="none" strike="noStrike" kern="1200" cap="none" spc="-150" normalizeH="0" baseline="0" noProof="0" dirty="0" smtClean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Arial"/>
                    <a:ea typeface="THE명품고딕L" panose="02020603020101020101" pitchFamily="18" charset="-127"/>
                    <a:cs typeface="+mn-cs"/>
                  </a:rPr>
                  <a:t>Prototype</a:t>
                </a:r>
                <a:r>
                  <a:rPr kumimoji="0" lang="en-US" altLang="ko-KR" sz="4400" b="1" i="0" u="none" strike="noStrike" kern="1200" cap="none" spc="-150" normalizeH="0" noProof="0" dirty="0" smtClean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Arial"/>
                    <a:ea typeface="THE명품고딕L" panose="02020603020101020101" pitchFamily="18" charset="-127"/>
                    <a:cs typeface="+mn-cs"/>
                  </a:rPr>
                  <a:t> Network</a:t>
                </a: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Part 1.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2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Introduction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96666" y="1139292"/>
            <a:ext cx="110484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본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논문은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NIPS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2017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소개된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Prototypical Networks for Few-shot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Learning[1]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Prototypical Networks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이용하여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few-shot learning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할 수 있는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 제안하는 논문이다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Few-shot learning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 dataset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에는 없는 새로운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예측하는 상황에서 분류할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대해 충분한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dataset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가지고 있지 않을 경우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새로운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분류하기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분류기를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조정되어야 하는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작업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이러한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경우 새로운 데이터를 가지고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re-training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할 수 있으나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과적합될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확률이 매우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높다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이를 해결하기 위해 논문의 저자는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protypical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networks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고안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Protonet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각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대해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single prototype representation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있는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embedding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base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접근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neural network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사용하여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임베딩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공간에 대한 입력의 비선형 매핑을 학습하고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Embedding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공간에서  설정된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support 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평균으로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만듦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5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Prototype</a:t>
              </a:r>
              <a:r>
                <a:rPr lang="ko-KR" altLang="en-US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이란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7053" y="1529894"/>
            <a:ext cx="6541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Computer Vision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분야에서 특징들을 찾는 방식 중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하나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세로축에 나와있는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 ~ 6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서로 다른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뜻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노란색으로 나와있는 부분은 그 부분을 집중해서 볼 것이라는 뜻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각각 다른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따라 같은 이미지라도 활성화 되는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부분이 다름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이미지이지만 포커스 하는 부분을 다르게 하기 위해        변형된 이미지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122" name="Picture 2" descr="https://user-images.githubusercontent.com/41863759/96361319-aa338300-115f-11eb-8d69-52b65b28e2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43" y="620654"/>
            <a:ext cx="3914775" cy="59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Prototype</a:t>
              </a:r>
              <a:r>
                <a:rPr lang="ko-KR" altLang="en-US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이란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23" name="Picture 2" descr="https://blog.kakaocdn.net/dn/rz2kp/btqVZRVFp8N/6ZrlFuVbDoOluDtHln7NQ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04" y="981478"/>
            <a:ext cx="10871484" cy="272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90304" y="3847823"/>
            <a:ext cx="11048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논문에서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Protonet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Clustering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비슷한 역할을 수행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각각의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네모 점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이미지를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임베딩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색깔 점과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거리를 계산하여 가장 가까운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색깔 점의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따른다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 다음 각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거리의 평균을 내어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위치를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모든 데이터 중심점 이동이 </a:t>
            </a:r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없을때까지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6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Prototype</a:t>
              </a:r>
              <a:r>
                <a:rPr lang="ko-KR" altLang="en-US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이란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69409" y="3659100"/>
            <a:ext cx="11048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3-way 5-shot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classification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C1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초록색 부분만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계산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X1~X5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support 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image tensor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image tensor data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모델에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넣으면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Z1~5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생성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Z1~Z5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모두 평균한 값이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C1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되고 이것이 하나의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194" name="Picture 2" descr="https://img1.daumcdn.net/thumb/R1280x0/?scode=mtistory2&amp;fname=https%3A%2F%2Fblog.kakaocdn.net%2Fdn%2F12VpR%2FbtqV19861Yr%2F1zkJhAo8moyPVLsBM4vk70%2F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1"/>
          <a:stretch/>
        </p:blipFill>
        <p:spPr bwMode="auto">
          <a:xfrm>
            <a:off x="990741" y="1072918"/>
            <a:ext cx="35020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5025" y="3090454"/>
            <a:ext cx="17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(3-way 5-shot)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5084769" y="699503"/>
            <a:ext cx="755454" cy="420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84769" y="1280926"/>
            <a:ext cx="755454" cy="420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84769" y="1862349"/>
            <a:ext cx="755454" cy="420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84769" y="2443772"/>
            <a:ext cx="755454" cy="420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084769" y="3026995"/>
            <a:ext cx="755454" cy="420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X5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6289218" y="809679"/>
            <a:ext cx="489291" cy="2003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오른쪽 화살표 32"/>
          <p:cNvSpPr/>
          <p:nvPr/>
        </p:nvSpPr>
        <p:spPr>
          <a:xfrm>
            <a:off x="6289217" y="1391102"/>
            <a:ext cx="489291" cy="2003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6289217" y="1976879"/>
            <a:ext cx="489291" cy="2003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6289216" y="2553948"/>
            <a:ext cx="489291" cy="2003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6269865" y="3139725"/>
            <a:ext cx="489291" cy="2003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57720" y="729189"/>
            <a:ext cx="640080" cy="31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Z1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57720" y="1330176"/>
            <a:ext cx="640080" cy="31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Z2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157720" y="1931163"/>
            <a:ext cx="640080" cy="31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Z3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57720" y="2535459"/>
            <a:ext cx="640080" cy="31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Z4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57720" y="3085415"/>
            <a:ext cx="640080" cy="31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Z5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07231" y="309051"/>
            <a:ext cx="1014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Protonet</a:t>
            </a:r>
            <a:r>
              <a:rPr lang="en-US" altLang="ko-KR" sz="1100" dirty="0" smtClean="0">
                <a:solidFill>
                  <a:schemeClr val="bg1"/>
                </a:solidFill>
              </a:rPr>
              <a:t>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22955" y="311159"/>
            <a:ext cx="1014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&lt;Original&gt;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9551" y="311159"/>
            <a:ext cx="107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&lt;Embedded&gt;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오른쪽 중괄호 36"/>
          <p:cNvSpPr/>
          <p:nvPr/>
        </p:nvSpPr>
        <p:spPr>
          <a:xfrm>
            <a:off x="8119533" y="909854"/>
            <a:ext cx="448734" cy="24302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69004" y="1591453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z1</a:t>
            </a:r>
            <a:endParaRPr lang="ko-KR" alt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49883" y="2077054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z2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865440" y="2357199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z3</a:t>
            </a:r>
            <a:endParaRPr lang="ko-KR" altLang="en-US" sz="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70808" y="2024287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z4</a:t>
            </a:r>
            <a:endParaRPr lang="ko-KR" altLang="en-US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83016" y="1581633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z5</a:t>
            </a:r>
            <a:endParaRPr lang="ko-KR" altLang="en-US" sz="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729133" y="2018298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Mean(Z1,…,Z5)  =  </a:t>
            </a:r>
            <a:r>
              <a:rPr lang="en-US" altLang="ko-KR" b="1" dirty="0" smtClean="0">
                <a:solidFill>
                  <a:schemeClr val="bg1"/>
                </a:solidFill>
              </a:rPr>
              <a:t>C1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Prototype</a:t>
              </a:r>
              <a:r>
                <a:rPr lang="ko-KR" altLang="en-US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이란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69409" y="3659100"/>
            <a:ext cx="11048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query 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하나를 가져와서 어떤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인지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예측한다고 가정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query set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image tensor data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Xq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 되고 </a:t>
            </a:r>
            <a:r>
              <a:rPr lang="en-US" altLang="ko-KR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Xq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모델에 넣으면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Zq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변형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Zq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&amp;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C1, C2, C3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각각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Euclidean distance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거리를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계산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값에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붙여주게 되면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similarity(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거리가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멀수록 즉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값이 클수록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similarity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낮기에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Similarity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softmax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취해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probability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따라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예측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194" name="Picture 2" descr="https://img1.daumcdn.net/thumb/R1280x0/?scode=mtistory2&amp;fname=https%3A%2F%2Fblog.kakaocdn.net%2Fdn%2F12VpR%2FbtqV19861Yr%2F1zkJhAo8moyPVLsBM4vk70%2F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1"/>
          <a:stretch/>
        </p:blipFill>
        <p:spPr bwMode="auto">
          <a:xfrm>
            <a:off x="990741" y="1072918"/>
            <a:ext cx="35020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5025" y="3090454"/>
            <a:ext cx="17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(3-way 5-shot)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5075603" y="1827145"/>
            <a:ext cx="755454" cy="420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Xq</a:t>
            </a:r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6289217" y="1976879"/>
            <a:ext cx="489291" cy="2003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157720" y="1931163"/>
            <a:ext cx="640080" cy="31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Zq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07231" y="309051"/>
            <a:ext cx="1014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Protonet</a:t>
            </a:r>
            <a:r>
              <a:rPr lang="en-US" altLang="ko-KR" sz="1100" dirty="0" smtClean="0">
                <a:solidFill>
                  <a:schemeClr val="bg1"/>
                </a:solidFill>
              </a:rPr>
              <a:t>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22955" y="311159"/>
            <a:ext cx="1014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&lt;Original&gt;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9551" y="311159"/>
            <a:ext cx="107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&lt;Embedded&gt;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69004" y="1591453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z1</a:t>
            </a:r>
            <a:endParaRPr lang="ko-KR" alt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49883" y="2077054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z2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865440" y="2357199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z3</a:t>
            </a:r>
            <a:endParaRPr lang="ko-KR" altLang="en-US" sz="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70808" y="2024287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z4</a:t>
            </a:r>
            <a:endParaRPr lang="ko-KR" altLang="en-US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83016" y="1581633"/>
            <a:ext cx="457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z5</a:t>
            </a:r>
            <a:endParaRPr lang="ko-KR" altLang="en-US" sz="8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8105470" y="1249256"/>
            <a:ext cx="473825" cy="51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105470" y="2037497"/>
            <a:ext cx="514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105470" y="2292498"/>
            <a:ext cx="473825" cy="517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12508" y="1109419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(Zq,C1)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12508" y="1852831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(Zq,C2)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12508" y="2525201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(Zq,C3)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0" name="오른쪽 중괄호 59"/>
          <p:cNvSpPr/>
          <p:nvPr/>
        </p:nvSpPr>
        <p:spPr>
          <a:xfrm>
            <a:off x="10116589" y="1259828"/>
            <a:ext cx="141316" cy="15498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375238" y="1836189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Similarity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078" y="173829"/>
            <a:ext cx="12119641" cy="6684170"/>
            <a:chOff x="142078" y="173829"/>
            <a:chExt cx="12119641" cy="66841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3FE372FF-2467-13B9-F41F-8E714803679E}"/>
                </a:ext>
              </a:extLst>
            </p:cNvPr>
            <p:cNvSpPr/>
            <p:nvPr/>
          </p:nvSpPr>
          <p:spPr>
            <a:xfrm flipH="1">
              <a:off x="211799" y="298335"/>
              <a:ext cx="12049920" cy="6559664"/>
            </a:xfrm>
            <a:prstGeom prst="round1Rect">
              <a:avLst>
                <a:gd name="adj" fmla="val 2842"/>
              </a:avLst>
            </a:prstGeom>
            <a:solidFill>
              <a:schemeClr val="bg1"/>
            </a:solidFill>
            <a:ln w="1492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clear">
              <a:bevelT w="374650" h="158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9750" latinLnBrk="0">
                <a:lnSpc>
                  <a:spcPct val="150000"/>
                </a:lnSpc>
                <a:defRPr/>
              </a:pPr>
              <a:r>
                <a:rPr lang="en-US" altLang="ko-KR" sz="2500" i="1" kern="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Prototypical Networks</a:t>
              </a:r>
              <a:endParaRPr lang="en-US" altLang="ko-KR" sz="25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663001-723F-AC35-3535-2F95728A9403}"/>
                </a:ext>
              </a:extLst>
            </p:cNvPr>
            <p:cNvGrpSpPr/>
            <p:nvPr/>
          </p:nvGrpSpPr>
          <p:grpSpPr>
            <a:xfrm rot="16200000">
              <a:off x="-170601" y="1163488"/>
              <a:ext cx="1142646" cy="184666"/>
              <a:chOff x="8798894" y="1862776"/>
              <a:chExt cx="1352275" cy="218545"/>
            </a:xfrm>
          </p:grpSpPr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3848379-0BA7-B1F7-C485-0137E0ACF1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7662" y="1901786"/>
                <a:ext cx="132372" cy="140525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A3F3AD86-1789-7574-8533-5CAF09FA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F0A12930-8638-A625-1170-8661E1B99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37D89FC-20A1-8FC7-AA53-875CED465F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200EDF5-BA8E-0729-BA3F-4EDF851C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3AA02214-2D66-856E-8507-6617EE5DD7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000" y="1901786"/>
                <a:ext cx="140525" cy="140525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id="{421E7BC4-1821-B565-F39E-56E465969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06E5E3F0-5F53-450D-72C7-99D4A5070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id="{4DFB4219-A7FE-0C1D-7C12-13D1F6AE1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1F7948B7-5384-F362-4AAF-B2526D4BF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947556" y="183869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032A68F-7D11-8CEB-9B7B-9B5564C6E77B}"/>
                  </a:ext>
                </a:extLst>
              </p:cNvPr>
              <p:cNvSpPr/>
              <p:nvPr/>
            </p:nvSpPr>
            <p:spPr>
              <a:xfrm>
                <a:off x="9470289" y="1862776"/>
                <a:ext cx="442401" cy="2185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AAFEE4C6-D215-31ED-8B01-A7972BE1F3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8894" y="190178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89A3A56-8211-D069-3B0F-6096574D76EE}"/>
                </a:ext>
              </a:extLst>
            </p:cNvPr>
            <p:cNvSpPr/>
            <p:nvPr/>
          </p:nvSpPr>
          <p:spPr>
            <a:xfrm flipH="1">
              <a:off x="142078" y="227584"/>
              <a:ext cx="12049922" cy="6630415"/>
            </a:xfrm>
            <a:prstGeom prst="round1Rect">
              <a:avLst>
                <a:gd name="adj" fmla="val 3592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B4B04EA-43A2-4812-CED3-954219C1A5D7}"/>
                </a:ext>
              </a:extLst>
            </p:cNvPr>
            <p:cNvSpPr/>
            <p:nvPr/>
          </p:nvSpPr>
          <p:spPr>
            <a:xfrm>
              <a:off x="960849" y="173829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B838ABB-0CBB-7E5F-13F4-85FC07A43A8C}"/>
                </a:ext>
              </a:extLst>
            </p:cNvPr>
            <p:cNvSpPr/>
            <p:nvPr/>
          </p:nvSpPr>
          <p:spPr>
            <a:xfrm>
              <a:off x="1895473" y="176916"/>
              <a:ext cx="917957" cy="516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EA2945B-4D19-EB80-AB71-508DC97819C7}"/>
                </a:ext>
              </a:extLst>
            </p:cNvPr>
            <p:cNvSpPr/>
            <p:nvPr/>
          </p:nvSpPr>
          <p:spPr>
            <a:xfrm>
              <a:off x="3279773" y="176916"/>
              <a:ext cx="576000" cy="51656"/>
            </a:xfrm>
            <a:custGeom>
              <a:avLst/>
              <a:gdLst>
                <a:gd name="connsiteX0" fmla="*/ 25828 w 576000"/>
                <a:gd name="connsiteY0" fmla="*/ 0 h 51656"/>
                <a:gd name="connsiteX1" fmla="*/ 65136 w 576000"/>
                <a:gd name="connsiteY1" fmla="*/ 0 h 51656"/>
                <a:gd name="connsiteX2" fmla="*/ 69596 w 576000"/>
                <a:gd name="connsiteY2" fmla="*/ 12391 h 51656"/>
                <a:gd name="connsiteX3" fmla="*/ 74057 w 576000"/>
                <a:gd name="connsiteY3" fmla="*/ 0 h 51656"/>
                <a:gd name="connsiteX4" fmla="*/ 128638 w 576000"/>
                <a:gd name="connsiteY4" fmla="*/ 0 h 51656"/>
                <a:gd name="connsiteX5" fmla="*/ 133098 w 576000"/>
                <a:gd name="connsiteY5" fmla="*/ 12391 h 51656"/>
                <a:gd name="connsiteX6" fmla="*/ 137559 w 576000"/>
                <a:gd name="connsiteY6" fmla="*/ 0 h 51656"/>
                <a:gd name="connsiteX7" fmla="*/ 192140 w 576000"/>
                <a:gd name="connsiteY7" fmla="*/ 0 h 51656"/>
                <a:gd name="connsiteX8" fmla="*/ 196600 w 576000"/>
                <a:gd name="connsiteY8" fmla="*/ 12391 h 51656"/>
                <a:gd name="connsiteX9" fmla="*/ 201061 w 576000"/>
                <a:gd name="connsiteY9" fmla="*/ 0 h 51656"/>
                <a:gd name="connsiteX10" fmla="*/ 255642 w 576000"/>
                <a:gd name="connsiteY10" fmla="*/ 0 h 51656"/>
                <a:gd name="connsiteX11" fmla="*/ 260102 w 576000"/>
                <a:gd name="connsiteY11" fmla="*/ 12391 h 51656"/>
                <a:gd name="connsiteX12" fmla="*/ 264563 w 576000"/>
                <a:gd name="connsiteY12" fmla="*/ 0 h 51656"/>
                <a:gd name="connsiteX13" fmla="*/ 319144 w 576000"/>
                <a:gd name="connsiteY13" fmla="*/ 0 h 51656"/>
                <a:gd name="connsiteX14" fmla="*/ 323604 w 576000"/>
                <a:gd name="connsiteY14" fmla="*/ 12391 h 51656"/>
                <a:gd name="connsiteX15" fmla="*/ 328065 w 576000"/>
                <a:gd name="connsiteY15" fmla="*/ 0 h 51656"/>
                <a:gd name="connsiteX16" fmla="*/ 382646 w 576000"/>
                <a:gd name="connsiteY16" fmla="*/ 0 h 51656"/>
                <a:gd name="connsiteX17" fmla="*/ 387106 w 576000"/>
                <a:gd name="connsiteY17" fmla="*/ 12391 h 51656"/>
                <a:gd name="connsiteX18" fmla="*/ 391567 w 576000"/>
                <a:gd name="connsiteY18" fmla="*/ 0 h 51656"/>
                <a:gd name="connsiteX19" fmla="*/ 446148 w 576000"/>
                <a:gd name="connsiteY19" fmla="*/ 0 h 51656"/>
                <a:gd name="connsiteX20" fmla="*/ 450608 w 576000"/>
                <a:gd name="connsiteY20" fmla="*/ 12391 h 51656"/>
                <a:gd name="connsiteX21" fmla="*/ 455069 w 576000"/>
                <a:gd name="connsiteY21" fmla="*/ 0 h 51656"/>
                <a:gd name="connsiteX22" fmla="*/ 509650 w 576000"/>
                <a:gd name="connsiteY22" fmla="*/ 0 h 51656"/>
                <a:gd name="connsiteX23" fmla="*/ 514110 w 576000"/>
                <a:gd name="connsiteY23" fmla="*/ 12391 h 51656"/>
                <a:gd name="connsiteX24" fmla="*/ 518571 w 576000"/>
                <a:gd name="connsiteY24" fmla="*/ 0 h 51656"/>
                <a:gd name="connsiteX25" fmla="*/ 550172 w 576000"/>
                <a:gd name="connsiteY25" fmla="*/ 0 h 51656"/>
                <a:gd name="connsiteX26" fmla="*/ 576000 w 576000"/>
                <a:gd name="connsiteY26" fmla="*/ 25828 h 51656"/>
                <a:gd name="connsiteX27" fmla="*/ 576000 w 576000"/>
                <a:gd name="connsiteY27" fmla="*/ 51656 h 51656"/>
                <a:gd name="connsiteX28" fmla="*/ 0 w 576000"/>
                <a:gd name="connsiteY28" fmla="*/ 51656 h 51656"/>
                <a:gd name="connsiteX29" fmla="*/ 0 w 576000"/>
                <a:gd name="connsiteY29" fmla="*/ 25828 h 51656"/>
                <a:gd name="connsiteX30" fmla="*/ 25828 w 576000"/>
                <a:gd name="connsiteY30" fmla="*/ 0 h 5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6000" h="51656">
                  <a:moveTo>
                    <a:pt x="25828" y="0"/>
                  </a:moveTo>
                  <a:lnTo>
                    <a:pt x="65136" y="0"/>
                  </a:lnTo>
                  <a:lnTo>
                    <a:pt x="69596" y="12391"/>
                  </a:lnTo>
                  <a:lnTo>
                    <a:pt x="74057" y="0"/>
                  </a:lnTo>
                  <a:lnTo>
                    <a:pt x="128638" y="0"/>
                  </a:lnTo>
                  <a:lnTo>
                    <a:pt x="133098" y="12391"/>
                  </a:lnTo>
                  <a:lnTo>
                    <a:pt x="137559" y="0"/>
                  </a:lnTo>
                  <a:lnTo>
                    <a:pt x="192140" y="0"/>
                  </a:lnTo>
                  <a:lnTo>
                    <a:pt x="196600" y="12391"/>
                  </a:lnTo>
                  <a:lnTo>
                    <a:pt x="201061" y="0"/>
                  </a:lnTo>
                  <a:lnTo>
                    <a:pt x="255642" y="0"/>
                  </a:lnTo>
                  <a:lnTo>
                    <a:pt x="260102" y="12391"/>
                  </a:lnTo>
                  <a:lnTo>
                    <a:pt x="264563" y="0"/>
                  </a:lnTo>
                  <a:lnTo>
                    <a:pt x="319144" y="0"/>
                  </a:lnTo>
                  <a:lnTo>
                    <a:pt x="323604" y="12391"/>
                  </a:lnTo>
                  <a:lnTo>
                    <a:pt x="328065" y="0"/>
                  </a:lnTo>
                  <a:lnTo>
                    <a:pt x="382646" y="0"/>
                  </a:lnTo>
                  <a:lnTo>
                    <a:pt x="387106" y="12391"/>
                  </a:lnTo>
                  <a:lnTo>
                    <a:pt x="391567" y="0"/>
                  </a:lnTo>
                  <a:lnTo>
                    <a:pt x="446148" y="0"/>
                  </a:lnTo>
                  <a:lnTo>
                    <a:pt x="450608" y="12391"/>
                  </a:lnTo>
                  <a:lnTo>
                    <a:pt x="455069" y="0"/>
                  </a:lnTo>
                  <a:lnTo>
                    <a:pt x="509650" y="0"/>
                  </a:lnTo>
                  <a:lnTo>
                    <a:pt x="514110" y="12391"/>
                  </a:lnTo>
                  <a:lnTo>
                    <a:pt x="518571" y="0"/>
                  </a:lnTo>
                  <a:lnTo>
                    <a:pt x="550172" y="0"/>
                  </a:lnTo>
                  <a:cubicBezTo>
                    <a:pt x="564436" y="0"/>
                    <a:pt x="576000" y="11564"/>
                    <a:pt x="576000" y="25828"/>
                  </a:cubicBezTo>
                  <a:lnTo>
                    <a:pt x="576000" y="51656"/>
                  </a:lnTo>
                  <a:lnTo>
                    <a:pt x="0" y="51656"/>
                  </a:lnTo>
                  <a:lnTo>
                    <a:pt x="0" y="25828"/>
                  </a:lnTo>
                  <a:cubicBezTo>
                    <a:pt x="0" y="11564"/>
                    <a:pt x="11564" y="0"/>
                    <a:pt x="258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43524" y="1751178"/>
            <a:ext cx="10901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Protonet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M-dimensional representation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계산하고 각각의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embedding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function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거친다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이때 </a:t>
            </a:r>
            <a:r>
              <a:rPr lang="el-GR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l-GR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ϕ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learnable parameter(weight)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이다</a:t>
            </a: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class’s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 = mean of Support set in the embedding </a:t>
            </a: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embedding space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각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대표하는 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prototype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분포를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275" y="1083927"/>
            <a:ext cx="17909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Model</a:t>
            </a:r>
            <a:endParaRPr lang="ko-KR" altLang="en-US" sz="2500" b="1" dirty="0">
              <a:solidFill>
                <a:schemeClr val="accent4">
                  <a:lumMod val="40000"/>
                  <a:lumOff val="6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3" y="4681349"/>
            <a:ext cx="5448272" cy="8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1514</Words>
  <Application>Microsoft Office PowerPoint</Application>
  <PresentationFormat>와이드스크린</PresentationFormat>
  <Paragraphs>268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Noto Sans KR</vt:lpstr>
      <vt:lpstr>THE명품고딕L</vt:lpstr>
      <vt:lpstr>Tmon몬소리 Black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237</cp:revision>
  <dcterms:created xsi:type="dcterms:W3CDTF">2022-06-08T06:03:39Z</dcterms:created>
  <dcterms:modified xsi:type="dcterms:W3CDTF">2022-06-27T22:57:46Z</dcterms:modified>
</cp:coreProperties>
</file>