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0" r:id="rId3"/>
    <p:sldId id="261" r:id="rId4"/>
    <p:sldId id="268" r:id="rId5"/>
    <p:sldId id="269" r:id="rId6"/>
    <p:sldId id="263" r:id="rId7"/>
    <p:sldId id="262" r:id="rId8"/>
    <p:sldId id="264" r:id="rId9"/>
    <p:sldId id="271" r:id="rId10"/>
    <p:sldId id="270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B47EE9-87DD-415D-B669-752C87DCC3DB}">
          <p14:sldIdLst>
            <p14:sldId id="257"/>
            <p14:sldId id="260"/>
            <p14:sldId id="261"/>
            <p14:sldId id="268"/>
            <p14:sldId id="269"/>
            <p14:sldId id="263"/>
            <p14:sldId id="262"/>
            <p14:sldId id="264"/>
            <p14:sldId id="271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S" initials="H" lastIdx="3" clrIdx="0">
    <p:extLst>
      <p:ext uri="{19B8F6BF-5375-455C-9EA6-DF929625EA0E}">
        <p15:presenceInfo xmlns:p15="http://schemas.microsoft.com/office/powerpoint/2012/main" userId="HJ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139CB7"/>
    <a:srgbClr val="E9EDF4"/>
    <a:srgbClr val="DB7E43"/>
    <a:srgbClr val="31AFDD"/>
    <a:srgbClr val="BDF2FD"/>
    <a:srgbClr val="B7ECFF"/>
    <a:srgbClr val="D43838"/>
    <a:srgbClr val="FF4D29"/>
    <a:srgbClr val="02A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86992" autoAdjust="0"/>
  </p:normalViewPr>
  <p:slideViewPr>
    <p:cSldViewPr>
      <p:cViewPr varScale="1">
        <p:scale>
          <a:sx n="100" d="100"/>
          <a:sy n="100" d="100"/>
        </p:scale>
        <p:origin x="150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FBD8-0F1E-482F-BF10-82435D722E8E}" type="datetimeFigureOut">
              <a:rPr lang="ko-KR" altLang="en-US" smtClean="0"/>
              <a:pPr/>
              <a:t>2022-12-23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93A05-2254-4DA6-9E6A-09E57F393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2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논문들에 비하면 굉장히 간단한 </a:t>
            </a:r>
            <a:r>
              <a:rPr lang="en-US" altLang="ko-KR" dirty="0"/>
              <a:t>idea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47A2-F99C-483A-9979-4B6C3BF4D23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1"/>
            <a:ext cx="10363200" cy="1362075"/>
          </a:xfrm>
        </p:spPr>
        <p:txBody>
          <a:bodyPr anchor="t"/>
          <a:lstStyle>
            <a:lvl1pPr algn="ctr">
              <a:defRPr sz="3200" b="1" cap="none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07D497AA-5A78-43EA-8E51-56E9B9D2E80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2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BE155-8D86-4A13-91EE-6EF4D56209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51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A5C3-4D86-4669-B8A8-8DBB96DEBA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58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ED80CCF4-234E-430B-810E-80A33ED41C38}" type="slidenum">
              <a:rPr lang="zh-TW" altLang="en-US">
                <a:solidFill>
                  <a:srgbClr val="EEECE1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3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5F4F-B841-47C1-9A47-2500F1C17C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80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A845-9BB3-4E6B-A7AC-97D4403299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78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20B53-77CF-4838-A2F2-45C5A158F6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10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AD55-FDBD-4401-942F-AD8C50636C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F52639-425A-4381-B394-C1E41270EB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AA311-5005-4B70-88CC-6D871BF0D2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4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F97E5-9D3B-4226-B5C7-A017F92B31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0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38CB-944A-4FD9-9E3F-54E4DD4940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6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08BAA-0FB2-4066-BD0F-4F0B8F9FBA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9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E856-BC0F-48AD-ADF5-076AE94B93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4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B44C08AA-875D-40A9-8407-113FACEFA3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9" name="Rectangle 6"/>
          <p:cNvSpPr>
            <a:spLocks noChangeArrowheads="1"/>
          </p:cNvSpPr>
          <p:nvPr userDrawn="1"/>
        </p:nvSpPr>
        <p:spPr bwMode="auto"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7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211.16175v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163452" y="1844824"/>
            <a:ext cx="9865096" cy="1722115"/>
          </a:xfrm>
        </p:spPr>
        <p:txBody>
          <a:bodyPr/>
          <a:lstStyle/>
          <a:p>
            <a:pPr fontAlgn="base" latinLnBrk="0">
              <a:lnSpc>
                <a:spcPct val="150000"/>
              </a:lnSpc>
            </a:pPr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</a:rPr>
              <a:t>코그넥스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</a:rPr>
              <a:t> 추가실험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</a:rPr>
              <a:t>제안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44401"/>
      </p:ext>
    </p:extLst>
  </p:cSld>
  <p:clrMapOvr>
    <a:masterClrMapping/>
  </p:clrMapOvr>
  <p:transition advTm="135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SWAD</a:t>
            </a:r>
            <a:r>
              <a:rPr lang="en-US" altLang="ko-KR" sz="900" dirty="0" smtClean="0"/>
              <a:t>[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Cha, J., Chun, S., Lee, </a:t>
            </a:r>
            <a:r>
              <a:rPr lang="en-US" altLang="ko-KR" sz="900" dirty="0" smtClean="0">
                <a:solidFill>
                  <a:srgbClr val="222222"/>
                </a:solidFill>
                <a:latin typeface="Arial" panose="020B0604020202020204" pitchFamily="34" charset="0"/>
              </a:rPr>
              <a:t>K ,,,. 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(2021). </a:t>
            </a:r>
            <a:r>
              <a:rPr lang="en-US" altLang="ko-KR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Swad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: Domain generalization by seeking flat minima. </a:t>
            </a:r>
            <a:r>
              <a:rPr lang="en-US" altLang="ko-KR" sz="9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ko-KR" sz="900" i="1" dirty="0">
                <a:solidFill>
                  <a:srgbClr val="222222"/>
                </a:solidFill>
                <a:latin typeface="Arial" panose="020B0604020202020204" pitchFamily="34" charset="0"/>
              </a:rPr>
              <a:t>34</a:t>
            </a:r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</a:rPr>
              <a:t>, 22405-22418.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weight space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에 위치한 여러 인접한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point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들을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sampling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하여 </a:t>
            </a:r>
            <a:r>
              <a:rPr lang="en-US" altLang="ko-KR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ensemble</a:t>
            </a:r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하는데 특정 </a:t>
            </a:r>
            <a:r>
              <a:rPr lang="en-US" altLang="ko-KR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threshold </a:t>
            </a:r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이하의 값만 앙상블 진행</a:t>
            </a:r>
            <a:endParaRPr lang="en-US" altLang="ko-KR" sz="1800" dirty="0" smtClean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flat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minima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를 찾음으로써 처음 보는 데이터에도 보다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robust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하게 작동하는 모델을 학습할 수 있다는 것을 보이고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, SWAD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라는 간단한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weight averaging method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를 통해 큰 폭으로 성능을 </a:t>
            </a:r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개선</a:t>
            </a:r>
            <a:endParaRPr lang="en-US" altLang="ko-KR" sz="1800" dirty="0" smtClean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DG field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flat minima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의 중요성을 보인 첫 </a:t>
            </a:r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논문</a:t>
            </a:r>
            <a:endParaRPr lang="en-US" altLang="ko-KR" sz="1800" dirty="0" smtClean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기존 연구</a:t>
            </a:r>
            <a:r>
              <a:rPr lang="en-US" altLang="ko-KR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(concept-image pair dataset)</a:t>
            </a:r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에서 모델 구조에 영향을 끼치지 않고 </a:t>
            </a:r>
            <a:r>
              <a:rPr lang="en-US" altLang="ko-KR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domain generalization </a:t>
            </a:r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성능을 올릴 수 있지 않을까 생각함</a:t>
            </a:r>
            <a:r>
              <a:rPr lang="en-US" altLang="ko-KR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  <a:endParaRPr lang="ko-KR" altLang="en-US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530055"/>
            <a:ext cx="5531879" cy="2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2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2039128" cy="1143000"/>
          </a:xfrm>
        </p:spPr>
        <p:txBody>
          <a:bodyPr/>
          <a:lstStyle/>
          <a:p>
            <a:r>
              <a:rPr lang="en-US" altLang="ko-KR" dirty="0"/>
              <a:t>SAM</a:t>
            </a:r>
            <a:r>
              <a:rPr lang="en-US" altLang="ko-KR" sz="1000" dirty="0"/>
              <a:t>[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Foret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Kleiner,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Mobahi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Neyshabur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(2020). Sharpness-aware minimization for efficiently improving generalization.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arXiv:2010.01412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A899F-FAF1-AB9D-CFE5-900476EC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175032" cy="4953000"/>
          </a:xfrm>
        </p:spPr>
        <p:txBody>
          <a:bodyPr/>
          <a:lstStyle/>
          <a:p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파라미터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w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w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약간의 노이즈를 더한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w+ϵ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Loss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차이가 작은 곳에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w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도착하도록 만들어야 함을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목표하며 최종적으로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도달한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Minima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Flat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하도록 해주는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optimizer</a:t>
            </a:r>
          </a:p>
          <a:p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SAM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noisy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context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대해서도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robustness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보임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논문 실험 중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Fine grained classification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분야에서도 좋은 성능을 보였다는 실험 결과가 존재</a:t>
            </a:r>
            <a:endParaRPr lang="en-US" altLang="ko-KR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이를 통해 모델은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Domain generalization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에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focus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를 맞춘 상태에서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fine grained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classification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을 진행할 수 있는 가장 좋은 방법이라 생각하여 이를 도입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92A661-F336-6AE5-DC43-C42CEF2D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69" y="4557339"/>
            <a:ext cx="4518965" cy="202602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19A233-9E51-CD05-0EF1-995FA4C60ED3}"/>
              </a:ext>
            </a:extLst>
          </p:cNvPr>
          <p:cNvCxnSpPr>
            <a:cxnSpLocks/>
          </p:cNvCxnSpPr>
          <p:nvPr/>
        </p:nvCxnSpPr>
        <p:spPr>
          <a:xfrm>
            <a:off x="1919536" y="5301208"/>
            <a:ext cx="381642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Stanford Cars Dataset | Kaggle">
            <a:extLst>
              <a:ext uri="{FF2B5EF4-FFF2-40B4-BE49-F238E27FC236}">
                <a16:creationId xmlns:a16="http://schemas.microsoft.com/office/drawing/2014/main" id="{29A8EB24-3125-EC33-1580-DA666EBC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293096"/>
            <a:ext cx="2186906" cy="21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B9A3A-30DB-1E25-6D3A-D9C0D6783F50}"/>
              </a:ext>
            </a:extLst>
          </p:cNvPr>
          <p:cNvSpPr txBox="1"/>
          <p:nvPr/>
        </p:nvSpPr>
        <p:spPr>
          <a:xfrm>
            <a:off x="3489549" y="65363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실험 결과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9874-40A9-B416-F90B-F5E2F0F023C6}"/>
              </a:ext>
            </a:extLst>
          </p:cNvPr>
          <p:cNvSpPr txBox="1"/>
          <p:nvPr/>
        </p:nvSpPr>
        <p:spPr>
          <a:xfrm>
            <a:off x="7896200" y="65363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&lt;Stanford cars dataset&gt;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356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환경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A899F-FAF1-AB9D-CFE5-900476EC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438728" cy="4953000"/>
          </a:xfrm>
        </p:spPr>
        <p:txBody>
          <a:bodyPr/>
          <a:lstStyle/>
          <a:p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GPU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세팅 및 서버화 완료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/>
          </a:p>
          <a:p>
            <a:r>
              <a:rPr lang="ko-KR" altLang="en-US" sz="1800" dirty="0"/>
              <a:t>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다만 컴퓨터 부품 이슈로 우분투 서버모드로만 작동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또한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연결할 수 있는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HDIMI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모니터가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 존재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1" indent="0">
              <a:buNone/>
            </a:pPr>
            <a:endParaRPr lang="ko-KR" altLang="en-US" sz="1400" dirty="0"/>
          </a:p>
        </p:txBody>
      </p:sp>
      <p:pic>
        <p:nvPicPr>
          <p:cNvPr id="4" name="KakaoTalk_20221222_100454886">
            <a:hlinkClick r:id="" action="ppaction://media"/>
            <a:extLst>
              <a:ext uri="{FF2B5EF4-FFF2-40B4-BE49-F238E27FC236}">
                <a16:creationId xmlns:a16="http://schemas.microsoft.com/office/drawing/2014/main" id="{E1B2DE5B-CA94-B282-CF24-48D9E1733F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9142586" y="1630362"/>
            <a:ext cx="278606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09E11C-E17D-AAC9-8320-5B7A5FF50D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578"/>
          <a:stretch/>
        </p:blipFill>
        <p:spPr>
          <a:xfrm>
            <a:off x="3049415" y="4162510"/>
            <a:ext cx="5744349" cy="24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Weighted Batch Sampler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3349B-7053-A298-B09C-7EF5E050E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30"/>
          <a:stretch/>
        </p:blipFill>
        <p:spPr>
          <a:xfrm>
            <a:off x="1415480" y="3668237"/>
            <a:ext cx="10051575" cy="1589563"/>
          </a:xfrm>
          <a:prstGeom prst="rect">
            <a:avLst/>
          </a:prstGeom>
          <a:noFill/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3BC879-EC86-0AC2-DB27-050CDDEB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438728" cy="4953000"/>
          </a:xfrm>
        </p:spPr>
        <p:txBody>
          <a:bodyPr/>
          <a:lstStyle/>
          <a:p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WeightedBatch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sampler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사용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클래스 비율별로 균일하게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weight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부여</a:t>
            </a:r>
          </a:p>
        </p:txBody>
      </p:sp>
    </p:spTree>
    <p:extLst>
      <p:ext uri="{BB962C8B-B14F-4D97-AF65-F5344CB8AC3E}">
        <p14:creationId xmlns:p14="http://schemas.microsoft.com/office/powerpoint/2010/main" val="11878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Weighted Batch Sampler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0C3DD-9C97-7B8F-B433-A7F28F90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780928"/>
            <a:ext cx="5130483" cy="3156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EC7F45-EF7C-5616-CC9C-9E127EADBDEE}"/>
              </a:ext>
            </a:extLst>
          </p:cNvPr>
          <p:cNvSpPr txBox="1"/>
          <p:nvPr/>
        </p:nvSpPr>
        <p:spPr>
          <a:xfrm>
            <a:off x="1991544" y="609329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 81.18%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24EB9-6C15-7721-C761-77190C1AEA7F}"/>
              </a:ext>
            </a:extLst>
          </p:cNvPr>
          <p:cNvSpPr txBox="1"/>
          <p:nvPr/>
        </p:nvSpPr>
        <p:spPr>
          <a:xfrm>
            <a:off x="1415480" y="2163717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Resent using weighted </a:t>
            </a:r>
            <a:r>
              <a:rPr lang="en-US" altLang="ko-KR" dirty="0" err="1"/>
              <a:t>batchsampler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0536"/>
          <a:stretch/>
        </p:blipFill>
        <p:spPr>
          <a:xfrm>
            <a:off x="6816080" y="3449587"/>
            <a:ext cx="4095750" cy="18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6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Weighted Batch Sampler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88683-1B7B-5F4A-3FFB-99F7FD4D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780928"/>
            <a:ext cx="5245190" cy="3156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F7E4FC-60BC-8665-FFFA-00B5CF2F1F62}"/>
              </a:ext>
            </a:extLst>
          </p:cNvPr>
          <p:cNvSpPr txBox="1"/>
          <p:nvPr/>
        </p:nvSpPr>
        <p:spPr>
          <a:xfrm>
            <a:off x="2279576" y="609329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85.31%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496D5-42FE-2A1E-AB32-2761B41DAF98}"/>
              </a:ext>
            </a:extLst>
          </p:cNvPr>
          <p:cNvSpPr txBox="1"/>
          <p:nvPr/>
        </p:nvSpPr>
        <p:spPr>
          <a:xfrm>
            <a:off x="1127448" y="219557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Decaug</a:t>
            </a:r>
            <a:r>
              <a:rPr lang="en-US" altLang="ko-KR" dirty="0"/>
              <a:t> using weighted </a:t>
            </a:r>
            <a:r>
              <a:rPr lang="en-US" altLang="ko-KR" dirty="0" err="1"/>
              <a:t>batchsampler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0394"/>
          <a:stretch/>
        </p:blipFill>
        <p:spPr>
          <a:xfrm>
            <a:off x="6816080" y="3424109"/>
            <a:ext cx="4381500" cy="18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실험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A899F-FAF1-AB9D-CFE5-900476EC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2255152" cy="4953000"/>
          </a:xfrm>
        </p:spPr>
        <p:txBody>
          <a:bodyPr/>
          <a:lstStyle/>
          <a:p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증강 방법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기존 방식처럼 여러 측정 환경을 가정하여 환경 모방 이미지 생성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텍스트 이미지 동시에 사용하는 모델 사용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Decaug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처럼 이미지 모델에서 텍스트 데이터를 추가적으로 사용하는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CLIP, COCA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같은 모델 도입</a:t>
            </a:r>
          </a:p>
          <a:p>
            <a:pPr lvl="1"/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대규모 데이터로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pretrain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진행하고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Fine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tunning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진행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MIRO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처럼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정보들을 효과적으로 기억하고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target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regularization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하는 기법 도입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fine grained classification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방식 도입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SAM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GroupDRO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SWAD optimizer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</a:t>
            </a:r>
            <a:endParaRPr lang="ko-KR" altLang="en-US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4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tabLst/>
              <a:defRPr/>
            </a:pPr>
            <a:r>
              <a:rPr lang="en-US" altLang="ko-KR" dirty="0"/>
              <a:t>CLIP</a:t>
            </a:r>
            <a:r>
              <a:rPr kumimoji="0" lang="en-US" altLang="ko-KR" sz="9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Radford, A., ... (2021, July). Learning transferable visual models from natural language supervision. In International Conference on Machine Learning (pp. 8748-8763). PMLR.</a:t>
            </a:r>
            <a:endParaRPr lang="ko-KR" altLang="en-US" sz="92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A899F-FAF1-AB9D-CFE5-900476EC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814992" cy="4953000"/>
          </a:xfrm>
        </p:spPr>
        <p:txBody>
          <a:bodyPr/>
          <a:lstStyle/>
          <a:p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텍스트 인코더와 이미지 인코더가 짝이 맞는 텍스트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이미지를 찾을 수 있도록 학습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개의 이미지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텍스트 페어가 있을 때 배치 내에서 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en-US" altLang="ko-KR" sz="1800" baseline="30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개의 페어가 만들어질 수 있다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en-US" altLang="ko-KR" sz="1800" baseline="300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-N 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틀린 페어의 코사인 유사도를 최소화하고 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올바른 페어의 코사인 유사도를 최대화하도록 학습 진행</a:t>
            </a:r>
            <a:endParaRPr lang="en-US" altLang="ko-KR" sz="18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Zero-shot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훌륭한 성능을 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보임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해당 방식을 통해 </a:t>
            </a:r>
            <a:r>
              <a:rPr lang="en-US" altLang="ko-KR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DG</a:t>
            </a:r>
            <a:r>
              <a:rPr lang="ko-KR" altLang="en-US" sz="1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해결하려는 연구가 최근 진행되고 있음</a:t>
            </a:r>
            <a:endParaRPr lang="en-US" altLang="ko-KR" sz="18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1" indent="0">
              <a:buNone/>
            </a:pP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https://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arxiv.org/pdf/2211.16175v1.pdf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(Mao, X., Chen, Y., </a:t>
            </a:r>
            <a:r>
              <a:rPr lang="en-US" altLang="ko-KR" sz="1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Jia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X., Zhang, R., </a:t>
            </a:r>
            <a:r>
              <a:rPr lang="en-US" altLang="ko-KR" sz="1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Xue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													H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., &amp; Li, Z. (2022). Context-Aware Robust Fine-Tuning. </a:t>
            </a:r>
            <a:r>
              <a:rPr lang="en-US" altLang="ko-KR" sz="1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arXiv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preprint arXiv:2211.16175.)</a:t>
            </a:r>
          </a:p>
          <a:p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해당 방법을 통해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코그넥스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train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fine tunning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진행해                                                                                   새로운 환경에 대해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 generalization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할 수 있지 않을까 생각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9D1BD2-ABF9-92D2-AFBF-19DFBD43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284984"/>
            <a:ext cx="4198253" cy="3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2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A86F-2CE9-272A-583E-AEAA9F10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COCA</a:t>
            </a:r>
            <a:r>
              <a:rPr lang="en-US" altLang="ko-KR" sz="1100" dirty="0"/>
              <a:t>[Yu, J., Wang, Z</a:t>
            </a:r>
            <a:r>
              <a:rPr lang="en-US" altLang="ko-KR" sz="1100" dirty="0" smtClean="0"/>
              <a:t>.,,,. </a:t>
            </a:r>
            <a:r>
              <a:rPr lang="en-US" altLang="ko-KR" sz="1100" dirty="0"/>
              <a:t>(2022). Coca: Contrastive </a:t>
            </a:r>
            <a:r>
              <a:rPr lang="en-US" altLang="ko-KR" sz="1100" dirty="0" err="1"/>
              <a:t>captioners</a:t>
            </a:r>
            <a:r>
              <a:rPr lang="en-US" altLang="ko-KR" sz="1100" dirty="0"/>
              <a:t> are image-text foundation models.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 preprint arXiv:2205.01917.]</a:t>
            </a:r>
            <a:endParaRPr lang="ko-KR" altLang="en-US" sz="1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A899F-FAF1-AB9D-CFE5-900476ECB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710536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Contrastive approaches like CLIP, Generative methods like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SimVLM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Dual-Encoder Contrastive Learning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Encoder-Decoder Captioning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합친 방식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Capitioning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loss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텍스트의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conditional likelihood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최적화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contrastive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unconditional text representation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최적화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해당 모델 또한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zero-shot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부분에서 좋은 성능을 보임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Concept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정보와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label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정보를 합치고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(text decoder)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이미지 정보를 사용하여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fine –tunning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시키고 다양한 환경에 대한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 generalization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으로 사용할 수 있지 않을까 생각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E08E5C-2335-EA83-4300-A4E00258A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160" y="3068960"/>
            <a:ext cx="3927866" cy="341724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1259AD7-F526-1388-4423-F591303F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18" y="1916832"/>
            <a:ext cx="48577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7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GroupDRO</a:t>
            </a:r>
            <a:r>
              <a:rPr lang="en-US" altLang="ko-KR" sz="900" dirty="0"/>
              <a:t>[Sagawa, S</a:t>
            </a:r>
            <a:r>
              <a:rPr lang="en-US" altLang="ko-KR" sz="900" dirty="0" smtClean="0"/>
              <a:t>. ,,, (</a:t>
            </a:r>
            <a:r>
              <a:rPr lang="en-US" altLang="ko-KR" sz="900" dirty="0"/>
              <a:t>2019). </a:t>
            </a:r>
            <a:r>
              <a:rPr lang="en-US" altLang="ko-KR" sz="900" dirty="0" err="1"/>
              <a:t>Distributionally</a:t>
            </a:r>
            <a:r>
              <a:rPr lang="en-US" altLang="ko-KR" sz="900" dirty="0"/>
              <a:t> robust neural networks for group shifts: On the importance of regularization for worst-case generalization. </a:t>
            </a:r>
            <a:r>
              <a:rPr lang="en-US" altLang="ko-KR" sz="900" dirty="0" err="1"/>
              <a:t>arXiv</a:t>
            </a:r>
            <a:r>
              <a:rPr lang="en-US" altLang="ko-KR" sz="900" dirty="0"/>
              <a:t> preprint arXiv:1911.08731.] </a:t>
            </a:r>
            <a:endParaRPr lang="ko-KR" altLang="en-US" sz="9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domain 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별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loss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에 따른 가중치를 부여한 </a:t>
            </a:r>
            <a:r>
              <a:rPr lang="en-US" altLang="ko-KR" sz="1800" dirty="0" err="1">
                <a:ea typeface="Noto Sans KR" panose="020B0500000000000000" pitchFamily="34" charset="-127"/>
                <a:cs typeface="Times New Roman" panose="02020603050405020304" pitchFamily="18" charset="0"/>
              </a:rPr>
              <a:t>register_buffer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 (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학습되지 않는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layer)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를 만든 후 최종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loss matrix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product</a:t>
            </a:r>
            <a:r>
              <a:rPr lang="ko-KR" altLang="en-US" sz="1800" dirty="0">
                <a:ea typeface="Noto Sans KR" panose="020B0500000000000000" pitchFamily="34" charset="-127"/>
                <a:cs typeface="Times New Roman" panose="02020603050405020304" pitchFamily="18" charset="0"/>
              </a:rPr>
              <a:t>하는 기법을 </a:t>
            </a:r>
            <a:r>
              <a:rPr lang="ko-KR" altLang="en-US" sz="1800" dirty="0" smtClean="0">
                <a:ea typeface="Noto Sans KR" panose="020B0500000000000000" pitchFamily="34" charset="-127"/>
                <a:cs typeface="Times New Roman" panose="02020603050405020304" pitchFamily="18" charset="0"/>
              </a:rPr>
              <a:t>사용</a:t>
            </a:r>
            <a:endParaRPr lang="en-US" altLang="ko-KR" sz="1800" dirty="0" smtClean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endParaRPr lang="ko-KR" altLang="en-US" sz="1800" dirty="0"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420888"/>
            <a:ext cx="6001459" cy="41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31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47031</TotalTime>
  <Words>616</Words>
  <Application>Microsoft Office PowerPoint</Application>
  <PresentationFormat>와이드스크린</PresentationFormat>
  <Paragraphs>72</Paragraphs>
  <Slides>11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Arial Unicode MS</vt:lpstr>
      <vt:lpstr>ＭＳ Ｐゴシック</vt:lpstr>
      <vt:lpstr>Noto Sans KR</vt:lpstr>
      <vt:lpstr>맑은 고딕</vt:lpstr>
      <vt:lpstr>새굴림</vt:lpstr>
      <vt:lpstr>Arial</vt:lpstr>
      <vt:lpstr>Calibri</vt:lpstr>
      <vt:lpstr>Tahoma</vt:lpstr>
      <vt:lpstr>Times New Roman</vt:lpstr>
      <vt:lpstr>Wingdings</vt:lpstr>
      <vt:lpstr>1_Office 테마</vt:lpstr>
      <vt:lpstr>코그넥스 추가실험 &amp; 제안2</vt:lpstr>
      <vt:lpstr>컴퓨터 환경 세팅</vt:lpstr>
      <vt:lpstr>Weighted Batch Sampler</vt:lpstr>
      <vt:lpstr>Weighted Batch Sampler</vt:lpstr>
      <vt:lpstr>Weighted Batch Sampler</vt:lpstr>
      <vt:lpstr>추가 실험 계획</vt:lpstr>
      <vt:lpstr>CLIPRadford, A., ... (2021, July). Learning transferable visual models from natural language supervision. In International Conference on Machine Learning (pp. 8748-8763). PMLR.</vt:lpstr>
      <vt:lpstr>COCA[Yu, J., Wang, Z.,,,. (2022). Coca: Contrastive captioners are image-text foundation models. arXiv preprint arXiv:2205.01917.]</vt:lpstr>
      <vt:lpstr>GroupDRO[Sagawa, S. ,,, (2019). Distributionally robust neural networks for group shifts: On the importance of regularization for worst-case generalization. arXiv preprint arXiv:1911.08731.] </vt:lpstr>
      <vt:lpstr>SWAD[Cha, J., Chun, S., Lee, K ,,,. (2021). Swad: Domain generalization by seeking flat minima. Advances in Neural Information Processing Systems, 34, 22405-22418.]</vt:lpstr>
      <vt:lpstr>SAM[Foret, P., Kleiner, A., Mobahi, H., &amp; Neyshabur, B. (2020). Sharpness-aware minimization for efficiently improving generalization. arXiv preprint arXiv:2010.01412.]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VQA : Visual Question Answering</dc:title>
  <dc:creator>HJS</dc:creator>
  <cp:lastModifiedBy>user</cp:lastModifiedBy>
  <cp:revision>2555</cp:revision>
  <dcterms:created xsi:type="dcterms:W3CDTF">2014-04-14T02:09:26Z</dcterms:created>
  <dcterms:modified xsi:type="dcterms:W3CDTF">2022-12-23T04:31:09Z</dcterms:modified>
</cp:coreProperties>
</file>