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Noto Sans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KBuNZ+DAOP8g7UBsKzOjzNNx5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regular.fntdata"/><Relationship Id="rId22" Type="http://schemas.openxmlformats.org/officeDocument/2006/relationships/font" Target="fonts/NotoSans-italic.fntdata"/><Relationship Id="rId21" Type="http://schemas.openxmlformats.org/officeDocument/2006/relationships/font" Target="fonts/NotoSans-bold.fntdata"/><Relationship Id="rId24" Type="http://schemas.openxmlformats.org/officeDocument/2006/relationships/font" Target="fonts/Tahoma-regular.fntdata"/><Relationship Id="rId23" Type="http://schemas.openxmlformats.org/officeDocument/2006/relationships/font" Target="fonts/No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이전 논문들에 비하면 굉장히 간단한 idea이다.</a:t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914400" y="198884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9CB7"/>
              </a:buClr>
              <a:buSzPts val="3200"/>
              <a:buFont typeface="Calibri"/>
              <a:buNone/>
              <a:defRPr b="1" sz="3200" cap="none">
                <a:solidFill>
                  <a:srgbClr val="139CB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828800" y="3886200"/>
            <a:ext cx="8534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708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437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25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80" name="Google Shape;80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ctrTitle"/>
          </p:nvPr>
        </p:nvSpPr>
        <p:spPr>
          <a:xfrm>
            <a:off x="914400" y="9144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subTitle"/>
          </p:nvPr>
        </p:nvSpPr>
        <p:spPr>
          <a:xfrm>
            <a:off x="1828800" y="41910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EECE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/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type="title"/>
          </p:nvPr>
        </p:nvSpPr>
        <p:spPr>
          <a:xfrm>
            <a:off x="711200" y="3810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914400" y="17526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2" type="body"/>
          </p:nvPr>
        </p:nvSpPr>
        <p:spPr>
          <a:xfrm>
            <a:off x="914400" y="4267200"/>
            <a:ext cx="10363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7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25" name="Google Shape;25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609600" y="1600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9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38" name="Google Shape;38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0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46" name="Google Shape;46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21"/>
          <p:cNvCxnSpPr/>
          <p:nvPr/>
        </p:nvCxnSpPr>
        <p:spPr>
          <a:xfrm>
            <a:off x="304800" y="1447800"/>
            <a:ext cx="11582400" cy="1588"/>
          </a:xfrm>
          <a:prstGeom prst="straightConnector1">
            <a:avLst/>
          </a:prstGeom>
          <a:noFill/>
          <a:ln cap="flat" cmpd="sng" w="38100">
            <a:solidFill>
              <a:srgbClr val="139C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sp>
        <p:nvSpPr>
          <p:cNvPr id="56" name="Google Shape;56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2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3708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57E6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18BA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F6E7E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3337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0" y="0"/>
            <a:ext cx="9648395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9648395" y="0"/>
            <a:ext cx="2543605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title"/>
          </p:nvPr>
        </p:nvSpPr>
        <p:spPr>
          <a:xfrm>
            <a:off x="1163452" y="1844824"/>
            <a:ext cx="9865096" cy="1722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9CB7"/>
              </a:buClr>
              <a:buSzPts val="4000"/>
              <a:buFont typeface="Calibri"/>
              <a:buNone/>
            </a:pPr>
            <a:r>
              <a:rPr lang="ko-KR" sz="4000"/>
              <a:t>Hierarchical Question Image Co-Attention</a:t>
            </a:r>
            <a:endParaRPr sz="4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onground-korea.github.io/assets/HieCoAtt/Untitled6.png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884" y="3159177"/>
            <a:ext cx="2792412" cy="77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Co-Attention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affinity matrix를 계산한 후, 이미지(또는 질문) attention을 계산하기 위해 layer를 만들고 max값을 계산(이때, a는 attention probability / 이미지는 v, 단어는 q)</a:t>
            </a:r>
            <a:endParaRPr/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이미지와 질문의 features의 weight sum을 계산하여 attention vector 계산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https://onground-korea.github.io/assets/HieCoAtt/Untitled5.png"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3548" y="2414373"/>
            <a:ext cx="5398701" cy="59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sallys.space/image/HieVQA/AA2CFFDE-BD8A-44E9-A1FC-1453EDA26624.png" id="180" name="Google Shape;18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9616" y="4003526"/>
            <a:ext cx="2952328" cy="269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nground-korea.github.io/assets/HieCoAtt/Untitled8.png" id="181" name="Google Shape;18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2144" y="4003526"/>
            <a:ext cx="2506752" cy="278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Encoding for predicting Answers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계층적 구조에서 계층마다 MLP 사용 /  단어 차원에서 뽑은 attention → fc를 활용해 단어 수준의 hidden layer 구축 → 구문 차원의 attention들을 concat해 hidden layer 구축 → softmax를 취해 정답 도출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https://onground-korea.github.io/assets/HieCoAtt/Untitled9.png"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387" y="4221088"/>
            <a:ext cx="4467225" cy="180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Experiment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Experiment</a:t>
            </a:r>
            <a:endParaRPr/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실생활에서 볼 수 있는 이미지들을 모아 둔  데이터셋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1개 이미지 당 5개의 caption 포함  /     Train : 약  12만 장  -  Test : 약 8만 장</a:t>
            </a:r>
            <a:endParaRPr/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1개 이미지에 대해 unique한 질문 3개  /  인간의 상식을 필요로 하는 질문을 사람에게 수집해 데이터셋 구성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https://lh5.googleusercontent.com/tGuWbW7txlkPNFiyy_DCGvgc1VbcQVKFyFwNpItd0l9Rl1mFlMXjhNDcAxgT6F43ZtF9J2z1rdxB6TNTg0NrVkJn_9q-NQUgMtgFZGQZmPGsmNKf7_G9ApZYKnk8bvsY92eitdWf3zKP0CEmTrNmH3lwZDaMNo8o5JsdVqOtrAdRuB_Dhf5M-CiHy74yPL4mR_a8ow"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496" y="4293096"/>
            <a:ext cx="9297993" cy="211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Experiment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Experiment</a:t>
            </a:r>
            <a:endParaRPr/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Optim : Rmsprop / epoch 256 / input 448 * 448</a:t>
            </a:r>
            <a:endParaRPr/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Backbone으로 VGG와 Resnet 사용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실험 결과 단순 Boolean 문제는 완전 뛰어난 성능을 보이지 않았지만                                                                                                                       Boolean 문제를 제외하곤 주관식(Open-ended) 객관식에서 Resnet을 사용한 제안 모델이 가장 좋은 성능을 보임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또한, VGG 16을 사용해도 상당히 준수한 성능을 보임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Coco Dataset에선 압도적인 성능을 보여 SOTA 등극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6320" l="5304" r="0" t="0"/>
          <a:stretch/>
        </p:blipFill>
        <p:spPr>
          <a:xfrm>
            <a:off x="7229475" y="1628800"/>
            <a:ext cx="4486074" cy="20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026" y="4581128"/>
            <a:ext cx="5459388" cy="162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Conclusion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335360" y="1628800"/>
            <a:ext cx="6192688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/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실제 사람이 모델의 결과를 확인해도 준수한 caption 능력과 대답 능력 지님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가짜 뉴스, 문서를 위해 개발된 계층 구조가 VQA 분야에서 상당히 유용하게 사용되었음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계층 구조를 통해 이미지의 다른 영역에도 주의를 기울일 수 있도록 제안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성능 뿐 아니라 Stacked Attention 기법처럼 XAI와 VQA를 잇는 초석이 되는 연구라는 평가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1143" l="9292" r="4307" t="11429"/>
          <a:stretch/>
        </p:blipFill>
        <p:spPr>
          <a:xfrm>
            <a:off x="6528048" y="2204864"/>
            <a:ext cx="5396365" cy="35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Abstract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본 논문은 Neurips2016에서 발표된 “Hierarchical Question-Image Co-Attention for Visual Question Answering”이라는 제목의 논문</a:t>
            </a:r>
            <a:r>
              <a:rPr lang="ko-KR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(Lu, J., Yang, J., Batra, D., &amp; Parikh, D. (2016). Hierarchical question-image co-attention for visual question answering. Advances in neural information processing systems, 29.)</a:t>
            </a:r>
            <a:endParaRPr/>
          </a:p>
          <a:p>
            <a:pPr indent="-266700" lvl="1" marL="74295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437085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해당 논문은 이미지 뿐만 아니라 “what words to listen to” 즉, 텍스트에도 같은 중요성이 있다고 판단</a:t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2860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처음으로 attention 매커니즘을 이미지와 텍스트에 모두 적용한 기법</a:t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2860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처음으로 계층적 구조로 질문을 학습하는 기법 도입</a:t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Introduction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Parallel Co-Attention 도입</a:t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각 계층의 이미지와 질문들이 상호작용 하면서 대칭적인 관계 생성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2860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계층적 구조</a:t>
            </a:r>
            <a:endParaRPr sz="18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하나의 질문을 단어(이미지에서 각 물체가 무엇인지) → 구문(물체들이 어떠한 관계인지) → 문장(인풋 질문을 분석) 전체로 세분하고 계층화 하여 학습 진행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각 층에서 이미지와 질문에 Co-attention 진행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최종 정답 예측은 모든 계층으로 올라오며 합쳐진 든 co-attended 이미지와                                                                                                                       질문 특성에 기반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https://www.sallys.space/image/HieVQA/DEBD8402-F1FC-4C73-8614-B74736A042A8.png"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7136"/>
          <a:stretch/>
        </p:blipFill>
        <p:spPr>
          <a:xfrm>
            <a:off x="7248128" y="3789040"/>
            <a:ext cx="4594720" cy="294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Hierarchical Attention Networks</a:t>
            </a:r>
            <a:endParaRPr/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2016년 NAACL-HLT의 “Hierarchical attention networks for document classification”에서 처음 제안(현재 4486회 인용)</a:t>
            </a:r>
            <a:endParaRPr/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본 논문에서 문서는 본질적으로 계층적 구조(hierarchical structure)를 가지고 있기 때문에,                                                                                            계층 구조를 이용하는 모델이 필요하다고 주장(단어  -&gt;  문장  -&gt;  글)</a:t>
            </a:r>
            <a:endParaRPr/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또한, attention mechanism을 이용해 중요한 단어, 중요한 문장에 더 가중치 부여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Word Embedding을 입력 값으로 사용하여 계층적으로 문서 학습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https://mblogthumb-phinf.pstatic.net/MjAxODAxMDdfMTg0/MDAxNTE1MzI4OTIyODk3.g4hYYQM2P2NtvSBEbqSiY_gD9Aq0YPg9Ilv7Stcu1rUg.0_-PYYu57AAiSK5QFVE81wP09yoNh5ZKwZyzMMMXUzcg.PNG.hist0134/image.png?type=w800"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4272" y="2476777"/>
            <a:ext cx="3456384" cy="429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Language attention</a:t>
            </a:r>
            <a:endParaRPr/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디코더가 특정 시점의 단어를 출력할 때 인코더의 정보 중 연관성이 있는 부분에 주목하여 adaptive context vector 생성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https://s3.us-west-2.amazonaws.com/secure.notion-static.com/55df8e4e-1f36-44dd-a3b7-c954438ab301/%EC%BA%A1%EC%B2%98.png?X-Amz-Algorithm=AWS4-HMAC-SHA256&amp;X-Amz-Content-Sha256=UNSIGNED-PAYLOAD&amp;X-Amz-Credential=AKIAT73L2G45EIPT3X45%2F20221012%2Fus-west-2%2Fs3%2Faws4_request&amp;X-Amz-Date=20221012T171923Z&amp;X-Amz-Expires=86400&amp;X-Amz-Signature=f5dcf80d05c9fd32edd9f2643416fa45ce47acb42a4c37360846a3a86d43bd26&amp;X-Amz-SignedHeaders=host&amp;response-content-disposition=filename%20%3D%22%25EC%25BA%25A1%25EC%25B2%2598.PNG.png%22&amp;x-id=GetObject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030" y="3429000"/>
            <a:ext cx="7831460" cy="264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7085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Image Attention</a:t>
            </a:r>
            <a:endParaRPr/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이미지를 입력으로 하여 이미지에 대한 설명이 아웃풋인 모델(Image Caption)을 예제라 하면 이미지 세부 부분의 특징을 활용해 특정 구절의 단어를 생성 (VQA는 이와 반대되는 과정)</a:t>
            </a:r>
            <a:endParaRPr/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즉, 모델이 무언가를 쓸 때 어떤 이미지나 질문에서 어디를 더 중요하게 볼지를 학습하는 과정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540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2" marL="114300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437085"/>
              </a:buClr>
              <a:buSzPts val="1400"/>
              <a:buChar char="▪"/>
            </a:pPr>
            <a:r>
              <a:rPr lang="ko-KR" sz="14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conv 연산을 통해 feature map 추출 후 attention score을 계산하여 순차적으로 단어 추출</a:t>
            </a:r>
            <a:endParaRPr sz="140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https://s3.us-west-2.amazonaws.com/secure.notion-static.com/a7289f95-83c2-4f24-9481-7cf77828c82d/%EC%BA%A1%EC%B2%98.png?X-Amz-Algorithm=AWS4-HMAC-SHA256&amp;X-Amz-Content-Sha256=UNSIGNED-PAYLOAD&amp;X-Amz-Credential=AKIAT73L2G45EIPT3X45%2F20221012%2Fus-west-2%2Fs3%2Faws4_request&amp;X-Amz-Date=20221012T165134Z&amp;X-Amz-Expires=86400&amp;X-Amz-Signature=262d4c41ec7eb9d53409e43b6b3c19af869fa4064dcecf19a02b414251a40435&amp;X-Amz-SignedHeaders=host&amp;response-content-disposition=filename%20%3D%22%25EC%25BA%25A1%25EC%25B2%2598.PNG.png%22&amp;x-id=GetObject" id="148" name="Google Shape;148;p6"/>
          <p:cNvPicPr preferRelativeResize="0"/>
          <p:nvPr/>
        </p:nvPicPr>
        <p:blipFill rotWithShape="1">
          <a:blip r:embed="rId3">
            <a:alphaModFix/>
          </a:blip>
          <a:srcRect b="7970" l="0" r="0" t="0"/>
          <a:stretch/>
        </p:blipFill>
        <p:spPr>
          <a:xfrm>
            <a:off x="3575720" y="4456348"/>
            <a:ext cx="5445038" cy="221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ko-KR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ko-KR"/>
              <a:t> </a:t>
            </a:r>
            <a:endParaRPr/>
          </a:p>
        </p:txBody>
      </p:sp>
      <p:pic>
        <p:nvPicPr>
          <p:cNvPr descr="https://s3.us-west-2.amazonaws.com/secure.notion-static.com/3e6106bb-9b13-4fe2-a09a-687843b493d5/%EC%BA%A1%EC%B2%98.png?X-Amz-Algorithm=AWS4-HMAC-SHA256&amp;X-Amz-Content-Sha256=UNSIGNED-PAYLOAD&amp;X-Amz-Credential=AKIAT73L2G45EIPT3X45%2F20221012%2Fus-west-2%2Fs3%2Faws4_request&amp;X-Amz-Date=20221012T174829Z&amp;X-Amz-Expires=86400&amp;X-Amz-Signature=fc660ffd19c75d52f97bcabbd1ec73b4b7b214385283c984980ed16e2482f94d&amp;X-Amz-SignedHeaders=host&amp;response-content-disposition=filename%20%3D%22%25EC%25BA%25A1%25EC%25B2%2598.PNG.png%22&amp;x-id=GetObject" id="161" name="Google Shape;1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0431" y="3161285"/>
            <a:ext cx="3996209" cy="411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3.us-west-2.amazonaws.com/secure.notion-static.com/a39af1d4-29ae-4eab-8ffc-5baf7fc282b6/%EC%BA%A1%EC%B2%98.png?X-Amz-Algorithm=AWS4-HMAC-SHA256&amp;X-Amz-Content-Sha256=UNSIGNED-PAYLOAD&amp;X-Amz-Credential=AKIAT73L2G45EIPT3X45%2F20221012%2Fus-west-2%2Fs3%2Faws4_request&amp;X-Amz-Date=20221012T174909Z&amp;X-Amz-Expires=86400&amp;X-Amz-Signature=028f440a54f350193a9d362c054240da99af83d9faa00279258ce49ee35aaf12&amp;X-Amz-SignedHeaders=host&amp;response-content-disposition=filename%20%3D%22%25EC%25BA%25A1%25EC%25B2%2598.PNG.png%22&amp;x-id=GetObject" id="162" name="Google Shape;16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4312" y="1628800"/>
            <a:ext cx="2814001" cy="1492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3.us-west-2.amazonaws.com/secure.notion-static.com/1238cf9b-637d-4d00-8160-062e1bff5439/%EC%BA%A1%EC%B2%98.png?X-Amz-Algorithm=AWS4-HMAC-SHA256&amp;X-Amz-Content-Sha256=UNSIGNED-PAYLOAD&amp;X-Amz-Credential=AKIAT73L2G45EIPT3X45%2F20221012%2Fus-west-2%2Fs3%2Faws4_request&amp;X-Amz-Date=20221012T175013Z&amp;X-Amz-Expires=86400&amp;X-Amz-Signature=bce9cb947a6b4eeae1857e538e6ad579c286c7bc575f33ef177b1c4f190382bd&amp;X-Amz-SignedHeaders=host&amp;response-content-disposition=filename%20%3D%22%25EC%25BA%25A1%25EC%25B2%2598.PNG.png%22&amp;x-id=GetObject" id="163" name="Google Shape;16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31886" y="3983705"/>
            <a:ext cx="4760114" cy="261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ko-KR"/>
              <a:t>Related Work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335360" y="1628800"/>
            <a:ext cx="10972800" cy="4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ko-KR"/>
              <a:t> </a:t>
            </a:r>
            <a:endParaRPr/>
          </a:p>
        </p:txBody>
      </p:sp>
      <p:pic>
        <p:nvPicPr>
          <p:cNvPr descr="https://www.sallys.space/image/HieVQA/AA2CFFDE-BD8A-44E9-A1FC-1453EDA26624.png"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9616" y="4003526"/>
            <a:ext cx="2952328" cy="269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nground-korea.github.io/assets/HieCoAtt/Untitled8.png" id="171" name="Google Shape;1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2144" y="4003526"/>
            <a:ext cx="2506752" cy="278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2014-04-14T02:09:26Z</dcterms:created>
  <dc:creator>HJS</dc:creator>
</cp:coreProperties>
</file>