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B47EE9-87DD-415D-B669-752C87DCC3DB}">
          <p14:sldIdLst>
            <p14:sldId id="257"/>
            <p14:sldId id="259"/>
            <p14:sldId id="260"/>
            <p14:sldId id="261"/>
            <p14:sldId id="263"/>
            <p14:sldId id="262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S" initials="H" lastIdx="3" clrIdx="0">
    <p:extLst>
      <p:ext uri="{19B8F6BF-5375-455C-9EA6-DF929625EA0E}">
        <p15:presenceInfo xmlns:p15="http://schemas.microsoft.com/office/powerpoint/2012/main" userId="HJ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139CB7"/>
    <a:srgbClr val="E9EDF4"/>
    <a:srgbClr val="DB7E43"/>
    <a:srgbClr val="31AFDD"/>
    <a:srgbClr val="BDF2FD"/>
    <a:srgbClr val="B7ECFF"/>
    <a:srgbClr val="D43838"/>
    <a:srgbClr val="FF4D29"/>
    <a:srgbClr val="02A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86992" autoAdjust="0"/>
  </p:normalViewPr>
  <p:slideViewPr>
    <p:cSldViewPr>
      <p:cViewPr varScale="1">
        <p:scale>
          <a:sx n="72" d="100"/>
          <a:sy n="72" d="100"/>
        </p:scale>
        <p:origin x="1507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FBD8-0F1E-482F-BF10-82435D722E8E}" type="datetimeFigureOut">
              <a:rPr lang="ko-KR" altLang="en-US" smtClean="0"/>
              <a:pPr/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93A05-2254-4DA6-9E6A-09E57F393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2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논문들에 비하면 굉장히 간단한 </a:t>
            </a:r>
            <a:r>
              <a:rPr lang="en-US" altLang="ko-KR" dirty="0"/>
              <a:t>idea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47A2-F99C-483A-9979-4B6C3BF4D23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2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1"/>
            <a:ext cx="10363200" cy="1362075"/>
          </a:xfrm>
        </p:spPr>
        <p:txBody>
          <a:bodyPr anchor="t"/>
          <a:lstStyle>
            <a:lvl1pPr algn="ctr">
              <a:defRPr sz="3200" b="1" cap="none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07D497AA-5A78-43EA-8E51-56E9B9D2E80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52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9BE155-8D86-4A13-91EE-6EF4D56209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51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A5C3-4D86-4669-B8A8-8DBB96DEBA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58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ED80CCF4-234E-430B-810E-80A33ED41C38}" type="slidenum">
              <a:rPr lang="zh-TW" altLang="en-US">
                <a:solidFill>
                  <a:srgbClr val="EEECE1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3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5F4F-B841-47C1-9A47-2500F1C17C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80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FA845-9BB3-4E6B-A7AC-97D4403299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78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920B53-77CF-4838-A2F2-45C5A158F6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10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AD55-FDBD-4401-942F-AD8C50636C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6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F52639-425A-4381-B394-C1E41270EB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8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EAA311-5005-4B70-88CC-6D871BF0D2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941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F97E5-9D3B-4226-B5C7-A017F92B313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70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C38CB-944A-4FD9-9E3F-54E4DD4940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68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08BAA-0FB2-4066-BD0F-4F0B8F9FBA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89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E856-BC0F-48AD-ADF5-076AE94B93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344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B44C08AA-875D-40A9-8407-113FACEFA3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9" name="Rectangle 6"/>
          <p:cNvSpPr>
            <a:spLocks noChangeArrowheads="1"/>
          </p:cNvSpPr>
          <p:nvPr userDrawn="1"/>
        </p:nvSpPr>
        <p:spPr bwMode="auto">
          <a:xfrm>
            <a:off x="0" y="0"/>
            <a:ext cx="9648395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9648395" y="0"/>
            <a:ext cx="2543605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7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163452" y="1844824"/>
            <a:ext cx="9865096" cy="1722115"/>
          </a:xfrm>
        </p:spPr>
        <p:txBody>
          <a:bodyPr/>
          <a:lstStyle/>
          <a:p>
            <a:pPr fontAlgn="base" latinLnBrk="0">
              <a:lnSpc>
                <a:spcPct val="150000"/>
              </a:lnSpc>
            </a:pPr>
            <a:r>
              <a:rPr lang="en-US" altLang="ko-KR" sz="4000" dirty="0"/>
              <a:t>Domain Generalization: A Survey</a:t>
            </a:r>
            <a:br>
              <a:rPr lang="en-US" altLang="ko-KR" sz="4000" dirty="0"/>
            </a:br>
            <a:r>
              <a:rPr lang="en-US" altLang="ko-KR" sz="1600" b="0" dirty="0"/>
              <a:t>Zhou, K., Liu, Z., </a:t>
            </a:r>
            <a:r>
              <a:rPr lang="en-US" altLang="ko-KR" sz="1600" b="0" dirty="0" err="1"/>
              <a:t>Qiao</a:t>
            </a:r>
            <a:r>
              <a:rPr lang="en-US" altLang="ko-KR" sz="1600" b="0" dirty="0"/>
              <a:t>, Y., Xiang, T., &amp; Loy, C. C. (2022). Domain generalization: A survey. </a:t>
            </a:r>
            <a:r>
              <a:rPr lang="en-US" altLang="ko-KR" sz="1600" b="0" i="1" dirty="0"/>
              <a:t>IEEE Transactions on Pattern Analysis and Machine Intelligence</a:t>
            </a:r>
            <a:r>
              <a:rPr lang="en-US" altLang="ko-KR" sz="1600" b="0" dirty="0"/>
              <a:t>.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44401"/>
      </p:ext>
    </p:extLst>
  </p:cSld>
  <p:clrMapOvr>
    <a:masterClrMapping/>
  </p:clrMapOvr>
  <p:transition advTm="135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Alignment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domain-invariant representations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학습하기 위해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간의 차이를 최소화하는 것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이는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unseen target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대해서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shift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진행할 때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source domain shift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강건하여 큰 변화가 없어야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generalize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됐다는 뜻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도메인 정렬 방법은 소스 도메인의 </a:t>
            </a:r>
            <a:r>
              <a:rPr lang="fr-FR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joint distribution P(X, Y ) </a:t>
            </a:r>
            <a:r>
              <a:rPr lang="ko-KR" altLang="en-US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정렬하는 데 초점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일부 도메인 정렬 방법은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P(Y)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 변경되지 않는다고 가정할 때 대신                                                                                     클래스 조건부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P(X|Y)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alignment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할 것을 제안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B253E1-B3AD-765E-AACF-6E8C7E72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3068960"/>
            <a:ext cx="2689870" cy="7363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8642E-BFB3-8859-2CA2-F8077CAC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85" y="3933056"/>
            <a:ext cx="3955621" cy="29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8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Alignment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정렬 방법에는 다음과 같은 방식들이 존재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Minimizing Moments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모멘트는 어떤 기준에 대한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거리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 </a:t>
            </a:r>
            <a:r>
              <a:rPr lang="ko-KR" altLang="en-US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물리량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의미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mapping function</a:t>
            </a:r>
            <a:r>
              <a:rPr lang="en-US" altLang="ko-KR" sz="12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(projection matrix, complex non-linear function,,,)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활용해 모집단의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mean (1st-order moment) and variance (2nd-order moment)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최소화 하는 것이 목적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371600" lvl="3" indent="0">
              <a:buNone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Minimizing Contrastive Loss</a:t>
            </a:r>
          </a:p>
          <a:p>
            <a:pPr lvl="3"/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Contrastive loss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학습하는 것은 두 데이터가 서로 다를 때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 margin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이상의 거리를 갖도록 학습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3"/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즉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비슷한 데이터들끼리 특정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space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가깝게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mapping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되도록 하여 정렬하는 방식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Minimizing the KL Divergence</a:t>
            </a:r>
          </a:p>
          <a:p>
            <a:pPr lvl="3"/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KLD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두 확률분포의 차이를 계산하는 데에 사용하는 함수로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어떤 이상적인 분포에 대해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 분포를 근사하는 다른 분포를 사용해 샘플링을 한다면 발생할 수 있는 정보 엔트로피 차이를 계산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3"/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모든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feature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 </a:t>
            </a:r>
            <a:r>
              <a:rPr lang="ko-KR" altLang="en-US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가우시안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분포와 정렬되도록 하는 데 사용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4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Alignment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00336"/>
            <a:ext cx="11247040" cy="4953000"/>
          </a:xfrm>
        </p:spPr>
        <p:txBody>
          <a:bodyPr/>
          <a:lstStyle/>
          <a:p>
            <a:pPr marL="1257300" lvl="2" indent="-342900">
              <a:buFont typeface="+mj-lt"/>
              <a:buAutoNum type="arabicPeriod" startAt="4"/>
            </a:pP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Minimizing Maximum Mean Discrepancy (MMD)</a:t>
            </a:r>
          </a:p>
          <a:p>
            <a:pPr lvl="3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두 데이터 분포 사이의 차이를 측정하는 방법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3"/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오토인코더를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사용하여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 domain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분포 사이의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MMD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거리를 최소화하는 한편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적대적 학습을 통해 기능 분포가 이전 분포와 유사하도록 강제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3"/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57300" lvl="2" indent="-342900">
              <a:buFont typeface="+mj-lt"/>
              <a:buAutoNum type="arabicPeriod" startAt="4"/>
            </a:pP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Domain-Adversarial Learning</a:t>
            </a:r>
          </a:p>
          <a:p>
            <a:pPr lvl="3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이전 연구에서는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fixed feature representation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찾은 후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target domain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간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feature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들의 분포를 맞춰주기 위해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 domain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sample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들을 뽑아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reweighing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하거나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 domain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분포에서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target domain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분포로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mapping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해주는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feature space transformation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찾는 식으로 접근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3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방식은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training data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대한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classification error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최소화하되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training data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classify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하기 위해 학습된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feature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들이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training data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test data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구별 할 수 없도록 학습 진행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3"/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57300" lvl="2" indent="-342900">
              <a:buFont typeface="+mj-lt"/>
              <a:buAutoNum type="arabicPeriod" startAt="4"/>
            </a:pP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Multi-Task Learning</a:t>
            </a:r>
          </a:p>
          <a:p>
            <a:pPr lvl="3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분포 차이를 직접 최소화하는 것과 달리 여러 작업에서 매개 변수 공유를 통해 분포 정렬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3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이는 다양한 작업을 동시에 처리하기 위해서는 기능이 충분히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generalize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하다는 가정이 담겨있음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3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소스 도메인들에 대해 인코더가 공유되고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디코더가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도메인별 분기로 분할되어 각각 재구성 작업에 연결되는 구조가 대표적인 예시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66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Meta-Learning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Learn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learn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방식으로 유명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DG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가장 많이 사용되는 메타러닝 방식은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MAML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이는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unseen target data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대해 빠르고 예민하게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shift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할 수 있는 방식이기에 주로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MAML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채택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Episodes Construction - meta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target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테스트 오류를 줄일 수 있는 방법으로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meta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 domain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사용하여 모델을 업데이트하는 것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Meta-Representation -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메타 학습된 모델 매개변수를 나타내기                                                                                                                 위해 정의된 용어이며 확률적 신경망은 불확실성을 처리하기 위해                                                                              정규화 매개 변수를 메타 학습할 것을 제안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BF8B65-B7B7-F9F3-FF1E-330B3800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86" y="3997191"/>
            <a:ext cx="4295800" cy="25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5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새로운 학습 데이터를 만드는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augmentation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특성 상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label-preserving(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원본 데이터의 특성을 그대로 보존하면서 새로 만들어내는 방식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일반적으로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shift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시뮬레이션하는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방법으로 간주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여러 노이즈를 더해주기에 다른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distribution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 데이터를 쉽게 만들 수 있음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그림과 같이 크게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가지의 종류로 나누어진다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24EB58-9155-AB0B-5D39-1E6FF4D6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4271763"/>
            <a:ext cx="8366248" cy="24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Image Transformations</a:t>
            </a:r>
          </a:p>
          <a:p>
            <a:pPr marL="1200150" lvl="2" indent="-342900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무작위 플립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회전 및 색상 확대와 같은 전통적인 이미지 변환을 활용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lvl="2" indent="-342900"/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lvl="2" indent="-342900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대상 문제에 가장 적합한 최적의 변환 집합을 검색하는                                                                                                                                                        검색 메커니즘을 설계 가능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AutoAugment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시리즈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1200150" lvl="2" indent="-342900"/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lvl="2" indent="-342900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이러한 클래식 방법들은 의료 이미지의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shift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처리하는데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								   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매우 효과적                                                                                           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lvl="2" indent="-342900"/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lvl="2" indent="-342900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하지만 이미지 특성에 따라 불가능할 수 있음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57250" lvl="2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자리 인식 또는 광학 문자 인식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수직 수평 이동 불가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lvl="2" indent="-342900"/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45F96F-C7A6-AECA-614F-0EFE578A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70" y="1916832"/>
            <a:ext cx="4113224" cy="25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marL="800100" lvl="1" indent="-342900">
              <a:buFont typeface="+mj-lt"/>
              <a:buAutoNum type="arabicPeriod" startAt="2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Adversarial Gradient(adversarial attack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기반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1200150" lvl="2" indent="-342900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Task - Adversarial Gradient 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category classifier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얻은 적대적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그레이디언트를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기반해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task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noise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삽입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분포가 확장되어 모델이 더 일반화 가능한 기능을 학습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Single, Multi source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전부 적용 가능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/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Domain - Adversarial Gradient 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Multi source domain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대해서 사용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이미지에 대해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정보에 대한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noise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추가해 분류에 혼란을 줌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이러한 혼동을 통해 더 많은 도메인 패턴을 학습 가능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/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91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marL="800100" lvl="1" indent="-342900">
              <a:buFont typeface="+mj-lt"/>
              <a:buAutoNum type="arabicPeriod" startAt="3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Model-based augmentation</a:t>
            </a:r>
          </a:p>
          <a:p>
            <a:pPr marL="1200150" lvl="2" indent="-342900"/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Random Augmentation Networks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 이미지를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새로운 도메인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"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으로 변환하는 아이디어를 기반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변환된 이미지는 주로 무작위 색상 왜곡을 포함</a:t>
            </a: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Off-the-Shelf Style Transfer Models 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AdaIN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eature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space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상의 평균과 분산이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Style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영향을 끼친다면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이들을 뽑아서 즉석으로 교환해주는 방식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같은 기존 알고리즘을 통해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style transfer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진행하여 데이터 증강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외부 스타일을 활용하여 소스 훈련 데이터를 더욱 다양화할 수 있으나 이미지에 대한 라벨이 필요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657350" lvl="3" indent="-34290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Learnable Augmentation Networks </a:t>
            </a:r>
          </a:p>
          <a:p>
            <a:pPr marL="165735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새로운 도메인을 합성하기 위한 증강 신경망을 배우는 것을 목표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165735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agnostic image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생성하기 위해 이미지 생성기에 대한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분류 손실을 최대화</a:t>
            </a:r>
          </a:p>
        </p:txBody>
      </p:sp>
    </p:spTree>
    <p:extLst>
      <p:ext uri="{BB962C8B-B14F-4D97-AF65-F5344CB8AC3E}">
        <p14:creationId xmlns:p14="http://schemas.microsoft.com/office/powerpoint/2010/main" val="251874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Feature-Based Augmentation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MixStyle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랜덤하게 다른 도메인의 두개의 </a:t>
            </a:r>
            <a:r>
              <a:rPr lang="en-US" altLang="ko-KR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instacne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추출하고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layer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단에서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probabilistic convex combination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진행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), </a:t>
            </a:r>
            <a:r>
              <a:rPr lang="en-US" altLang="ko-KR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Mixup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(network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 pair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간의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convex combination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이용하여 학습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같이 서로 다른 도메인의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instance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들을 서로 혼합하여 사용하는 방식들</a:t>
            </a:r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189124-10CF-72CC-E278-6482437D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356992"/>
            <a:ext cx="5112568" cy="274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16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lvl="1"/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Ensemble Learning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일반적으로 초기화 가중치가 다르거나 훈련 데이터의 분할을 사용하여 동일한 모델의 여러 복사본을 학습하고 예측에 해당 앙상블을 사용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Exemplar-SVMs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각각 하나의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positive instance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모든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negative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instance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사용하여 학습된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SVM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분류기의 모음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Target domain sample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들어왔을 때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confident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앙상블 예측 진행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Domain-Specific Neural Networks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각각 소스 도메인에 특화된 도메인별 신경망을 학습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무겁기에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general feature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잘 포착하는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layer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간 공유하는 것이 더 효율적이고 더 합리적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아웃풋에 대해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soft voting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진행</a:t>
            </a:r>
          </a:p>
          <a:p>
            <a:pPr lvl="2">
              <a:buFont typeface="Arial" panose="020B0604020202020204" pitchFamily="34" charset="0"/>
              <a:buChar char="•"/>
            </a:pPr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5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Independent, Identical Distribution (I.I.D) :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어떤 랜덤 확률 변수 집합이 있을 때 각각의 랜덤 확률변수들은 독립적이면서 동일한 분포를 가지는 것을 의미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(Ex. CIFAR10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train-set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test-set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나눠져 있지만 그 둘은 동일한 분포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Out of Distribution :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 데이터의 분포와 검증 데이터의 분포가 다른 경우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(Ex.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특정 병원에서 얻은 데이터로 학습한 뒤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다른 병원에 배포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초록색 배경의 소와 </a:t>
            </a:r>
            <a:r>
              <a:rPr lang="ko-KR" altLang="ko-KR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모래색</a:t>
            </a:r>
            <a:r>
              <a:rPr lang="ko-KR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배경의 낙타로 학습을 시킨 모델이 있을 때  초록색 배경 낙타를 추론 시킬 경우 소로 추론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즉, 기존의 학습 방법은 데이터간의 가장 큰 공통 특징(배경색)을 가지고 학습 및 추론을 하기 때문에 학습 데이터와 다른 데이터(</a:t>
            </a:r>
            <a:r>
              <a:rPr lang="ko-KR" altLang="ko-KR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OoD</a:t>
            </a:r>
            <a:r>
              <a:rPr lang="ko-KR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)은 잘 추론하지 못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</a:t>
            </a:r>
            <a:endParaRPr lang="ko-KR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26" name="Picture 2" descr="https://lh5.googleusercontent.com/XI6VEQJ6FMvI2u77aOCwiwBbD4c89tqhb0YpE_okqVMPz_nCrY1AOG3ChEDFQq_l5ylBQFvFFY0cczoX5dVQ9A3e3YJond6KV4qzs-AQiDer-HOnxkKa1DUzrXalYbbqcRv3rfHqb7znjBNMkA9Qyzl3ECXALpJG84_lyak3ZMtMbiH1qKqTgTfR90uXMMh0-2BHELsB7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652" y="5096589"/>
            <a:ext cx="3353594" cy="14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lvl="1"/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Ensemble Learning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일반적으로 초기화 가중치가 다르거나 훈련 데이터의 분할을 사용하여 동일한 모델의 여러 복사본을 학습하고 예측에 해당 앙상블을 사용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Domain-Specific Batch Normalization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도메인별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feature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정보를 수집하기 위해 각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도메인에 대해 하나씩 도메인별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사용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도메인별 분류기를 구성하는 것과 동일하지만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제외한 모델의 대부분의 부분에 대한 매개 변수 공유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Weight Averaging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단일 모델을 형성하기 위해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여러 단계에서 모델 가중치를 </a:t>
            </a:r>
            <a:r>
              <a:rPr lang="ko-KR" altLang="en-US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추합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다른 앙상블 학습과 달리 모델은 한 번만 훈련하면 되기 때문에 더 효율적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다른 많은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DG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접근법과 동시에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6944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 Strategies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953000"/>
          </a:xfrm>
        </p:spPr>
        <p:txBody>
          <a:bodyPr/>
          <a:lstStyle/>
          <a:p>
            <a:pPr lvl="1"/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객체의 구조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모양을 포착하는 것보다 픽셀의 특성에 더 포커스를 맞추는 경향을 보임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구조 및 모양에 대해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focus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하기 위해 휴리스틱을 기반으로 설계된 정규화 전략에 초점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예를 들어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over-dominant features with large gradients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반복적으로 </a:t>
            </a:r>
            <a:r>
              <a:rPr lang="ko-KR" altLang="en-US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마스킹하여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모델이 나머지 기능에 더 의존하도록 진행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마치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BERT)</a:t>
            </a:r>
          </a:p>
          <a:p>
            <a:pPr lvl="1"/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학습을 위해 도메인 레이블을 필요로 하지 않으며 다른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DG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방법과 동시에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3991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61D0-9065-3B92-2FC3-63B99CBD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628800"/>
            <a:ext cx="7337301" cy="51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3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E6D96-A5E4-D6C3-6173-F25FF9A9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9613B-24F7-3C2C-F885-CAB7FBDD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shift in reinforcement learning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전이 행렬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(policy, state-value function)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혹은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reward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함수를 조작하여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shift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진행 혹은 데이터 증강 방식 이용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 Augmentation </a:t>
            </a:r>
          </a:p>
          <a:p>
            <a:pPr lvl="1"/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앞선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auto-augmentation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처럼 강화 학습을 통해 데이터 증강 방식을 자동으로 선택하여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generalization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성능 향상 혹은 </a:t>
            </a:r>
            <a:r>
              <a:rPr lang="en-US" altLang="ko-KR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MixStyle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처럼 새로운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생성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Meta-Reinforcement</a:t>
            </a:r>
          </a:p>
          <a:p>
            <a:pPr lvl="1"/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강화 학습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task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meta learning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적용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여러가지 분포로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task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학습한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agent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내부적으로 이루어진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activity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dynamic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통해 새로운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task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해결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Brief History of Domain Generalization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“Domain generalization via invariant feature representation”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처음으로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DG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제안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adaptation vs Domain generalization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adaptation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타겟 도메인은 알지만 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label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없는 도메인으로 일반화하는 것이 목표</a:t>
            </a:r>
            <a:endParaRPr lang="en-US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generalization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하나 이상의 도메인으로부터  타겟 도메인으로 접근하지 않고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domain-agnostic(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도메인에 </a:t>
            </a:r>
            <a:r>
              <a:rPr lang="ko-KR" altLang="en-US" sz="14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구애받지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않는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모델을 학습시키는 과제</a:t>
            </a:r>
            <a:endParaRPr lang="en-US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Multi source domain generalization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여러 개의 도메인을 동시에 학습하여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unseen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도메인에서 테스트하는 과제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Single source domain generalization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하나의 도메인에서 학습되고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unseen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도메인에서 테스트하는 과제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66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Datasets and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Handwritten Digit Recognition – MNIST, SVHN,,, 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Object Recognition - CIFAR-10-C, NICO++, PACS, VLCS,,,, 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Action recognition – IXMAS, UCF-HMDB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Semantic segmentation – SYNTHIA, GTA5-Cityscapes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Person re-identification - Market-Duke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Face recognition - Face</a:t>
            </a:r>
          </a:p>
          <a:p>
            <a:pPr>
              <a:buFont typeface="+mj-lt"/>
              <a:buAutoNum type="arabicPeriod"/>
            </a:pPr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054" name="Picture 6" descr="Example actions of the IXMAS dataset. Each row represents an action at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92" y="1599148"/>
            <a:ext cx="3722273" cy="20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15429" y="36490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IXMAS</a:t>
            </a:r>
            <a:endParaRPr lang="ko-KR" altLang="en-US" dirty="0"/>
          </a:p>
        </p:txBody>
      </p:sp>
      <p:pic>
        <p:nvPicPr>
          <p:cNvPr id="2056" name="Picture 8" descr="SYNTHIA-PANO Dataset | Papers With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040624"/>
            <a:ext cx="3288561" cy="20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015429" y="61394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SYNTHIA</a:t>
            </a:r>
            <a:endParaRPr lang="ko-KR" altLang="en-US" dirty="0"/>
          </a:p>
        </p:txBody>
      </p:sp>
      <p:pic>
        <p:nvPicPr>
          <p:cNvPr id="2060" name="Picture 12" descr="Figure 6 from Image-Image Domain Adaptation with Preserved Self-Similarity  and Domain-Dissimilarity for Person Re-identification | Semantic Schol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70" y="3870817"/>
            <a:ext cx="2722299" cy="24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95852" y="6351272"/>
            <a:ext cx="199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Market-Duk</a:t>
            </a:r>
            <a:r>
              <a:rPr lang="en-US" altLang="ko-KR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9396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Datasets and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Face anti-spoofing – COMI</a:t>
            </a:r>
          </a:p>
          <a:p>
            <a:pPr>
              <a:buFont typeface="+mj-lt"/>
              <a:buAutoNum type="arabicPeriod" startAt="7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 startAt="7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Speech recognition -  Google Speech Command </a:t>
            </a:r>
          </a:p>
          <a:p>
            <a:pPr>
              <a:buFont typeface="+mj-lt"/>
              <a:buAutoNum type="arabicPeriod" startAt="7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 startAt="7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Sentiment classification - Amazon Reviews</a:t>
            </a:r>
          </a:p>
          <a:p>
            <a:pPr>
              <a:buFont typeface="+mj-lt"/>
              <a:buAutoNum type="arabicPeriod" startAt="7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 startAt="7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WILDS Benchmark -  Camelyon17-WILDS</a:t>
            </a:r>
          </a:p>
          <a:p>
            <a:pPr>
              <a:buFont typeface="+mj-lt"/>
              <a:buAutoNum type="arabicPeriod" startAt="7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 startAt="7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Medical imaging - Multi-site Prostate MRI Segmentation, Chest X-rays</a:t>
            </a:r>
          </a:p>
          <a:p>
            <a:pPr>
              <a:buFont typeface="+mj-lt"/>
              <a:buAutoNum type="arabicPeriod" startAt="7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buFont typeface="+mj-lt"/>
              <a:buAutoNum type="arabicPeriod" startAt="7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Reinforcement learning – </a:t>
            </a:r>
            <a:r>
              <a:rPr lang="en-US" altLang="ko-KR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Coinrun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                                                                                                                                               </a:t>
            </a:r>
            <a:r>
              <a:rPr lang="en-US" altLang="ko-KR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OpenAI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Procgen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Benchmark</a:t>
            </a:r>
            <a:endParaRPr lang="ko-KR" alt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074" name="Picture 2" descr="Speech Commands — OpenSeq2Seq 0.2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583360"/>
            <a:ext cx="3451194" cy="17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ilds Dataset | Papers With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022" y="2782468"/>
            <a:ext cx="2739802" cy="24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rocgen Bench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754589"/>
            <a:ext cx="3026870" cy="181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984432" y="5185364"/>
            <a:ext cx="159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Camelyon17-WILDS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817347" y="655320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OpenAI</a:t>
            </a:r>
            <a:r>
              <a:rPr lang="en-US" altLang="ko-KR" sz="12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Procgen</a:t>
            </a:r>
            <a:r>
              <a:rPr lang="en-US" altLang="ko-KR" sz="12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Benchmark</a:t>
            </a:r>
            <a:endParaRPr lang="ko-KR" altLang="en-US" sz="12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9560" y="328408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Google Speech Command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362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Topics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Domain Generalization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관련된 기법들과 그들의 특성을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table 2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같이 정리 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Joint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distribution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동일한 표본공간에서 정의되는 두 개 이상의 확률변수의 분포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Target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marginal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타겟이 </a:t>
            </a:r>
            <a:r>
              <a:rPr lang="ko-KR" altLang="en-US" sz="18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ㅁ일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때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모든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대한 확률의 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46" y="3356992"/>
            <a:ext cx="10082526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</a:t>
            </a:r>
            <a:r>
              <a:rPr lang="ko-KR" altLang="en-US" dirty="0"/>
              <a:t> </a:t>
            </a:r>
            <a:r>
              <a:rPr lang="en-US" altLang="ko-KR" dirty="0"/>
              <a:t>shot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unseen data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입력 받아도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seen data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학습된 지식을 전이하여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unseen data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unseen class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예측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ZSL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test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시에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unseen data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만을 입력 받아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예측하고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Generalization ZSL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test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시에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unseen, seen data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둘 다 입력 받아 예측을 수행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ZSL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활용하는 정보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(semantic information)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따라 크게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가지로 구분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Transductive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GZSL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Transductive</a:t>
            </a: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semantic GZSL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inductive GZSL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ZSL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은 크게 보자면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가지의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method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방식이 존재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200150" lvl="2" indent="-342900">
              <a:buClr>
                <a:srgbClr val="357E69"/>
              </a:buClr>
              <a:buFont typeface="+mj-lt"/>
              <a:buAutoNum type="arabicPeriod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embedding-based method</a:t>
            </a:r>
          </a:p>
          <a:p>
            <a:pPr marL="1200150" lvl="2" indent="-342900">
              <a:buClr>
                <a:srgbClr val="357E69"/>
              </a:buClr>
              <a:buFont typeface="+mj-lt"/>
              <a:buAutoNum type="arabicPeriod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generative-based methods</a:t>
            </a:r>
          </a:p>
          <a:p>
            <a:pPr marL="1257300" lvl="2" indent="-342900">
              <a:buFont typeface="+mj-lt"/>
              <a:buAutoNum type="arabicPeriod"/>
            </a:pPr>
            <a:endParaRPr lang="ko-KR" altLang="en-US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3B8C3D-6ADE-9A69-73C8-824518686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282" y="3561002"/>
            <a:ext cx="3003718" cy="231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931561-A483-43F9-2DF2-45721839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91" y="3645024"/>
            <a:ext cx="3003718" cy="23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DF9E7-6C1F-57D5-7CB1-268783EDC68A}"/>
              </a:ext>
            </a:extLst>
          </p:cNvPr>
          <p:cNvSpPr txBox="1"/>
          <p:nvPr/>
        </p:nvSpPr>
        <p:spPr>
          <a:xfrm>
            <a:off x="6888088" y="6148199"/>
            <a:ext cx="1993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generative-based methods</a:t>
            </a:r>
            <a:endParaRPr lang="en-US" altLang="ko-KR" sz="12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DE1C1-2526-9DBE-2CDA-134D62324756}"/>
              </a:ext>
            </a:extLst>
          </p:cNvPr>
          <p:cNvSpPr txBox="1"/>
          <p:nvPr/>
        </p:nvSpPr>
        <p:spPr>
          <a:xfrm>
            <a:off x="9693332" y="6139375"/>
            <a:ext cx="1993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embedding based method</a:t>
            </a:r>
            <a:endParaRPr lang="en-US" altLang="ko-KR" sz="12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18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Test-Time Training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Test-Time Domain Adaptation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이라고도 불리며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 domain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pretrain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된 모델을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target domain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 domain data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없이 적응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(adapt)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시키는 방법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기존 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알고리즘과 다음과 같은 차이점이 있음</a:t>
            </a: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즉</a:t>
            </a:r>
            <a:r>
              <a:rPr lang="en-US" altLang="ko-KR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평가 단계에서도 원본과 다른 분포의 데이터셋을 가져온 뒤 결과 값을 종합해 최종 분류가 무엇인지 예측하는 모델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D9968F-487D-2BD4-B47F-4CAB3188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437112"/>
            <a:ext cx="9984432" cy="179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1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Domain </a:t>
            </a:r>
            <a:r>
              <a:rPr lang="en-US" altLang="ko-KR" sz="3600" dirty="0"/>
              <a:t>Generalization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1CED18-19C9-5C20-D2C9-0589D0EE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68696" y="6267086"/>
            <a:ext cx="13047240" cy="748679"/>
          </a:xfrm>
        </p:spPr>
        <p:txBody>
          <a:bodyPr/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DG</a:t>
            </a:r>
            <a:r>
              <a:rPr lang="ko-KR" altLang="en-US" sz="18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관련된 하위 항목들은 다음과 같이 존재</a:t>
            </a:r>
            <a:endParaRPr lang="en-US" sz="18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08186-0F5C-559F-8020-27C9B47A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89665"/>
            <a:ext cx="6552728" cy="4832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93101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47381</TotalTime>
  <Words>1626</Words>
  <Application>Microsoft Office PowerPoint</Application>
  <PresentationFormat>와이드스크린</PresentationFormat>
  <Paragraphs>212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Noto Sans KR</vt:lpstr>
      <vt:lpstr>맑은 고딕</vt:lpstr>
      <vt:lpstr>Arial</vt:lpstr>
      <vt:lpstr>Calibri</vt:lpstr>
      <vt:lpstr>Tahoma</vt:lpstr>
      <vt:lpstr>Wingdings</vt:lpstr>
      <vt:lpstr>1_Office 테마</vt:lpstr>
      <vt:lpstr>Domain Generalization: A Survey Zhou, K., Liu, Z., Qiao, Y., Xiang, T., &amp; Loy, C. C. (2022). Domain generalization: A survey. IEEE Transactions on Pattern Analysis and Machine Intelligence.</vt:lpstr>
      <vt:lpstr>Introduction</vt:lpstr>
      <vt:lpstr>A Brief History of Domain Generalization</vt:lpstr>
      <vt:lpstr>Datasets and Applications</vt:lpstr>
      <vt:lpstr>Datasets and Applications</vt:lpstr>
      <vt:lpstr>Related Topics</vt:lpstr>
      <vt:lpstr>Zero shot learning</vt:lpstr>
      <vt:lpstr>Test-Time Training </vt:lpstr>
      <vt:lpstr>Domain Generalization </vt:lpstr>
      <vt:lpstr>Domain Alignment </vt:lpstr>
      <vt:lpstr>Domain Alignment </vt:lpstr>
      <vt:lpstr>Domain Alignment </vt:lpstr>
      <vt:lpstr>Meta-Learning</vt:lpstr>
      <vt:lpstr>Data Augmentation</vt:lpstr>
      <vt:lpstr>Data Augmentation</vt:lpstr>
      <vt:lpstr>Data Augmentation</vt:lpstr>
      <vt:lpstr>Data Augmentation</vt:lpstr>
      <vt:lpstr>Data Augmentation</vt:lpstr>
      <vt:lpstr>Ensemble Learning</vt:lpstr>
      <vt:lpstr>Ensemble Learning</vt:lpstr>
      <vt:lpstr>Regularization Strategies 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VQA : Visual Question Answering</dc:title>
  <dc:creator>HJS</dc:creator>
  <cp:lastModifiedBy>LeeSungHo</cp:lastModifiedBy>
  <cp:revision>2521</cp:revision>
  <dcterms:created xsi:type="dcterms:W3CDTF">2014-04-14T02:09:26Z</dcterms:created>
  <dcterms:modified xsi:type="dcterms:W3CDTF">2022-12-15T01:38:40Z</dcterms:modified>
</cp:coreProperties>
</file>