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Noto Sans KR"/>
      <p:bold r:id="rId18"/>
    </p:embeddedFon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nBOugkT+iVIkoPZXutpNkqn7h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regular.fntdata"/><Relationship Id="rId6" Type="http://schemas.openxmlformats.org/officeDocument/2006/relationships/slide" Target="slides/slide1.xml"/><Relationship Id="rId18" Type="http://schemas.openxmlformats.org/officeDocument/2006/relationships/font" Target="fonts/NotoSansK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이전 논문들에 비하면 굉장히 간단한 idea이다.</a:t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914400" y="19888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3200"/>
              <a:buFont typeface="Calibri"/>
              <a:buNone/>
              <a:defRPr b="1" sz="3200" cap="none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828800" y="3886200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24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80" name="Google Shape;8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ctrTitle"/>
          </p:nvPr>
        </p:nvSpPr>
        <p:spPr>
          <a:xfrm>
            <a:off x="914400" y="9144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subTitle"/>
          </p:nvPr>
        </p:nvSpPr>
        <p:spPr>
          <a:xfrm>
            <a:off x="1828800" y="4191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914400" y="17526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2" type="body"/>
          </p:nvPr>
        </p:nvSpPr>
        <p:spPr>
          <a:xfrm>
            <a:off x="914400" y="42672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6"/>
          <p:cNvCxnSpPr/>
          <p:nvPr/>
        </p:nvCxnSpPr>
        <p:spPr>
          <a:xfrm>
            <a:off x="304800" y="1051148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25" name="Google Shape;25;p16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609600" y="1196752"/>
            <a:ext cx="1097280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8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38" name="Google Shape;38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9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46" name="Google Shape;4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0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56" name="Google Shape;56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708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57E6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8BA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6E7E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333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title"/>
          </p:nvPr>
        </p:nvSpPr>
        <p:spPr>
          <a:xfrm>
            <a:off x="119336" y="1490861"/>
            <a:ext cx="11881320" cy="1722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4000"/>
              <a:buFont typeface="Arial"/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Towards a Rigorous Evaluation of XAI Methods on Time Series</a:t>
            </a:r>
            <a:br>
              <a:rPr lang="ko-KR" sz="4000">
                <a:latin typeface="Arial"/>
                <a:ea typeface="Arial"/>
                <a:cs typeface="Arial"/>
                <a:sym typeface="Arial"/>
              </a:rPr>
            </a:br>
            <a:r>
              <a:rPr b="0" lang="ko-KR" sz="1600">
                <a:solidFill>
                  <a:srgbClr val="262626"/>
                </a:solidFill>
                <a:latin typeface="Noto Sans KR"/>
                <a:ea typeface="Noto Sans KR"/>
                <a:cs typeface="Noto Sans KR"/>
                <a:sym typeface="Noto Sans KR"/>
              </a:rPr>
              <a:t>Schlegel, U., Arnout, H., El-Assady, M., Oelke, D., &amp; Keim, D. A. (2019, October). Towards a rigorous evaluation of XAI methods on time series. In 2019 IEEE/CVF International Conference on Computer Vision Workshop (ICCVW) (pp. 4197-4201). IEEE.</a:t>
            </a:r>
            <a:endParaRPr b="0" sz="1600">
              <a:solidFill>
                <a:srgbClr val="92CCDC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6520" y="620688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Experiment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Result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(제안하는 방법으로 변경한 데이터를 적용했을 때의 정확도 변화 / 값이 클수록 해당 시퀀스 검증 방법에서 높은 정확도를 보임)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CNN 기반</a:t>
            </a:r>
            <a:endParaRPr sz="18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DeepLIFT &amp; LRP 가 좋은 결과를 보임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로컬(이미지로 치면 픽셀) 특징을 잘 캐치하는 모습을 보이기에 시계열 데이터에서 중요한 포인트 시점을 잘 찾는 것을 알 수 있음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RNN 기반</a:t>
            </a:r>
            <a:endParaRPr sz="18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RNN 기반에서는 Saliency Maps &amp; SHAP가 다른 XAI보다 훨씬 좋은 결과를 보임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예상과 다르게 높은 결과를 보이기에 RNN 모델에 대한 XAI 방법에 대한 추가적인 탐구가 필요(?)</a:t>
            </a:r>
            <a:endParaRPr/>
          </a:p>
          <a:p>
            <a:pPr indent="0" lvl="2" marL="9144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i="1" lang="ko-KR" sz="12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"Saliency Maps and SHAP outperform the others in RNNs by showing quality metric decreases, which is somewhat unexpected but shows a need for further exploration of RNNs with XAI methods."</a:t>
            </a:r>
            <a:endParaRPr i="1" sz="12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0" y="4631180"/>
            <a:ext cx="11631860" cy="222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Experiment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Result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(제안하는 방법으로 변경한 데이터를 적용했을 때의 정확도 변화 / 값이 클수록 해당 시퀀스 검증 방법에서 높은 정확도를 보임)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Paper 기반</a:t>
            </a:r>
            <a:endParaRPr sz="18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기존 논문에 나와있는 모델을 사용한 경우 SHAP이 가장 좋은 결과를 보임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복잡한 구조의 모델에서는 SHAP이 가장 성능이 좋다는 사실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그 외</a:t>
            </a:r>
            <a:endParaRPr sz="18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LIME은 모든 경우에서 안 좋은 결과를 보임 → 이는 데이터가 크고 복잡하기에, 단순한 대리 모델을 사용하였을때는 이를 다 설명할 수 없었다라고 추측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제안하는 방법은 시계열 데이터에 XAI 적용 시 주요한 시점을 잘 판별하며, 앞선 가정에 부합하기에 제안하는 방법은 일반적인 XAI 보다 시계열에 더 어울리는 XAI 방법으로 업그레이드 해준다는 것을 알 수 있음</a:t>
            </a:r>
            <a:endParaRPr sz="14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2" marL="9144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95" y="4668015"/>
            <a:ext cx="11439450" cy="218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Reference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Deep Inside Convolutional Networks: Visualising Image Classification Models and Saliency Map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Explaining NonLinear Classification Decisions with Deep Taylor Decomposition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A. Shrikumar, P. Greenside, and A. Kundaje. Learning Important Features Through Propagating Activation Differences. International Conference on Machine Learning, 2017.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M. T. Ribeiro, S. Singh, and C. Guestrin. ”Why Should I Trust You?”. In International Conference on Knowledge Discovery and Data Mining, pages 1135–1144, New York, New York, USA, 2016. ACM Press.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S. Lundberg and S.-I. Lee. A Unified Approach to Interpreting Model Predictions. In Advances in Neural Information Processing Systems, volume 16, pages 426–430, May 2017.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H. A. Dau, E. Keogh, K. Kamgar, C.-C. M. Yeh, Y. Zhu, S. Gharghabi, C. A. Ratanamahatana, Yanping, B. Hu, N. Begum, A. Bagnall, A. Mueen, and G. Batista. The UCR Time Series Classification Archive. Oct. 2018. 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A. L. Goldberger, L. A. Amaral, L. Glass, J. M. Hausdorff, P. C. Ivanov, R. G. Mark, J. E. Mietus, G. B. Moody, C. K. Peng, and H. E. Stanley. PhysioBank, PhysioToolkit, and PhysioNet: components of a new research resource for complex physiologic signals. Circulation, 101 23:E215–20, 2000.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XAI at Time Series Dataset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최근 다양한 분야에서 AI 기술이 많이 사용되는데, 사용되는 AI가 왜 그런 결과를 보이는지 해석하는 explainable AI(XAI)에 대한 연구 진행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 이때, 해석하고자 하는 데이터의 유형에 따라 서로 다른 XAI method 적용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Ex) 이미지에는 Saliency Maps, CAM /텍스트에는 LRP 이 주로 사용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심장 박동 이상 감지, 제품 주기 사이클, 주식 시장 예측 등 time series 와 관련된 분야에서 딥러닝 기반의 인공 지능을 많이들 활용하는 추세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하지만 현재 연구되는 XAI 방법(Explainable Tree, Prototypes, Attention mechanism)들은 시간적 차원을 고려하는 데 있어 자체적인 한계나 특징을 가짐(저자 생각)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본 연구는 시계열 데이터셋의 시간적 차원을 고려할 수 없었던 기존의 XAI 방법들을 시간적 차원을 반영해 사용할 수 있도록 사용하는 방법을 제안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Time Series Explanations Methodology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Saliency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[1]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입력 이미지의 각 픽셀이 출력에 얼마나 영향을 주는지를 나타내는지 시각화한 방법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출력 값에 대한 입력 이미지의 gradient를 계산(각 좌표의 값들을 미분)하여 얻음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계산 과정은 다음과 같음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zero-centered 이미지 생성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zero-centered 이미지를 CNN에 넣어 특정 class c에 대한 값 추출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추출 값을 loss function으로 설정하고, zero-centered 이미지에 대해서 loss function(과정2)가 최소가 되도록 backpropagation 및 이미지 업데이트 (이때, weight는 업데이트 X)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1968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색깔이 밝을수록, AI가 이 사진을 강아지라고 판단하는데 큰 도움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1968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kakaocdn.net/dn/Frx7H/btrW6ppCteZ/aBKvraAcsgKY6gwLkZwkh0/img.png" id="132" name="Google Shape;1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2144" y="4780168"/>
            <a:ext cx="4695285" cy="188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Time Series Explanations Methodology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LRP(Layer-wise Relevance Propagation)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[2]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딥러닝 모델의 결과를 역추적해서 입력 이미지에 히트맵을 출력하는 방법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LPR의 주요 과정은 다음과 같음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타당성 전파(Relevance Propagation, RP): 특정 결과가 나오게 된 원인을 분해하고, 비중을 분배하는 과정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분해(Decomposition): 타당성 전파를 통해 얻어낸 ‘원인’을 가중치로 환원하고 해부하는 과정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1714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LRP는 Image, Text 데이터 등에 다양하게 적용될 수 있음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kakaocdn.net/dn/bpR1xI/btra6IgF9tM/kMVAedT2KrkkBSDVJ5pc20/img.png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096" y="3801442"/>
            <a:ext cx="5088539" cy="3011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주차]LRP(Layer-wise Relevance Propagation)"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7608" y="4247378"/>
            <a:ext cx="3384376" cy="252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Time Series Explanations Methodology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DeepLIFT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[3]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딥러닝 모델을 Backpropagation하여 특정 input에 대해 각 뉴런들의 activation을 "</a:t>
            </a:r>
            <a:r>
              <a:rPr lang="ko-KR" sz="18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reference activation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"과 비교하고 기여도(contribution)를 확인 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이때 앞선 방법처럼 미분하는 것이 아닌, </a:t>
            </a:r>
            <a:r>
              <a:rPr lang="ko-KR" sz="18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입력값의 차이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로 특성의 중요도 계산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작동 방식은 다음과 같음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특정 input 및 비교 input(0, 평균 등) 설정 및 비교할 타겟 클래스 설정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특정 input을 모델에 넣어 원본 및 타겟 클래스에 대한 확률값 구한 후 빼서 예측 확률 차이(original log odds) 생성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특정&amp;비교 input을 모델에 넣어 DeepLIFT의 RevealCancel을 적용하여 각 이미지에 대한 '8' 클래스와 '3' 클래스의 기여도 점수(contribution score)를 계산 &amp; 주요 픽셀들을 시각화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계산한 값(어느 부분이 주요하게 작용하는지에 대한 이미지)들을 빼서 새로운 이미지를 만든 뒤, 모델에 넣어 원본 및 타겟 클래스에 대한 확률값 구한 후 빼서 예측 확률 차이(new-log-odds) 생성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new-log-odds와 original log odds의 차이를 이용해 해당 픽셀의 기여도 측정(높을수록 해당 픽셀의 기여도가 높음)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54000" lvl="2" marL="12001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Time Series Explanations Methodology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LIME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[4]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특정 단일 관측치(혹은 데이터셋 일부분)에 대한 모델 예측값 지역적 해석에 대해 초점을 둠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(왜 어떤 한 관측치가 어떤 특정 클래스로 구분이 되었는가?)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LIME은 원래 모델 자체로 해석하기 어려울 때 외부에 구조가 간단하고 원래 모델과 근사한 대리(surrogate) 모델 두어 해석하는 방법  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Ex) 슈퍼 픽셀들이 들어가냐 안들어가냐를 x로 하는 선형 회귀를 만든 뒤, 슈퍼 픽셀의 웨이트 크기에 따라 중요도 계산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197" y="4365104"/>
            <a:ext cx="8743606" cy="248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Evaluating Time Series Explanations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1800">
                <a:latin typeface="Noto Sans KR"/>
                <a:ea typeface="Noto Sans KR"/>
                <a:cs typeface="Noto Sans KR"/>
                <a:sym typeface="Noto Sans KR"/>
              </a:rPr>
              <a:t>Perturbation on time series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기존의 XAI 방법들에서 사용되는 perturbation 방법들은 임의의 몇 개 값들을 0으로 교환하는 방법을 주로 사용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하지만 시계열에서 0은 어떤 작업의 이상 징후에 대한 전조 지표로 작용하는 경우가 많기에 이러한 방법은 옳지 않음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본 논문에서 제안하는 시계열 데이터셋의 Perturbation은, “</a:t>
            </a:r>
            <a:r>
              <a:rPr lang="ko-KR" sz="18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특정 시간대의 중요도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가 </a:t>
            </a:r>
            <a:r>
              <a:rPr lang="ko-KR" sz="18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특정 임계값 보다 높으면 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해당 시간 포인트는 변경”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이때 perturbation에 사용하는 방법은 2가지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t</a:t>
            </a:r>
            <a:r>
              <a:rPr baseline="-25000" lang="ko-KR" sz="1400">
                <a:latin typeface="Noto Sans KR"/>
                <a:ea typeface="Noto Sans KR"/>
                <a:cs typeface="Noto Sans KR"/>
                <a:sym typeface="Noto Sans KR"/>
              </a:rPr>
              <a:t>zero 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: 해당 시간 포인트의 값을 0으로 설정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t</a:t>
            </a:r>
            <a:r>
              <a:rPr baseline="-25000" lang="ko-KR" sz="1400">
                <a:latin typeface="Noto Sans KR"/>
                <a:ea typeface="Noto Sans KR"/>
                <a:cs typeface="Noto Sans KR"/>
                <a:sym typeface="Noto Sans KR"/>
              </a:rPr>
              <a:t>inverse 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: 해당 시간 포인트의 값을 (시계열 중 최대값 - 현재 값)으로 설정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제안하는 방법을 검증하기 위해서 </a:t>
            </a: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동일한 개수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의 데이터들을 서로 변경(임계값 넘는 지점이 3개이면 무작위로 시계열 중 3 포인트 변경)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2" marL="8572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Evaluating Time Series Explanations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1800">
                <a:latin typeface="Noto Sans KR"/>
                <a:ea typeface="Noto Sans KR"/>
                <a:cs typeface="Noto Sans KR"/>
                <a:sym typeface="Noto Sans KR"/>
              </a:rPr>
              <a:t>Sequence Evaluation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기존의 XAI 방법들에서 시간의 연속성과 패턴을 고려할 수 있는 방법 2가지를 제안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Swap Time Points</a:t>
            </a:r>
            <a:endParaRPr/>
          </a:p>
          <a:p>
            <a:pPr indent="-2857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Time series 데이터의 </a:t>
            </a: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특정 시퀀스 부분을 반전 → 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중요한 시간 포인트에서의 패턴 변화가 모델의 예측에 어떤 영향을 미치는지 확인 가능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Ex) [0,1,</a:t>
            </a:r>
            <a:r>
              <a:rPr lang="ko-KR" sz="1400">
                <a:solidFill>
                  <a:srgbClr val="0070C0"/>
                </a:solidFill>
                <a:latin typeface="Noto Sans KR"/>
                <a:ea typeface="Noto Sans KR"/>
                <a:cs typeface="Noto Sans KR"/>
                <a:sym typeface="Noto Sans KR"/>
              </a:rPr>
              <a:t>2,3,4,5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,6,7,8,9] 에서 t2 에서 t5 까지 임계값을 넘는다면, [0,1,</a:t>
            </a: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5,4,3,2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,6,7,8,9] 로 변환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2" marL="8572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Mean Time Points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특정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시퀀스의 모든 값을 그 부분의 평균 값으로 대체 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→ 중요한 시간 포인트에서의 값들의 변화가 모델의 예측에 어떤 영향을 미치는지 확인 가능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28600" lvl="2" marL="10858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Ex) [0,1,</a:t>
            </a:r>
            <a:r>
              <a:rPr lang="ko-KR" sz="1400">
                <a:solidFill>
                  <a:srgbClr val="0070C0"/>
                </a:solidFill>
                <a:latin typeface="Noto Sans KR"/>
                <a:ea typeface="Noto Sans KR"/>
                <a:cs typeface="Noto Sans KR"/>
                <a:sym typeface="Noto Sans KR"/>
              </a:rPr>
              <a:t>2,3,4,5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,6,7,8,9] 에서 t2 에서 t5 까지 임계값을 넘는다면, [0,1,</a:t>
            </a:r>
            <a:r>
              <a:rPr lang="ko-KR" sz="140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3.5,3.5,3.5,3.5</a:t>
            </a:r>
            <a:r>
              <a:rPr lang="ko-KR" sz="1400">
                <a:latin typeface="Noto Sans KR"/>
                <a:ea typeface="Noto Sans KR"/>
                <a:cs typeface="Noto Sans KR"/>
                <a:sym typeface="Noto Sans KR"/>
              </a:rPr>
              <a:t>,6,7,8,9] 로 변환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2" marL="8572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609600" y="-12201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KR"/>
              <a:buNone/>
            </a:pPr>
            <a:r>
              <a:rPr b="1" lang="ko-KR" sz="2400">
                <a:latin typeface="Noto Sans KR"/>
                <a:ea typeface="Noto Sans KR"/>
                <a:cs typeface="Noto Sans KR"/>
                <a:sym typeface="Noto Sans KR"/>
              </a:rPr>
              <a:t>Experiment</a:t>
            </a:r>
            <a:endParaRPr b="1"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609600" y="1196752"/>
            <a:ext cx="11247040" cy="535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Datasets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FordA, FordB, ElectricDevices, MelbournePedestrian, ChlorineConcentration, Earthquakes, NonInvasiveFetalECGThorax1, NonInvasiveFetalECGThorax2, Strawberry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[6]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, and Physionet’s MITBIH Arrhythmia</a:t>
            </a:r>
            <a:r>
              <a:rPr baseline="30000" lang="ko-KR" sz="1800">
                <a:latin typeface="Noto Sans KR"/>
                <a:ea typeface="Noto Sans KR"/>
                <a:cs typeface="Noto Sans KR"/>
                <a:sym typeface="Noto Sans KR"/>
              </a:rPr>
              <a:t>[7]</a:t>
            </a: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Model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1D-CNN(kernel and channel size of three)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LSTM(노드 : 100, 2겹의 lstm layer)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Paper(ResNet-based architectures)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ko-KR" sz="1800">
                <a:latin typeface="Noto Sans KR"/>
                <a:ea typeface="Noto Sans KR"/>
                <a:cs typeface="Noto Sans KR"/>
                <a:sym typeface="Noto Sans KR"/>
              </a:rPr>
              <a:t>제안하는 실험 가정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qm(t) ≥ qm(t mean random) &gt; qm(t mean)   / q : quality measure, t : time series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ko-KR" sz="180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원본 데이터가 임의로 변경한 데이터보다 높으며, 임의로 변경한 데이터가 평균적으로 주요한 시계열 정보를 뒤튼 값보다 좋은 결과를 보일 것임</a:t>
            </a:r>
            <a:endParaRPr sz="18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descr="Icon&#10;&#10;Description automatically generated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2014-04-14T02:09:26Z</dcterms:created>
  <dc:creator>HJS</dc:creator>
</cp:coreProperties>
</file>